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95" r:id="rId4"/>
    <p:sldId id="296" r:id="rId5"/>
    <p:sldId id="297" r:id="rId6"/>
    <p:sldId id="299" r:id="rId7"/>
    <p:sldId id="294" r:id="rId8"/>
    <p:sldId id="300" r:id="rId9"/>
    <p:sldId id="301" r:id="rId10"/>
    <p:sldId id="284" r:id="rId11"/>
    <p:sldId id="306" r:id="rId12"/>
    <p:sldId id="302" r:id="rId13"/>
    <p:sldId id="303" r:id="rId14"/>
    <p:sldId id="304" r:id="rId15"/>
    <p:sldId id="309" r:id="rId16"/>
    <p:sldId id="305" r:id="rId17"/>
    <p:sldId id="307" r:id="rId18"/>
    <p:sldId id="282" r:id="rId19"/>
    <p:sldId id="308" r:id="rId20"/>
    <p:sldId id="310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1FC"/>
    <a:srgbClr val="23FE50"/>
    <a:srgbClr val="FD2E12"/>
    <a:srgbClr val="00FE31"/>
    <a:srgbClr val="FD3216"/>
    <a:srgbClr val="EAEFF7"/>
    <a:srgbClr val="FF66FF"/>
    <a:srgbClr val="D2DEE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597" autoAdjust="0"/>
  </p:normalViewPr>
  <p:slideViewPr>
    <p:cSldViewPr snapToGrid="0">
      <p:cViewPr varScale="1">
        <p:scale>
          <a:sx n="47" d="100"/>
          <a:sy n="47" d="100"/>
        </p:scale>
        <p:origin x="53" y="8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DE22-17EE-4A03-99D9-52AD287C194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BD1C-B0BA-49EB-96A5-6F083DFC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71, I(e+)=3.2 A PEPII, I(e-)=2.45A DAFNE, L=5.1e34 </a:t>
            </a:r>
            <a:r>
              <a:rPr lang="en-US" dirty="0" err="1" smtClean="0"/>
              <a:t>SuperKEKB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I(e+)=3.2 A PEPII, I(e-)=2.45A DAFNE, L=5.1e34 </a:t>
            </a:r>
            <a:r>
              <a:rPr lang="en-US" dirty="0" err="1" smtClean="0"/>
              <a:t>SuperKEKB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8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LMA-2-2024.09.09-12.33.00_1.0crab_sextupole-1.5GeV_wig-2-8cav-1.5MV.png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LMA_2-2025.10.22-12.52.22_1.0crab_1.5GeV_wig-1-8cav.png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I(e+)=3.2 A PEPII, I(e-)=2.45A DAFNE, L=5.1e34 </a:t>
            </a:r>
            <a:r>
              <a:rPr lang="en-US" dirty="0" err="1" smtClean="0"/>
              <a:t>SuperKEKB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v.71 2024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BD1C-B0BA-49EB-96A5-6F083DFCA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78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634" y="644617"/>
            <a:ext cx="5863166" cy="594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44617"/>
            <a:ext cx="5863166" cy="594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4" y="0"/>
            <a:ext cx="11878732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634" y="639000"/>
            <a:ext cx="11880000" cy="59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678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11.2025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678000"/>
            <a:ext cx="4114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Bogomyagkov (FTCF2025-Huangshan)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48800" y="6678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53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Parameters optimization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crab waist colliders at low energy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7398" r="-4067" b="-15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Bogomyagkov</a:t>
            </a:r>
          </a:p>
          <a:p>
            <a:r>
              <a:rPr lang="en-US" dirty="0"/>
              <a:t>BINP, </a:t>
            </a:r>
            <a:r>
              <a:rPr lang="en-US" dirty="0" smtClean="0"/>
              <a:t>Russia</a:t>
            </a:r>
          </a:p>
          <a:p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The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Future Tau Charm Facilities,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Huangshan, </a:t>
            </a:r>
            <a:r>
              <a:rPr lang="en-US" dirty="0"/>
              <a:t>China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November 23-27, 2025</a:t>
            </a:r>
            <a:endParaRPr lang="en-US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91441" y="6061108"/>
            <a:ext cx="2192952" cy="720000"/>
            <a:chOff x="1" y="29389"/>
            <a:chExt cx="2346458" cy="770400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611560" y="122202"/>
              <a:ext cx="17348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B4FD4"/>
                  </a:solidFill>
                </a:rPr>
                <a:t>Budker</a:t>
              </a:r>
              <a:r>
                <a:rPr lang="en-US" sz="1600" dirty="0" smtClean="0">
                  <a:solidFill>
                    <a:srgbClr val="0B4FD4"/>
                  </a:solidFill>
                </a:rPr>
                <a:t> Institute of</a:t>
              </a:r>
            </a:p>
            <a:p>
              <a:r>
                <a:rPr lang="en-US" sz="1600" dirty="0" smtClean="0">
                  <a:solidFill>
                    <a:srgbClr val="0B4FD4"/>
                  </a:solidFill>
                </a:rPr>
                <a:t>Nuclear Physics</a:t>
              </a:r>
              <a:endParaRPr lang="ru-RU" sz="1600" dirty="0">
                <a:solidFill>
                  <a:srgbClr val="0B4FD4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389"/>
              <a:ext cx="649735" cy="7704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2431192" y="6061108"/>
            <a:ext cx="1512168" cy="720000"/>
            <a:chOff x="6492999" y="0"/>
            <a:chExt cx="1512168" cy="770400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4" r="69258"/>
            <a:stretch/>
          </p:blipFill>
          <p:spPr>
            <a:xfrm>
              <a:off x="6492999" y="0"/>
              <a:ext cx="576064" cy="770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7069063" y="253472"/>
              <a:ext cx="936104" cy="2634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0" i="0" kern="1200" dirty="0" smtClean="0">
                  <a:solidFill>
                    <a:srgbClr val="08657B"/>
                  </a:solidFill>
                  <a:effectLst/>
                  <a:latin typeface="+mn-lt"/>
                  <a:ea typeface="+mn-ea"/>
                  <a:cs typeface="+mn-cs"/>
                </a:rPr>
                <a:t>SRF «SKIF»</a:t>
              </a:r>
              <a:endParaRPr lang="ru-RU" sz="1600" dirty="0">
                <a:solidFill>
                  <a:srgbClr val="08657B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16" y="6097108"/>
            <a:ext cx="124882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8" t="-40449" b="-5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634" y="882731"/>
                <a:ext cx="6626721" cy="119289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𝑇𝑜𝑢𝑠𝑐h𝑒𝑘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𝐿𝑀𝐴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882731"/>
                <a:ext cx="6626721" cy="1192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740471" y="3785568"/>
                <a:ext cx="4294894" cy="938783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𝐿𝑀𝐴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471" y="3785568"/>
                <a:ext cx="4294894" cy="9387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634" y="2599434"/>
                <a:ext cx="4161845" cy="363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≈0.02⋯0.04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≈(20⋯40)×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≈10×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2599434"/>
                <a:ext cx="4161845" cy="3630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8874" y="5030474"/>
                <a:ext cx="4976491" cy="11978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𝑇𝑜𝑢𝑠𝑐h𝑒𝑘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𝐷𝐴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74" y="5030474"/>
                <a:ext cx="4976491" cy="1197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796811"/>
                  </p:ext>
                </p:extLst>
              </p:nvPr>
            </p:nvGraphicFramePr>
            <p:xfrm>
              <a:off x="7823365" y="888645"/>
              <a:ext cx="4212000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MeV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576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nm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0.02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0.04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49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s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1FE36"/>
                              </a:solidFill>
                            </a:rPr>
                            <a:t>164</a:t>
                          </a:r>
                          <a:endParaRPr lang="ru-RU" sz="2800" b="1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6370FC"/>
                              </a:solidFill>
                            </a:rPr>
                            <a:t>159</a:t>
                          </a:r>
                          <a:endParaRPr lang="ru-RU" sz="2800" b="1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497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796811"/>
                  </p:ext>
                </p:extLst>
              </p:nvPr>
            </p:nvGraphicFramePr>
            <p:xfrm>
              <a:off x="7823365" y="888645"/>
              <a:ext cx="4212000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9" t="-110588" r="-121725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5767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9" t="-208140" r="-121725" b="-2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9" t="-311765" r="-12172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0.02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0.04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4956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9" t="-411765" r="-12172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1FE36"/>
                              </a:solidFill>
                            </a:rPr>
                            <a:t>164</a:t>
                          </a:r>
                          <a:endParaRPr lang="ru-RU" sz="2800" b="1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6370FC"/>
                              </a:solidFill>
                            </a:rPr>
                            <a:t>159</a:t>
                          </a:r>
                          <a:endParaRPr lang="ru-RU" sz="2800" b="1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4976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48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≤0.1,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&lt;2.9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to obtain luminosity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Choose number of particles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𝜋𝛾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Beam lifetime will increase according to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𝑇𝑜𝑢𝑠𝑐h𝑒𝑘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𝐷𝐴</m:t>
                            </m:r>
                          </m:sub>
                        </m:sSub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 t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Smaller than </a:t>
                </a:r>
                <a:r>
                  <a:rPr lang="en-US" dirty="0" err="1" smtClean="0"/>
                  <a:t>Ctau</a:t>
                </a:r>
                <a:r>
                  <a:rPr lang="en-US" dirty="0" smtClean="0"/>
                  <a:t> (price)</a:t>
                </a:r>
              </a:p>
              <a:p>
                <a:r>
                  <a:rPr lang="en-US" dirty="0" smtClean="0"/>
                  <a:t>Beam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500⋯2100</m:t>
                    </m:r>
                  </m:oMath>
                </a14:m>
                <a:r>
                  <a:rPr lang="en-US" dirty="0" smtClean="0"/>
                  <a:t> MeV</a:t>
                </a:r>
              </a:p>
              <a:p>
                <a:r>
                  <a:rPr lang="en-US" dirty="0" smtClean="0"/>
                  <a:t>Beam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≤1.5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ru-RU" dirty="0"/>
                  <a:t>(</a:t>
                </a:r>
                <a:r>
                  <a:rPr lang="en-US" i="1" dirty="0"/>
                  <a:t>PEPII</a:t>
                </a:r>
                <a:r>
                  <a:rPr lang="ru-RU" i="1" dirty="0"/>
                  <a:t>:</a:t>
                </a:r>
                <a:r>
                  <a:rPr lang="en-US" i="1" dirty="0"/>
                  <a:t> I(e+)=3.2 A,</a:t>
                </a:r>
                <a:r>
                  <a:rPr lang="ru-RU" i="1" dirty="0"/>
                  <a:t> </a:t>
                </a:r>
                <a:r>
                  <a:rPr lang="en-US" i="1" dirty="0"/>
                  <a:t>DA</a:t>
                </a:r>
                <a:r>
                  <a:rPr lang="en-US" i="1" dirty="0">
                    <a:sym typeface="Symbol" panose="05050102010706020507" pitchFamily="18" charset="2"/>
                  </a:rPr>
                  <a:t></a:t>
                </a:r>
                <a:r>
                  <a:rPr lang="en-US" i="1" dirty="0"/>
                  <a:t>NE</a:t>
                </a:r>
                <a:r>
                  <a:rPr lang="ru-RU" i="1" dirty="0"/>
                  <a:t>:</a:t>
                </a:r>
                <a:r>
                  <a:rPr lang="en-US" i="1" dirty="0"/>
                  <a:t> I(e-)=2.45</a:t>
                </a:r>
                <a:r>
                  <a:rPr lang="ru-RU" i="1" dirty="0"/>
                  <a:t> </a:t>
                </a:r>
                <a:r>
                  <a:rPr lang="en-US" i="1" dirty="0"/>
                  <a:t>A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record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mm, CRAB waist, relaxed Final Focus</a:t>
                </a:r>
              </a:p>
              <a:p>
                <a:pPr lvl="1"/>
                <a:r>
                  <a:rPr lang="en-US" dirty="0" smtClean="0"/>
                  <a:t>FF close to </a:t>
                </a:r>
                <a:r>
                  <a:rPr lang="en-US" dirty="0" err="1" smtClean="0"/>
                  <a:t>Ctau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mm</a:t>
                </a:r>
              </a:p>
              <a:p>
                <a:r>
                  <a:rPr lang="en-US" dirty="0" err="1" smtClean="0"/>
                  <a:t>Touschek</a:t>
                </a:r>
                <a:r>
                  <a:rPr lang="en-US" dirty="0" smtClean="0"/>
                  <a:t> beam lifetime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≥600</m:t>
                    </m:r>
                  </m:oMath>
                </a14:m>
                <a:r>
                  <a:rPr lang="en-US" dirty="0" smtClean="0"/>
                  <a:t> s</a:t>
                </a:r>
                <a:endParaRPr lang="en-US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30278612"/>
                  </p:ext>
                </p:extLst>
              </p:nvPr>
            </p:nvGraphicFramePr>
            <p:xfrm>
              <a:off x="319022" y="720065"/>
              <a:ext cx="11553956" cy="5847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412000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800" b="1" dirty="0" smtClean="0"/>
                            <a:t>, MeV</a:t>
                          </a:r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m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en-US" sz="2800" b="1" dirty="0" err="1" smtClean="0">
                              <a:solidFill>
                                <a:schemeClr val="bg1"/>
                              </a:solidFill>
                            </a:rPr>
                            <a:t>mrad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mm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А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nm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189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0.008/0.05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09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s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1100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800" b="0" i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DA</a:t>
                          </a:r>
                          <a:r>
                            <a:rPr lang="en-US" sz="28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: </a:t>
                          </a:r>
                          <a:r>
                            <a:rPr lang="ru-RU" sz="2800" b="0" i="0" dirty="0" smtClean="0"/>
                            <a:t>2-4</a:t>
                          </a:r>
                          <a:endParaRPr lang="en-US" sz="2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VEPP</a:t>
                          </a:r>
                          <a:r>
                            <a:rPr lang="ru-RU" sz="2800" b="0" dirty="0" smtClean="0"/>
                            <a:t>-2000: 0.9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𝟏𝟒𝟎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algn="ctr"/>
                          <a:r>
                            <a:rPr lang="en-US" sz="2800" b="0" baseline="0" dirty="0" smtClean="0"/>
                            <a:t>BEPCII:</a:t>
                          </a:r>
                          <a:r>
                            <a:rPr lang="ru-RU" sz="2800" b="0" baseline="0" dirty="0" smtClean="0"/>
                            <a:t> </a:t>
                          </a:r>
                          <a:r>
                            <a:rPr lang="ru-RU" sz="2800" b="0" dirty="0" smtClean="0"/>
                            <a:t>3.1</a:t>
                          </a:r>
                          <a:endParaRPr lang="en-US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algn="ctr"/>
                          <a:r>
                            <a:rPr lang="en-US" sz="2800" b="0" dirty="0" smtClean="0"/>
                            <a:t>BEPCII: </a:t>
                          </a:r>
                          <a:r>
                            <a:rPr lang="ru-RU" sz="2800" b="0" dirty="0" smtClean="0"/>
                            <a:t>10</a:t>
                          </a:r>
                          <a:endParaRPr lang="en-US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30278612"/>
                  </p:ext>
                </p:extLst>
              </p:nvPr>
            </p:nvGraphicFramePr>
            <p:xfrm>
              <a:off x="319022" y="720065"/>
              <a:ext cx="11553956" cy="5847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412000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" t="-20000" r="-334783" b="-106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13333" r="-334783" b="-903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213333" r="-334783" b="-803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313333" r="-334783" b="-703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413333" r="-334783" b="-6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513333" r="-334783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613333" r="-334783" b="-40333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189753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713333" r="-3347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0.008/0.05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5094848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813333" r="-3347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1100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530323" r="-334783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729" t="-530323" r="-313277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30323" r="-180051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4648" t="-530323" r="-100845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876" t="-530323" r="-1130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61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00" y="1701000"/>
            <a:ext cx="5760000" cy="34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4103" r="18597" b="8718"/>
          <a:stretch/>
        </p:blipFill>
        <p:spPr>
          <a:xfrm>
            <a:off x="246000" y="838524"/>
            <a:ext cx="5760000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VEPP-6: LMA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r="4662"/>
          <a:stretch/>
        </p:blipFill>
        <p:spPr>
          <a:xfrm>
            <a:off x="2400" y="962275"/>
            <a:ext cx="12189600" cy="4151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095123"/>
                  </p:ext>
                </p:extLst>
              </p:nvPr>
            </p:nvGraphicFramePr>
            <p:xfrm>
              <a:off x="390000" y="5358482"/>
              <a:ext cx="11412000" cy="10745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769933826"/>
                        </a:ext>
                      </a:extLst>
                    </a:gridCol>
                    <a:gridCol w="2772000">
                      <a:extLst>
                        <a:ext uri="{9D8B030D-6E8A-4147-A177-3AD203B41FA5}">
                          <a16:colId xmlns:a16="http://schemas.microsoft.com/office/drawing/2014/main" val="31359284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CRAB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800" b="1" dirty="0" smtClean="0"/>
                            <a:t>, </a:t>
                          </a:r>
                          <a:r>
                            <a:rPr lang="en-US" sz="2800" b="1" dirty="0" smtClean="0"/>
                            <a:t>s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E, MeV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1100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5.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1550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095123"/>
                  </p:ext>
                </p:extLst>
              </p:nvPr>
            </p:nvGraphicFramePr>
            <p:xfrm>
              <a:off x="390000" y="5358482"/>
              <a:ext cx="11412000" cy="10745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769933826"/>
                        </a:ext>
                      </a:extLst>
                    </a:gridCol>
                    <a:gridCol w="2772000">
                      <a:extLst>
                        <a:ext uri="{9D8B030D-6E8A-4147-A177-3AD203B41FA5}">
                          <a16:colId xmlns:a16="http://schemas.microsoft.com/office/drawing/2014/main" val="3135928440"/>
                        </a:ext>
                      </a:extLst>
                    </a:gridCol>
                  </a:tblGrid>
                  <a:tr h="55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CRAB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65" t="-9783" r="-330226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783" r="-229296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E, MeV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2088" t="-9783" r="-879" b="-122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1100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8824" r="-229296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1550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78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 versus Super Charm Tau Factory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246000" y="1063115"/>
            <a:ext cx="11700000" cy="2655550"/>
            <a:chOff x="246000" y="1648007"/>
            <a:chExt cx="11700000" cy="26555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73880139"/>
                    </p:ext>
                  </p:extLst>
                </p:nvPr>
              </p:nvGraphicFramePr>
              <p:xfrm>
                <a:off x="246000" y="2171227"/>
                <a:ext cx="11700000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661956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a14:m>
                            <a:r>
                              <a:rPr lang="en-US" sz="2800" b="1" dirty="0" smtClean="0"/>
                              <a:t>, MeV</a:t>
                            </a:r>
                            <a:endParaRPr lang="en-US" sz="2800" b="1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500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1000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1550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2100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 m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 gridSpan="4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/>
                              <a:t>388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𝑻𝒐𝒖𝒔𝒄𝒉𝒆𝒌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 s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1100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2000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𝓛</m:t>
                                </m:r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</a:t>
                            </a:r>
                            <a:r>
                              <a:rPr lang="ru-RU" sz="2800" b="1" dirty="0" smtClean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a14:m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oMath>
                              </m:oMathPara>
                            </a14:m>
                            <a:endParaRPr lang="ru-RU" sz="1800" b="0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𝟐𝟔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𝟏𝟒𝟎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𝟐𝟎𝟎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6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73880139"/>
                    </p:ext>
                  </p:extLst>
                </p:nvPr>
              </p:nvGraphicFramePr>
              <p:xfrm>
                <a:off x="246000" y="2171227"/>
                <a:ext cx="11700000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661956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2"/>
                            <a:stretch>
                              <a:fillRect l="-229" t="-20000" r="-340275" b="-34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500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1000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1550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2100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2"/>
                            <a:stretch>
                              <a:fillRect l="-229" t="-112088" r="-340275" b="-217582"/>
                            </a:stretch>
                          </a:blipFill>
                        </a:tcPr>
                      </a:tc>
                      <a:tc gridSpan="4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/>
                              <a:t>388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2"/>
                            <a:stretch>
                              <a:fillRect l="-229" t="-214444" r="-340275" b="-12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1100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2000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2"/>
                            <a:stretch>
                              <a:fillRect l="-229" t="-332941" r="-34027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2"/>
                            <a:stretch>
                              <a:fillRect l="-118059" t="-332941" r="-300809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2"/>
                            <a:stretch>
                              <a:fillRect l="-218649" t="-332941" r="-201622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2"/>
                            <a:stretch>
                              <a:fillRect l="-317790" t="-332941" r="-101078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2"/>
                            <a:stretch>
                              <a:fillRect l="-417790" t="-332941" r="-1078" b="-2705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46000" y="1648007"/>
              <a:ext cx="1245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VEPP</a:t>
              </a:r>
              <a:r>
                <a:rPr lang="ru-RU" sz="2800" b="1" dirty="0" smtClean="0">
                  <a:solidFill>
                    <a:schemeClr val="accent1"/>
                  </a:solidFill>
                </a:rPr>
                <a:t>-6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5996" y="3957860"/>
            <a:ext cx="11700002" cy="2655550"/>
            <a:chOff x="245998" y="4153681"/>
            <a:chExt cx="11700002" cy="26555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51843301"/>
                    </p:ext>
                  </p:extLst>
                </p:nvPr>
              </p:nvGraphicFramePr>
              <p:xfrm>
                <a:off x="245998" y="4676901"/>
                <a:ext cx="11700002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{21E4AEA4-8DFA-4A89-87EB-49C32662AFE0}</a:tableStyleId>
                    </a:tblPr>
                    <a:tblGrid>
                      <a:gridCol w="2661442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960395713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MeV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1500</a:t>
                            </a: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20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25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300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35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m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 gridSpan="5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/>
                              <a:t>675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endParaRPr lang="en-US" sz="2800" dirty="0"/>
                          </a:p>
                        </a:txBody>
                        <a:tcPr marL="49689" marR="49689" marT="0" marB="0"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𝑻𝒐𝒖𝒔𝒄𝒉𝒆𝒌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s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ru-RU" sz="2800" dirty="0" smtClean="0"/>
                              <a:t>9</a:t>
                            </a:r>
                            <a:r>
                              <a:rPr lang="en-US" sz="2800" dirty="0" smtClean="0"/>
                              <a:t>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1200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</a:t>
                            </a:r>
                            <a:r>
                              <a:rPr lang="ru-RU" sz="2800" dirty="0" smtClean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a14:m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𝟕𝟎</m:t>
                                  </m:r>
                                </m:oMath>
                              </m:oMathPara>
                            </a14:m>
                            <a:endParaRPr lang="ru-RU" sz="2800" b="1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0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ru-RU" sz="1800" b="1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𝟕𝟕𝟎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ru-RU" sz="2800" b="1" smtClean="0">
                                      <a:latin typeface="Cambria Math" panose="02040503050406030204" pitchFamily="18" charset="0"/>
                                    </a:rPr>
                                    <m:t>𝟎𝟎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9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51843301"/>
                    </p:ext>
                  </p:extLst>
                </p:nvPr>
              </p:nvGraphicFramePr>
              <p:xfrm>
                <a:off x="245998" y="4676901"/>
                <a:ext cx="11700002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{21E4AEA4-8DFA-4A89-87EB-49C32662AFE0}</a:tableStyleId>
                    </a:tblPr>
                    <a:tblGrid>
                      <a:gridCol w="2661442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960395713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29" t="-20000" r="-340275" b="-338824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1500</a:t>
                            </a: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20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25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300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35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113333" r="-340275" b="-220000"/>
                            </a:stretch>
                          </a:blipFill>
                        </a:tcPr>
                      </a:tc>
                      <a:tc gridSpan="5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/>
                              <a:t>675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endParaRPr lang="en-US" sz="2800" dirty="0"/>
                          </a:p>
                        </a:txBody>
                        <a:tcPr marL="49689" marR="49689" marT="0" marB="0"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213333" r="-340275" b="-12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ru-RU" sz="2800" dirty="0" smtClean="0"/>
                              <a:t>9</a:t>
                            </a:r>
                            <a:r>
                              <a:rPr lang="en-US" sz="2800" dirty="0" smtClean="0"/>
                              <a:t>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1200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331765" r="-34027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147973" t="-331765" r="-40236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47138" t="-331765" r="-301010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347138" t="-331765" r="-201010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448649" t="-331765" r="-101689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546801" t="-331765" r="-1347" b="-2705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246000" y="4153681"/>
              <a:ext cx="3893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Super Charm Tau Factory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7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VEPP-6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≈400</m:t>
                    </m:r>
                  </m:oMath>
                </a14:m>
                <a:r>
                  <a:rPr lang="en-US" dirty="0" smtClean="0"/>
                  <a:t> m) is a champion regarding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500⋯2100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MeV beam energies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DA</a:t>
                </a:r>
                <a:r>
                  <a:rPr lang="en-US" dirty="0">
                    <a:sym typeface="Symbol" panose="05050102010706020507" pitchFamily="18" charset="2"/>
                  </a:rPr>
                  <a:t></a:t>
                </a:r>
                <a:r>
                  <a:rPr lang="en-US" dirty="0" smtClean="0">
                    <a:sym typeface="Symbol" panose="05050102010706020507" pitchFamily="18" charset="2"/>
                  </a:rPr>
                  <a:t>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=500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MeV)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×30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ВЭПП-2000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 smtClean="0"/>
                  <a:t> MeV)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 smtClean="0"/>
                  <a:t>BEPCII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=1550</m:t>
                    </m:r>
                  </m:oMath>
                </a14:m>
                <a:r>
                  <a:rPr lang="en-US" dirty="0" smtClean="0"/>
                  <a:t> MeV)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BEPCII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=2100</m:t>
                    </m:r>
                  </m:oMath>
                </a14:m>
                <a:r>
                  <a:rPr lang="en-US" dirty="0"/>
                  <a:t> MeV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SCTF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dirty="0"/>
                  <a:t> m)</a:t>
                </a:r>
                <a:r>
                  <a:rPr lang="en-US" dirty="0" smtClean="0"/>
                  <a:t> is a champion above 2000 MeV beam energy</a:t>
                </a:r>
                <a:endParaRPr lang="en-US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634" y="788462"/>
                <a:ext cx="5146858" cy="1815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&amp;≈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&amp;≈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788462"/>
                <a:ext cx="5146858" cy="1815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363210" y="788462"/>
                <a:ext cx="189026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10" y="788462"/>
                <a:ext cx="1890261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56634" y="2892650"/>
                <a:ext cx="8022196" cy="1480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𝑇𝑜𝑢𝑠𝑐h𝑒𝑘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ℋ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2892650"/>
                <a:ext cx="8022196" cy="1480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56634" y="5692861"/>
                <a:ext cx="3831370" cy="938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5692861"/>
                <a:ext cx="3831370" cy="938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134395" y="5064055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Wiggler </a:t>
            </a:r>
            <a:r>
              <a:rPr lang="en-US" dirty="0" smtClean="0"/>
              <a:t>field: </a:t>
            </a:r>
            <a:r>
              <a:rPr lang="en-US" dirty="0" err="1" smtClean="0"/>
              <a:t>Bwig</a:t>
            </a:r>
            <a:r>
              <a:rPr lang="en-US" dirty="0" smtClean="0"/>
              <a:t>=3.5 T</a:t>
            </a:r>
          </a:p>
          <a:p>
            <a:r>
              <a:rPr lang="en-US" dirty="0" smtClean="0"/>
              <a:t>Period: lambda=0.15</a:t>
            </a:r>
            <a:r>
              <a:rPr lang="en-US" dirty="0"/>
              <a:t> </a:t>
            </a:r>
            <a:r>
              <a:rPr lang="en-US" dirty="0" smtClean="0"/>
              <a:t>m</a:t>
            </a:r>
          </a:p>
          <a:p>
            <a:r>
              <a:rPr lang="en-US" dirty="0" smtClean="0"/>
              <a:t>Length: 35*lambda/2 </a:t>
            </a:r>
            <a:r>
              <a:rPr lang="en-US" dirty="0"/>
              <a:t>= </a:t>
            </a:r>
            <a:r>
              <a:rPr lang="en-US" dirty="0" smtClean="0"/>
              <a:t>2.625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535" y="4585207"/>
                <a:ext cx="4226606" cy="89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" y="4585207"/>
                <a:ext cx="4226606" cy="895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8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VEPP-6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1024688"/>
                  </p:ext>
                </p:extLst>
              </p:nvPr>
            </p:nvGraphicFramePr>
            <p:xfrm>
              <a:off x="246000" y="341630"/>
              <a:ext cx="11700000" cy="672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400" b="1" dirty="0" smtClean="0"/>
                            <a:t>, MeV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1000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/>
                            <a:t>388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en-US" sz="2400" b="1" dirty="0" err="1" smtClean="0">
                              <a:solidFill>
                                <a:schemeClr val="bg1"/>
                              </a:solidFill>
                            </a:rPr>
                            <a:t>mrad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mm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A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408/454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213/454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134/454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5300663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5.7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5445306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nm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431171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0.9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386741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mm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9.8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752017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0.008/0.05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0.01/0.1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0.01/0.1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52547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s 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2000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400" b="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𝟏𝟒𝟎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1024688"/>
                  </p:ext>
                </p:extLst>
              </p:nvPr>
            </p:nvGraphicFramePr>
            <p:xfrm>
              <a:off x="246000" y="341630"/>
              <a:ext cx="11700000" cy="651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" t="-19737" r="-340275" b="-13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1000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18182" r="-340275" b="-121039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/>
                            <a:t>388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221053" r="-340275" b="-1126316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321053" r="-340275" b="-1026316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415584" r="-340275" b="-9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522368" r="-340275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408/454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213/454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134/454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5300663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614286" r="-340275" b="-7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5.7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5445306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723684" r="-340275" b="-6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823684" r="-340275" b="-52368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431171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911688" r="-340275" b="-416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0.9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386741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025000" r="-340275" b="-322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9.8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752017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125000" r="-340275" b="-222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0.008/0.05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0.01/0.1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0.01/0.1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525474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209091" r="-340275" b="-119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2000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229" t="-1326316" r="-340275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059" t="-1326316" r="-300809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8649" t="-1326316" r="-201622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7790" t="-1326316" r="-101078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7790" t="-1326316" r="-1078" b="-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34082"/>
                  </p:ext>
                </p:extLst>
              </p:nvPr>
            </p:nvGraphicFramePr>
            <p:xfrm>
              <a:off x="516000" y="692718"/>
              <a:ext cx="11160000" cy="54725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0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E(MeV)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2000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2500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(m)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675.221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:r>
                            <a:rPr lang="en-US" sz="2000" b="1" dirty="0" err="1">
                              <a:effectLst/>
                            </a:rPr>
                            <a:t>mrad</a:t>
                          </a:r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b="1" dirty="0" smtClean="0">
                              <a:effectLst/>
                            </a:rPr>
                            <a:t> (</a:t>
                          </a:r>
                          <a:r>
                            <a:rPr lang="en-US" sz="2000" b="1" dirty="0">
                              <a:effectLst/>
                            </a:rPr>
                            <a:t>mm</a:t>
                          </a:r>
                          <a:r>
                            <a:rPr lang="en-US" sz="2000" b="1" dirty="0" smtClean="0">
                              <a:effectLst/>
                            </a:rPr>
                            <a:t>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</a:rPr>
                            <a:t>100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b="1" dirty="0" smtClean="0">
                              <a:effectLst/>
                            </a:rPr>
                            <a:t> (</a:t>
                          </a:r>
                          <a:r>
                            <a:rPr lang="en-US" sz="2000" b="1" dirty="0">
                              <a:effectLst/>
                            </a:rPr>
                            <a:t>mm</a:t>
                          </a:r>
                          <a:r>
                            <a:rPr lang="en-US" sz="2000" b="1" dirty="0" smtClean="0">
                              <a:effectLst/>
                            </a:rPr>
                            <a:t>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effectLst/>
                            </a:rPr>
                            <a:t>(%)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</a:rPr>
                            <a:t>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I(A)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ru-RU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𝒃𝒖𝒏𝒄𝒉</m:t>
                                  </m:r>
                                </m:sub>
                              </m:sSub>
                              <m:r>
                                <a:rPr lang="ru-RU" sz="20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b="1" dirty="0">
                              <a:effectLst/>
                            </a:rPr>
                            <a:t> 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effectLst/>
                            </a:rPr>
                            <a:t> 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0.0026/0.08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0.0023/0.06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0.0025/0.054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(mm)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ru-RU" sz="20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(mm</a:t>
                          </a:r>
                          <a:r>
                            <a:rPr lang="en-US" sz="2000" b="1" dirty="0" smtClean="0">
                              <a:effectLst/>
                            </a:rPr>
                            <a:t>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:r>
                            <a:rPr lang="en-US" sz="2000" b="1" dirty="0" smtClean="0">
                              <a:effectLst/>
                            </a:rPr>
                            <a:t>nm)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𝑯𝑮</m:t>
                                  </m:r>
                                </m:sub>
                              </m:sSub>
                              <m:r>
                                <a:rPr lang="ru-RU" sz="20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ru-RU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2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 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693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1289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34082"/>
                  </p:ext>
                </p:extLst>
              </p:nvPr>
            </p:nvGraphicFramePr>
            <p:xfrm>
              <a:off x="516000" y="692718"/>
              <a:ext cx="11160000" cy="54725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0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E(MeV)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2000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2500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18333" r="-210660" b="-132500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675.221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222034" r="-210660" b="-1247458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60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316667" r="-210660" b="-1126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</a:rPr>
                            <a:t>100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416667" r="-210660" b="-1026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516667" r="-210660" b="-926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</a:rPr>
                            <a:t>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I(A)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704918" r="-210660" b="-7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832203" r="-210660" b="-637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0.0026/0.08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0.0023/0.06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0.0025/0.054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916667" r="-21066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016667" r="-210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1.12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116667" r="-21066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216667" r="-21066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681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316667" r="-21066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64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69" t="-1416667" r="-21066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316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693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1289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Design parameters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848" t="-39326" b="-5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4148028" y="5791950"/>
            <a:ext cx="7500107" cy="3393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48028" y="3969861"/>
            <a:ext cx="7500107" cy="3393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48028" y="2151140"/>
            <a:ext cx="7500107" cy="3393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75845" y="1302165"/>
                <a:ext cx="1905137" cy="4282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</m:sSub>
                  </m:oMath>
                </a14:m>
                <a:r>
                  <a:rPr lang="en-US" sz="2000" b="1" dirty="0" smtClean="0"/>
                  <a:t> Why?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845" y="1302165"/>
                <a:ext cx="1905137" cy="428259"/>
              </a:xfrm>
              <a:prstGeom prst="rect">
                <a:avLst/>
              </a:prstGeom>
              <a:blipFill>
                <a:blip r:embed="rId7"/>
                <a:stretch>
                  <a:fillRect l="-1278" t="-7143" r="-25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0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545822"/>
                  </p:ext>
                </p:extLst>
              </p:nvPr>
            </p:nvGraphicFramePr>
            <p:xfrm>
              <a:off x="515632" y="626551"/>
              <a:ext cx="6569633" cy="60900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56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687792975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effectLst/>
                            </a:rPr>
                            <a:t>E(MeV)</a:t>
                          </a:r>
                          <a:endParaRPr lang="ru-RU" sz="24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effectLst/>
                            </a:rPr>
                            <a:t>I(A)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41219427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𝒃𝒖𝒏𝒄𝒉</m:t>
                                  </m:r>
                                </m:sub>
                              </m:sSub>
                              <m:r>
                                <a:rPr lang="ru-RU" sz="24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400" b="1" dirty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2817558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(</a:t>
                          </a:r>
                          <a:r>
                            <a:rPr lang="en-US" sz="2400" b="1" dirty="0">
                              <a:effectLst/>
                            </a:rPr>
                            <a:t>mm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100/1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(mm)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3161904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𝒄𝒆𝒍𝒍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𝒄𝒆𝒍𝒍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/ 24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/ 24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119874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24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(mm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(nm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(%)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59078132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8813654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𝑯𝑮</m:t>
                                  </m:r>
                                </m:sub>
                              </m:sSub>
                              <m:r>
                                <a:rPr lang="ru-RU" sz="24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545822"/>
                  </p:ext>
                </p:extLst>
              </p:nvPr>
            </p:nvGraphicFramePr>
            <p:xfrm>
              <a:off x="515632" y="626551"/>
              <a:ext cx="6569633" cy="60900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56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687792975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13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effectLst/>
                            </a:rPr>
                            <a:t>E(MeV)</a:t>
                          </a:r>
                          <a:endParaRPr lang="ru-RU" sz="24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effectLst/>
                            </a:rPr>
                            <a:t>I(A)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412194278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283562" r="-86082" b="-10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28175584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400000" r="-86082" b="-9871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100/1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546875" r="-86082" b="-979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00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627273" r="-86082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316190416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750000" r="-86082" b="-7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34137" t="-750000" r="-101205" b="-7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35484" t="-750000" r="-1613" b="-776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987414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850000" r="-86082" b="-6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24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935385" r="-86082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051563" r="-86082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052857" r="-86082" b="-33428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590781323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152857" r="-86082" b="-2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881365463"/>
                      </a:ext>
                    </a:extLst>
                  </a:tr>
                  <a:tr h="4417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201370" r="-86082" b="-124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484375" r="-86082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SCTF at 2000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LMA, CRAB is ON  (v.71)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11.2024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(FTCF2024-Guangzhou)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9678" y="32048"/>
                <a:ext cx="2924903" cy="7271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78" y="32048"/>
                <a:ext cx="2924903" cy="727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Таблица 3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076447" y="2872740"/>
              <a:ext cx="211555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47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𝑇𝑜𝑢𝑠𝑐h𝑒𝑘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CRAB = 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101 s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CRAB = 0</a:t>
                          </a:r>
                          <a:endParaRPr lang="ru-RU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1FE36"/>
                              </a:solidFill>
                            </a:rPr>
                            <a:t>293</a:t>
                          </a:r>
                          <a:endParaRPr lang="ru-RU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Таблица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436366"/>
                  </p:ext>
                </p:extLst>
              </p:nvPr>
            </p:nvGraphicFramePr>
            <p:xfrm>
              <a:off x="10076447" y="2872740"/>
              <a:ext cx="211555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47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34" t="-1639" r="-173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CRAB = 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101 s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CRAB = 0</a:t>
                          </a:r>
                          <a:endParaRPr lang="ru-RU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1FE36"/>
                              </a:solidFill>
                            </a:rPr>
                            <a:t>293</a:t>
                          </a:r>
                          <a:endParaRPr lang="ru-RU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2" name="Группа 41"/>
          <p:cNvGrpSpPr/>
          <p:nvPr/>
        </p:nvGrpSpPr>
        <p:grpSpPr>
          <a:xfrm>
            <a:off x="0" y="963560"/>
            <a:ext cx="9720000" cy="5894439"/>
            <a:chOff x="0" y="963560"/>
            <a:chExt cx="9720000" cy="5894439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8"/>
            <a:stretch/>
          </p:blipFill>
          <p:spPr>
            <a:xfrm>
              <a:off x="0" y="963560"/>
              <a:ext cx="9720000" cy="5894439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2117553" y="2397289"/>
              <a:ext cx="1141671" cy="1967163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14344" y="2397289"/>
              <a:ext cx="1141200" cy="1967163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697148" y="3001879"/>
              <a:ext cx="1447200" cy="655721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630101" y="3001879"/>
              <a:ext cx="1447200" cy="655721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58528" y="1834468"/>
            <a:ext cx="7755124" cy="2598567"/>
            <a:chOff x="2458528" y="1834468"/>
            <a:chExt cx="7755124" cy="259856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458528" y="1834468"/>
              <a:ext cx="7755124" cy="2529984"/>
              <a:chOff x="2458528" y="1834468"/>
              <a:chExt cx="7755124" cy="25299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306574" y="1834468"/>
                    <a:ext cx="2907078" cy="427746"/>
                  </a:xfrm>
                  <a:prstGeom prst="rect">
                    <a:avLst/>
                  </a:prstGeom>
                  <a:noFill/>
                  <a:ln w="38100">
                    <a:solidFill>
                      <a:srgbClr val="FF66FF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574" y="1834468"/>
                    <a:ext cx="2907078" cy="42774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579"/>
                    </a:stretch>
                  </a:blipFill>
                  <a:ln w="38100">
                    <a:solidFill>
                      <a:srgbClr val="FF66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2458528" y="2260121"/>
                <a:ext cx="4848046" cy="2104331"/>
              </a:xfrm>
              <a:prstGeom prst="line">
                <a:avLst/>
              </a:prstGeom>
              <a:ln w="381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633013" y="2328704"/>
              <a:ext cx="4848046" cy="2104331"/>
            </a:xfrm>
            <a:prstGeom prst="line">
              <a:avLst/>
            </a:prstGeom>
            <a:ln w="381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86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principles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634" y="705631"/>
                <a:ext cx="4241418" cy="8605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Luminosity: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705631"/>
                <a:ext cx="4241418" cy="860557"/>
              </a:xfrm>
              <a:prstGeom prst="rect">
                <a:avLst/>
              </a:prstGeom>
              <a:blipFill>
                <a:blip r:embed="rId2"/>
                <a:stretch>
                  <a:fillRect l="-28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0127" y="611287"/>
                <a:ext cx="5555239" cy="105349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&amp;=2.9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=0.1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2.2 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27" y="611287"/>
                <a:ext cx="5555239" cy="1053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6634" y="1840622"/>
                <a:ext cx="5655714" cy="10196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1840622"/>
                <a:ext cx="5655714" cy="1019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6246" y="2079373"/>
                <a:ext cx="4279120" cy="5421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246" y="2079373"/>
                <a:ext cx="4279120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6634" y="3134694"/>
                <a:ext cx="3974421" cy="203478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𝜋𝛾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3134694"/>
                <a:ext cx="3974421" cy="2034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00701" y="3843157"/>
                <a:ext cx="6034665" cy="61786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01" y="3843157"/>
                <a:ext cx="6034665" cy="617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634" y="5443917"/>
                <a:ext cx="6853223" cy="11879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Lifetime: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𝑇𝑜𝑢𝑠𝑐h𝑒𝑘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𝐿𝑀𝐴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5443917"/>
                <a:ext cx="6853223" cy="1187954"/>
              </a:xfrm>
              <a:prstGeom prst="rect">
                <a:avLst/>
              </a:prstGeom>
              <a:blipFill>
                <a:blip r:embed="rId8"/>
                <a:stretch>
                  <a:fillRect l="-17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22775" y="5535480"/>
                <a:ext cx="3612591" cy="100482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𝑇𝑜𝑢𝑠𝑐h𝑒𝑘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75" y="5535480"/>
                <a:ext cx="3612591" cy="1004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The test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MeV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8" t="-40449" b="-5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r="7025"/>
          <a:stretch/>
        </p:blipFill>
        <p:spPr>
          <a:xfrm>
            <a:off x="7404012" y="328908"/>
            <a:ext cx="4685954" cy="3088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r="7013"/>
          <a:stretch/>
        </p:blipFill>
        <p:spPr>
          <a:xfrm>
            <a:off x="7403405" y="3541978"/>
            <a:ext cx="4686561" cy="3088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086588"/>
                  </p:ext>
                </p:extLst>
              </p:nvPr>
            </p:nvGraphicFramePr>
            <p:xfrm>
              <a:off x="156634" y="1313688"/>
              <a:ext cx="7200000" cy="42306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71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MeV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576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nm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5.65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𝑏𝑢𝑛𝑐h</m:t>
                                    </m:r>
                                  </m:sub>
                                </m:s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5.75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8.13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12.7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49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mm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13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20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103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𝑐𝑒𝑙𝑙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01FE36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1FE36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6370FC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800" b="0" i="1" smtClean="0">
                                    <a:solidFill>
                                      <a:srgbClr val="6370FC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235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𝐻𝐺</m:t>
                                    </m:r>
                                  </m:sub>
                                </m:s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0.98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0.96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59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s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113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1FE36"/>
                              </a:solidFill>
                            </a:rPr>
                            <a:t>164</a:t>
                          </a:r>
                          <a:endParaRPr lang="ru-RU" sz="2800" b="1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6370FC"/>
                              </a:solidFill>
                            </a:rPr>
                            <a:t>159</a:t>
                          </a:r>
                          <a:endParaRPr lang="ru-RU" sz="2800" b="1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703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086588"/>
                  </p:ext>
                </p:extLst>
              </p:nvPr>
            </p:nvGraphicFramePr>
            <p:xfrm>
              <a:off x="156634" y="1313688"/>
              <a:ext cx="7200000" cy="42306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71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110588" r="-92520" b="-65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1500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5767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210588" r="-92520" b="-55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5.65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  <a:tr h="5650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283871" r="-9252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5.75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8.13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12.7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4956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420000" r="-92520" b="-3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13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20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103341"/>
                      </a:ext>
                    </a:extLst>
                  </a:tr>
                  <a:tr h="551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485714" r="-92520" b="-218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5926" t="-485714" r="-201058" b="-218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5926" t="-485714" r="-101058" b="-218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25926" t="-485714" r="-1058" b="-218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235802"/>
                      </a:ext>
                    </a:extLst>
                  </a:tr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619767" r="-92520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1FE36"/>
                              </a:solidFill>
                            </a:rPr>
                            <a:t>0.98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6370FC"/>
                              </a:solidFill>
                            </a:rPr>
                            <a:t>0.96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5951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3" t="-728235" r="-9252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113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1FE36"/>
                              </a:solidFill>
                            </a:rPr>
                            <a:t>164</a:t>
                          </a:r>
                          <a:endParaRPr lang="ru-RU" sz="2800" b="1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6370FC"/>
                              </a:solidFill>
                            </a:rPr>
                            <a:t>159</a:t>
                          </a:r>
                          <a:endParaRPr lang="ru-RU" sz="2800" b="1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703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3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Emittance increase of 72 vs 71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5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223" r="11734"/>
          <a:stretch/>
        </p:blipFill>
        <p:spPr>
          <a:xfrm>
            <a:off x="0" y="1064902"/>
            <a:ext cx="5962533" cy="5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1716" y="672356"/>
                <a:ext cx="25590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71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=5.7</m:t>
                    </m:r>
                  </m:oMath>
                </a14:m>
                <a:r>
                  <a:rPr lang="en-US" sz="2800" dirty="0" smtClean="0"/>
                  <a:t> nm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16" y="672356"/>
                <a:ext cx="2559099" cy="523220"/>
              </a:xfrm>
              <a:prstGeom prst="rect">
                <a:avLst/>
              </a:prstGeom>
              <a:blipFill>
                <a:blip r:embed="rId3"/>
                <a:stretch>
                  <a:fillRect l="-4762" t="-10465" r="-38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757" r="11760"/>
          <a:stretch/>
        </p:blipFill>
        <p:spPr>
          <a:xfrm>
            <a:off x="6110314" y="1064902"/>
            <a:ext cx="6081686" cy="5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2221" y="672356"/>
                <a:ext cx="27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72: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=12.4</m:t>
                    </m:r>
                  </m:oMath>
                </a14:m>
                <a:r>
                  <a:rPr lang="en-US" sz="2800" dirty="0" smtClean="0"/>
                  <a:t> nm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21" y="672356"/>
                <a:ext cx="2757871" cy="523220"/>
              </a:xfrm>
              <a:prstGeom prst="rect">
                <a:avLst/>
              </a:prstGeom>
              <a:blipFill>
                <a:blip r:embed="rId5"/>
                <a:stretch>
                  <a:fillRect l="-4646" t="-10465" r="-33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51156" y="2360645"/>
            <a:ext cx="122264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Dispersion </a:t>
            </a:r>
          </a:p>
          <a:p>
            <a:r>
              <a:rPr lang="en-US" dirty="0" smtClean="0"/>
              <a:t>in wiggler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Emittance increase of 73 vs 71,72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6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9981" t="4298" r="11399" b="8286"/>
          <a:stretch/>
        </p:blipFill>
        <p:spPr>
          <a:xfrm>
            <a:off x="156634" y="940412"/>
            <a:ext cx="5400000" cy="4243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1015" t="4256" r="11446" b="8328"/>
          <a:stretch/>
        </p:blipFill>
        <p:spPr>
          <a:xfrm>
            <a:off x="6635366" y="912327"/>
            <a:ext cx="5400000" cy="4299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3562" y="477019"/>
                <a:ext cx="2403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73: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sz="2800" dirty="0" smtClean="0"/>
                  <a:t> nm</a:t>
                </a:r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562" y="477019"/>
                <a:ext cx="2403607" cy="523220"/>
              </a:xfrm>
              <a:prstGeom prst="rect">
                <a:avLst/>
              </a:prstGeom>
              <a:blipFill>
                <a:blip r:embed="rId4"/>
                <a:stretch>
                  <a:fillRect l="-5063" t="-10465" r="-37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6327" y="479146"/>
                <a:ext cx="29406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71</a:t>
                </a:r>
                <a:r>
                  <a:rPr lang="en-US" sz="2800" dirty="0" smtClean="0"/>
                  <a:t>,72: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dirty="0" smtClean="0"/>
                  <a:t> nm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27" y="479146"/>
                <a:ext cx="2940613" cy="523220"/>
              </a:xfrm>
              <a:prstGeom prst="rect">
                <a:avLst/>
              </a:prstGeom>
              <a:blipFill>
                <a:blip r:embed="rId5"/>
                <a:stretch>
                  <a:fillRect l="-4141" t="-11765" r="-310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38691" y="3300326"/>
                <a:ext cx="1163973" cy="6173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691" y="3300326"/>
                <a:ext cx="1163973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9033" y="3300326"/>
                <a:ext cx="1163972" cy="6152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33" y="3300326"/>
                <a:ext cx="1163972" cy="615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823501"/>
                  </p:ext>
                </p:extLst>
              </p:nvPr>
            </p:nvGraphicFramePr>
            <p:xfrm>
              <a:off x="1218000" y="5135570"/>
              <a:ext cx="9756000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1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71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01FE36"/>
                                    </a:solidFill>
                                    <a:latin typeface="Cambria Math" panose="02040503050406030204" pitchFamily="18" charset="0"/>
                                  </a:rPr>
                                  <m:t>𝑊𝐼𝐺</m:t>
                                </m:r>
                                <m:r>
                                  <a:rPr lang="en-US" sz="2800" b="0" i="1" smtClean="0">
                                    <a:solidFill>
                                      <a:srgbClr val="01FE3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1FE3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1FE3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1FE3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𝑐𝑒𝑙𝑙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6370F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6370FC"/>
                                    </a:solidFill>
                                    <a:latin typeface="Cambria Math" panose="02040503050406030204" pitchFamily="18" charset="0"/>
                                  </a:rPr>
                                  <m:t>𝑊𝐼𝐺</m:t>
                                </m:r>
                                <m:r>
                                  <a:rPr lang="en-US" sz="2800" b="0" i="1" smtClean="0">
                                    <a:solidFill>
                                      <a:srgbClr val="6370F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6370F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672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, nm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5.65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823501"/>
                  </p:ext>
                </p:extLst>
              </p:nvPr>
            </p:nvGraphicFramePr>
            <p:xfrm>
              <a:off x="1218000" y="5135570"/>
              <a:ext cx="9756000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1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212321069"/>
                        </a:ext>
                      </a:extLst>
                    </a:gridCol>
                    <a:gridCol w="2821424">
                      <a:extLst>
                        <a:ext uri="{9D8B030D-6E8A-4147-A177-3AD203B41FA5}">
                          <a16:colId xmlns:a16="http://schemas.microsoft.com/office/drawing/2014/main" val="223084886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Version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FF0000"/>
                              </a:solidFill>
                            </a:rPr>
                            <a:t>71</a:t>
                          </a:r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01FE36"/>
                              </a:solidFill>
                            </a:rPr>
                            <a:t>72</a:t>
                          </a:r>
                          <a:endParaRPr lang="ru-RU" sz="2800" b="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rgbClr val="6370FC"/>
                              </a:solidFill>
                            </a:rPr>
                            <a:t>73</a:t>
                          </a:r>
                          <a:endParaRPr lang="ru-RU" sz="2800" b="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5690" t="-109302" r="-100216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6220" t="-109302" r="-432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6721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72" t="-211765" r="-656604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5.65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r>
                            <a:rPr lang="en-US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baseline="0" dirty="0" smtClean="0">
                              <a:solidFill>
                                <a:srgbClr val="01FE3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ru-RU" sz="2800" dirty="0">
                            <a:solidFill>
                              <a:srgbClr val="01FE3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r>
                            <a:rPr lang="en-US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2800" b="0" i="0" u="none" strike="noStrike" kern="1200" dirty="0" smtClean="0">
                              <a:solidFill>
                                <a:srgbClr val="6370F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58</a:t>
                          </a:r>
                          <a:endParaRPr lang="ru-RU" sz="2800" dirty="0">
                            <a:solidFill>
                              <a:srgbClr val="6370F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7530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61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870123"/>
                  </p:ext>
                </p:extLst>
              </p:nvPr>
            </p:nvGraphicFramePr>
            <p:xfrm>
              <a:off x="515632" y="626551"/>
              <a:ext cx="8081633" cy="60900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56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687792975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72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effectLst/>
                            </a:rPr>
                            <a:t>E(MeV)</a:t>
                          </a:r>
                          <a:endParaRPr lang="ru-RU" sz="24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effectLst/>
                            </a:rPr>
                            <a:t>I(A)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41219427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𝒃𝒖𝒏𝒄𝒉</m:t>
                                  </m:r>
                                </m:sub>
                              </m:sSub>
                              <m:r>
                                <a:rPr lang="ru-RU" sz="24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400" b="1" dirty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2817558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(</a:t>
                          </a:r>
                          <a:r>
                            <a:rPr lang="en-US" sz="2400" b="1" dirty="0">
                              <a:effectLst/>
                            </a:rPr>
                            <a:t>mm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100/1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(mm)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3161904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𝒄𝒆𝒍𝒍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𝒄𝒆𝒍𝒍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/ 24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/ 24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/ 24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119874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24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(mm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(nm</a:t>
                          </a:r>
                          <a:r>
                            <a:rPr lang="en-US" sz="2400" b="1" dirty="0" smtClean="0">
                              <a:effectLst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12.38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(%)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59078132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8813654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𝑯𝑮</m:t>
                                  </m:r>
                                </m:sub>
                              </m:sSub>
                              <m:r>
                                <a:rPr lang="ru-RU" sz="24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ru-RU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b="1" dirty="0">
                              <a:effectLst/>
                            </a:rPr>
                            <a:t> 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870123"/>
                  </p:ext>
                </p:extLst>
              </p:nvPr>
            </p:nvGraphicFramePr>
            <p:xfrm>
              <a:off x="515632" y="626551"/>
              <a:ext cx="8081633" cy="60900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56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687792975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13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72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effectLst/>
                            </a:rPr>
                            <a:t>E(MeV)</a:t>
                          </a:r>
                          <a:endParaRPr lang="ru-RU" sz="2400" b="1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effectLst/>
                            </a:rPr>
                            <a:t>I(A)</a:t>
                          </a:r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412194278"/>
                      </a:ext>
                    </a:extLst>
                  </a:tr>
                  <a:tr h="444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283562" r="-128694" b="-10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12.7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28175584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400000" r="-128694" b="-98714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100/1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546875" r="-128694" b="-979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00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627273" r="-128694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316190416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750000" r="-128694" b="-7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35081" t="-750000" r="-202016" b="-7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33735" t="-750000" r="-101205" b="-7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435484" t="-750000" r="-1613" b="-776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1987414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850000" r="-128694" b="-67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24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935385" r="-128694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051563" r="-128694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12.38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052857" r="-128694" b="-334286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590781323"/>
                      </a:ext>
                    </a:extLst>
                  </a:tr>
                  <a:tr h="427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152857" r="-128694" b="-2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881365463"/>
                      </a:ext>
                    </a:extLst>
                  </a:tr>
                  <a:tr h="4417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201370" r="-128694" b="-124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72" t="-1484375" r="-128694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081934" y="3830996"/>
            <a:ext cx="4214176" cy="461665"/>
            <a:chOff x="7081934" y="3747017"/>
            <a:chExt cx="4214176" cy="4616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081934" y="3789407"/>
              <a:ext cx="1512000" cy="374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19589" y="3747017"/>
              <a:ext cx="2276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+for beam-beam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081934" y="4170616"/>
            <a:ext cx="3876651" cy="461665"/>
            <a:chOff x="7081934" y="4095968"/>
            <a:chExt cx="3876651" cy="46166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081934" y="4183233"/>
              <a:ext cx="1512000" cy="374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16258" y="4095968"/>
              <a:ext cx="1942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+for collective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81934" y="6274457"/>
            <a:ext cx="3919547" cy="461665"/>
            <a:chOff x="7081934" y="6199809"/>
            <a:chExt cx="3919547" cy="4616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81934" y="6243442"/>
              <a:ext cx="1512000" cy="374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16258" y="6199809"/>
              <a:ext cx="1985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+for operation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081934" y="3073836"/>
            <a:ext cx="1512000" cy="37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081934" y="4651089"/>
            <a:ext cx="1512000" cy="37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Группа 22"/>
          <p:cNvGrpSpPr/>
          <p:nvPr/>
        </p:nvGrpSpPr>
        <p:grpSpPr>
          <a:xfrm>
            <a:off x="7081934" y="3421641"/>
            <a:ext cx="5016896" cy="461665"/>
            <a:chOff x="7081934" y="3346993"/>
            <a:chExt cx="5016896" cy="4616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081934" y="3396345"/>
              <a:ext cx="1512000" cy="374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19589" y="3346993"/>
              <a:ext cx="3079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+for weaker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sextupoles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2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LMA: 72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1" y="738000"/>
            <a:ext cx="10643479" cy="612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5680" y="4844892"/>
            <a:ext cx="3982920" cy="734814"/>
            <a:chOff x="618842" y="4260850"/>
            <a:chExt cx="3982920" cy="734814"/>
          </a:xfrm>
        </p:grpSpPr>
        <p:sp>
          <p:nvSpPr>
            <p:cNvPr id="9" name="TextBox 8"/>
            <p:cNvSpPr txBox="1"/>
            <p:nvPr/>
          </p:nvSpPr>
          <p:spPr>
            <a:xfrm>
              <a:off x="618842" y="4260850"/>
              <a:ext cx="57227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+0.6%</a:t>
              </a:r>
              <a:endParaRPr lang="ru-RU" dirty="0"/>
            </a:p>
          </p:txBody>
        </p:sp>
        <p:cxnSp>
          <p:nvCxnSpPr>
            <p:cNvPr id="10" name="Прямая со стрелкой 9"/>
            <p:cNvCxnSpPr>
              <a:stCxn id="9" idx="3"/>
            </p:cNvCxnSpPr>
            <p:nvPr/>
          </p:nvCxnSpPr>
          <p:spPr>
            <a:xfrm>
              <a:off x="1191115" y="4399350"/>
              <a:ext cx="3410647" cy="596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55680" y="5924939"/>
            <a:ext cx="3982920" cy="444011"/>
            <a:chOff x="618842" y="4093838"/>
            <a:chExt cx="3982920" cy="444011"/>
          </a:xfrm>
        </p:grpSpPr>
        <p:sp>
          <p:nvSpPr>
            <p:cNvPr id="12" name="TextBox 11"/>
            <p:cNvSpPr txBox="1"/>
            <p:nvPr/>
          </p:nvSpPr>
          <p:spPr>
            <a:xfrm>
              <a:off x="618842" y="4260850"/>
              <a:ext cx="5273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-0.6%</a:t>
              </a:r>
              <a:endParaRPr lang="ru-RU" dirty="0"/>
            </a:p>
          </p:txBody>
        </p:sp>
        <p:cxnSp>
          <p:nvCxnSpPr>
            <p:cNvPr id="13" name="Прямая со стрелкой 12"/>
            <p:cNvCxnSpPr>
              <a:stCxn id="12" idx="3"/>
            </p:cNvCxnSpPr>
            <p:nvPr/>
          </p:nvCxnSpPr>
          <p:spPr>
            <a:xfrm flipV="1">
              <a:off x="1146230" y="4093838"/>
              <a:ext cx="3455532" cy="305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380488" y="4050578"/>
            <a:ext cx="1070217" cy="724548"/>
            <a:chOff x="618842" y="4260850"/>
            <a:chExt cx="1070217" cy="724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8842" y="4260850"/>
                  <a:ext cx="1007712" cy="27699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≈0.02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42" y="4260850"/>
                  <a:ext cx="100771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790" r="-4790" b="-4167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Прямая со стрелкой 17"/>
            <p:cNvCxnSpPr>
              <a:stCxn id="17" idx="3"/>
            </p:cNvCxnSpPr>
            <p:nvPr/>
          </p:nvCxnSpPr>
          <p:spPr>
            <a:xfrm>
              <a:off x="1626554" y="4399350"/>
              <a:ext cx="62505" cy="586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9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LMA: 73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(FTCF2025-Huangshan)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9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1" y="738000"/>
            <a:ext cx="10643479" cy="612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5680" y="4844892"/>
            <a:ext cx="3982920" cy="734814"/>
            <a:chOff x="618842" y="4260850"/>
            <a:chExt cx="3982920" cy="734814"/>
          </a:xfrm>
        </p:grpSpPr>
        <p:sp>
          <p:nvSpPr>
            <p:cNvPr id="8" name="TextBox 7"/>
            <p:cNvSpPr txBox="1"/>
            <p:nvPr/>
          </p:nvSpPr>
          <p:spPr>
            <a:xfrm>
              <a:off x="618842" y="4260850"/>
              <a:ext cx="57227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+0.5%</a:t>
              </a:r>
              <a:endParaRPr lang="ru-RU" dirty="0"/>
            </a:p>
          </p:txBody>
        </p:sp>
        <p:cxnSp>
          <p:nvCxnSpPr>
            <p:cNvPr id="9" name="Прямая со стрелкой 8"/>
            <p:cNvCxnSpPr>
              <a:stCxn id="8" idx="3"/>
            </p:cNvCxnSpPr>
            <p:nvPr/>
          </p:nvCxnSpPr>
          <p:spPr>
            <a:xfrm>
              <a:off x="1191115" y="4399350"/>
              <a:ext cx="3410647" cy="596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55680" y="5887616"/>
            <a:ext cx="3982920" cy="481334"/>
            <a:chOff x="618842" y="4056515"/>
            <a:chExt cx="3982920" cy="481334"/>
          </a:xfrm>
        </p:grpSpPr>
        <p:sp>
          <p:nvSpPr>
            <p:cNvPr id="11" name="TextBox 10"/>
            <p:cNvSpPr txBox="1"/>
            <p:nvPr/>
          </p:nvSpPr>
          <p:spPr>
            <a:xfrm>
              <a:off x="618842" y="4260850"/>
              <a:ext cx="5273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-0.5%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>
              <a:stCxn id="11" idx="3"/>
            </p:cNvCxnSpPr>
            <p:nvPr/>
          </p:nvCxnSpPr>
          <p:spPr>
            <a:xfrm flipV="1">
              <a:off x="1146230" y="4056515"/>
              <a:ext cx="3455532" cy="342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380488" y="4050578"/>
            <a:ext cx="1200843" cy="456108"/>
            <a:chOff x="618842" y="4260850"/>
            <a:chExt cx="1200843" cy="456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8842" y="4260850"/>
                  <a:ext cx="943592" cy="27699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</m:t>
                      </m:r>
                    </m:oMath>
                  </a14:m>
                  <a:r>
                    <a:rPr lang="en-US" dirty="0" smtClean="0"/>
                    <a:t>4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42" y="4260850"/>
                  <a:ext cx="94359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333" t="-25000" r="-13462" b="-45833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Прямая со стрелкой 14"/>
            <p:cNvCxnSpPr>
              <a:stCxn id="14" idx="3"/>
            </p:cNvCxnSpPr>
            <p:nvPr/>
          </p:nvCxnSpPr>
          <p:spPr>
            <a:xfrm>
              <a:off x="1562434" y="4399350"/>
              <a:ext cx="257251" cy="317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-1.potx" id="{3EBFD679-C50C-4FDD-94F2-29BF485D998A}" vid="{7DE16640-A717-4F82-B246-D280E50E53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Wide-1</Template>
  <TotalTime>1465</TotalTime>
  <Words>3190</Words>
  <Application>Microsoft Office PowerPoint</Application>
  <PresentationFormat>Широкоэкранный</PresentationFormat>
  <Paragraphs>525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Parameters optimization of e^+ e^- crab waist colliders at low energy</vt:lpstr>
      <vt:lpstr>Design parameters for L=1×〖10〗^35</vt:lpstr>
      <vt:lpstr>The main principles</vt:lpstr>
      <vt:lpstr>The test at E=1500 MeV</vt:lpstr>
      <vt:lpstr>Emittance increase of 72 vs 71</vt:lpstr>
      <vt:lpstr>Emittance increase of 73 vs 71,72</vt:lpstr>
      <vt:lpstr>Comparison</vt:lpstr>
      <vt:lpstr>LMA: 72</vt:lpstr>
      <vt:lpstr>LMA: 73</vt:lpstr>
      <vt:lpstr>Why T_Touschek is independent of H?</vt:lpstr>
      <vt:lpstr>Conclusion 1</vt:lpstr>
      <vt:lpstr>VEPP-6</vt:lpstr>
      <vt:lpstr>VEPP-6</vt:lpstr>
      <vt:lpstr>VEPP-6</vt:lpstr>
      <vt:lpstr>VEPP-6: LMA</vt:lpstr>
      <vt:lpstr>VEPP-6 versus Super Charm Tau Factory</vt:lpstr>
      <vt:lpstr>Conclusion 2</vt:lpstr>
      <vt:lpstr>Spare</vt:lpstr>
      <vt:lpstr>VEPP-6</vt:lpstr>
      <vt:lpstr>Comparison SCTF at 2000 GeV</vt:lpstr>
      <vt:lpstr>LMA, CRAB is ON  (v.71)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Passover</dc:title>
  <dc:creator>Anton Bogomyagkov</dc:creator>
  <cp:lastModifiedBy>Anton Bogomyagkov</cp:lastModifiedBy>
  <cp:revision>275</cp:revision>
  <dcterms:created xsi:type="dcterms:W3CDTF">2024-08-14T03:47:45Z</dcterms:created>
  <dcterms:modified xsi:type="dcterms:W3CDTF">2025-11-23T13:20:48Z</dcterms:modified>
</cp:coreProperties>
</file>