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2" r:id="rId4"/>
    <p:sldId id="270" r:id="rId5"/>
    <p:sldId id="260" r:id="rId6"/>
    <p:sldId id="261" r:id="rId7"/>
    <p:sldId id="265" r:id="rId8"/>
    <p:sldId id="273" r:id="rId9"/>
    <p:sldId id="275" r:id="rId10"/>
    <p:sldId id="262" r:id="rId11"/>
    <p:sldId id="268" r:id="rId12"/>
    <p:sldId id="263" r:id="rId13"/>
    <p:sldId id="269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9" autoAdjust="0"/>
    <p:restoredTop sz="94660"/>
  </p:normalViewPr>
  <p:slideViewPr>
    <p:cSldViewPr snapToGrid="0">
      <p:cViewPr>
        <p:scale>
          <a:sx n="75" d="100"/>
          <a:sy n="75" d="100"/>
        </p:scale>
        <p:origin x="176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154C6-545E-40E3-A92C-4725CE387F51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8687B-5966-45D9-958F-020C63EFE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3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687B-5966-45D9-958F-020C63EFEA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4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B64-417D-410D-AC0C-221D0182E86A}" type="datetime1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3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976E-C5D7-4458-86E7-18E73DE4AB84}" type="datetime1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9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4904-1061-4272-9009-5B40DB8AFF9F}" type="datetime1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3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DC33-45FD-43D6-AD48-65A34EAEBF63}" type="datetime1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7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417B-46AB-451E-8ADE-C1D8535352F9}" type="datetime1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5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3163-B367-406A-AB42-201BAA11E548}" type="datetime1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1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AB35-F01F-400C-850F-629CC7B7DCC1}" type="datetime1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8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596D-866C-422A-A836-BF2771DB5B27}" type="datetime1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4A55-C537-4482-9EA1-222BB7AC192A}" type="datetime1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9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B180-E58A-497D-B822-EBCD27F29C75}" type="datetime1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0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CD4A-30AC-42CC-8FD0-5AF8FD929DBF}" type="datetime1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3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71EE-E685-43BF-98FC-2488EDF2F3E1}" type="datetime1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FTCF2025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16BD5-32D6-4606-8230-0BE19AF46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3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Emittance optimization in CW colliders for </a:t>
            </a:r>
            <a:r>
              <a:rPr lang="en-US" dirty="0" err="1"/>
              <a:t>Touschek</a:t>
            </a:r>
            <a:r>
              <a:rPr lang="en-US" dirty="0"/>
              <a:t> lifetime enhancement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72422"/>
            <a:ext cx="9144000" cy="1655762"/>
          </a:xfrm>
        </p:spPr>
        <p:txBody>
          <a:bodyPr/>
          <a:lstStyle/>
          <a:p>
            <a:r>
              <a:rPr lang="en-US" dirty="0"/>
              <a:t>Mikhail Skamarokha</a:t>
            </a:r>
          </a:p>
          <a:p>
            <a:r>
              <a:rPr lang="en-US" dirty="0"/>
              <a:t>Budker Institute of Nuclear Physics (BINP SB RAS), Novosibirsk, Russia</a:t>
            </a:r>
          </a:p>
          <a:p>
            <a:r>
              <a:rPr lang="en-US" dirty="0"/>
              <a:t>November 25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7F395A9-1427-91A1-87E3-05C748C4DFCF}"/>
              </a:ext>
            </a:extLst>
          </p:cNvPr>
          <p:cNvGrpSpPr>
            <a:grpSpLocks noChangeAspect="1"/>
          </p:cNvGrpSpPr>
          <p:nvPr/>
        </p:nvGrpSpPr>
        <p:grpSpPr>
          <a:xfrm>
            <a:off x="190458" y="59904"/>
            <a:ext cx="2192951" cy="720000"/>
            <a:chOff x="1" y="29389"/>
            <a:chExt cx="2346458" cy="7704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0D4A29-CE7D-F7C9-6B52-E3285B6C55CE}"/>
                </a:ext>
              </a:extLst>
            </p:cNvPr>
            <p:cNvSpPr txBox="1"/>
            <p:nvPr/>
          </p:nvSpPr>
          <p:spPr>
            <a:xfrm>
              <a:off x="611560" y="122202"/>
              <a:ext cx="17348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B4FD4"/>
                  </a:solidFill>
                </a:rPr>
                <a:t>Budker Institute of</a:t>
              </a:r>
            </a:p>
            <a:p>
              <a:r>
                <a:rPr lang="en-US" sz="1600" dirty="0">
                  <a:solidFill>
                    <a:srgbClr val="0B4FD4"/>
                  </a:solidFill>
                </a:rPr>
                <a:t>Nuclear Physics</a:t>
              </a:r>
              <a:endParaRPr lang="ru-RU" sz="1600" dirty="0">
                <a:solidFill>
                  <a:srgbClr val="0B4FD4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52EFE00-1C1D-2879-D270-459E9FFB9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9389"/>
              <a:ext cx="649735" cy="77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46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6925"/>
          </a:xfrm>
        </p:spPr>
        <p:txBody>
          <a:bodyPr/>
          <a:lstStyle/>
          <a:p>
            <a:r>
              <a:rPr lang="en-US" dirty="0"/>
              <a:t>Design parameters of SCTF (v.73)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5054992"/>
                  </p:ext>
                </p:extLst>
              </p:nvPr>
            </p:nvGraphicFramePr>
            <p:xfrm>
              <a:off x="484998" y="69596"/>
              <a:ext cx="10515600" cy="66518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1275">
                      <a:extLst>
                        <a:ext uri="{9D8B030D-6E8A-4147-A177-3AD203B41FA5}">
                          <a16:colId xmlns:a16="http://schemas.microsoft.com/office/drawing/2014/main" val="3733024552"/>
                        </a:ext>
                      </a:extLst>
                    </a:gridCol>
                    <a:gridCol w="1493287">
                      <a:extLst>
                        <a:ext uri="{9D8B030D-6E8A-4147-A177-3AD203B41FA5}">
                          <a16:colId xmlns:a16="http://schemas.microsoft.com/office/drawing/2014/main" val="1454488247"/>
                        </a:ext>
                      </a:extLst>
                    </a:gridCol>
                    <a:gridCol w="1492898">
                      <a:extLst>
                        <a:ext uri="{9D8B030D-6E8A-4147-A177-3AD203B41FA5}">
                          <a16:colId xmlns:a16="http://schemas.microsoft.com/office/drawing/2014/main" val="2755266073"/>
                        </a:ext>
                      </a:extLst>
                    </a:gridCol>
                    <a:gridCol w="1642187">
                      <a:extLst>
                        <a:ext uri="{9D8B030D-6E8A-4147-A177-3AD203B41FA5}">
                          <a16:colId xmlns:a16="http://schemas.microsoft.com/office/drawing/2014/main" val="4270290429"/>
                        </a:ext>
                      </a:extLst>
                    </a:gridCol>
                    <a:gridCol w="1729274">
                      <a:extLst>
                        <a:ext uri="{9D8B030D-6E8A-4147-A177-3AD203B41FA5}">
                          <a16:colId xmlns:a16="http://schemas.microsoft.com/office/drawing/2014/main" val="821249079"/>
                        </a:ext>
                      </a:extLst>
                    </a:gridCol>
                    <a:gridCol w="1576679">
                      <a:extLst>
                        <a:ext uri="{9D8B030D-6E8A-4147-A177-3AD203B41FA5}">
                          <a16:colId xmlns:a16="http://schemas.microsoft.com/office/drawing/2014/main" val="250678638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 (MeV)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3000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3500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41965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Circ. (m)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686</a:t>
                          </a:r>
                          <a:r>
                            <a:rPr lang="ru-RU" dirty="0"/>
                            <a:t>.</a:t>
                          </a:r>
                          <a:r>
                            <a:rPr lang="en-US" dirty="0"/>
                            <a:t>347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92607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ru-RU" sz="1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(</a:t>
                          </a:r>
                          <a:r>
                            <a:rPr lang="en-US" dirty="0" err="1">
                              <a:solidFill>
                                <a:schemeClr val="bg1"/>
                              </a:solidFill>
                            </a:rPr>
                            <a:t>mrad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766178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solidFill>
                                <a:schemeClr val="bg1"/>
                              </a:solidFill>
                            </a:rPr>
                            <a:t>Frf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, MHz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350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1826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8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ru-RU" sz="18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 (mm)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100/1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193738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I (A)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r>
                            <a:rPr lang="ru-RU" dirty="0"/>
                            <a:t>.</a:t>
                          </a:r>
                          <a:r>
                            <a:rPr lang="en-US" dirty="0"/>
                            <a:t>9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08487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ru-RU" sz="1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1516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ru-RU" sz="1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12.3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12.5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18.6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618009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/q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336/800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205/800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330/800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295/800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222/800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29767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(</a:t>
                          </a:r>
                          <a:r>
                            <a:rPr lang="en-US" dirty="0" err="1">
                              <a:solidFill>
                                <a:schemeClr val="bg1"/>
                              </a:solidFill>
                            </a:rPr>
                            <a:t>keV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/kV)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120/1200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248/1600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448/2030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722/2480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1172/3000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740339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0.018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260699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(%)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1.28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1.21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1.15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0.98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52510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sz="1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 [IBS]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0.98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1.12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1.16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34130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(mm) [IBS]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19.4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21.6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22.4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23.1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742435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(nm) [IBS]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12.4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18.4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16736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r>
                                <a:rPr lang="ru-RU" sz="1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−35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0.97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4436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endParaRPr lang="ru-RU" sz="18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0.006/0.076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0.006/0.091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0.003/0.076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0.002/0.064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0.003/0.058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86269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18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522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893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1516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66360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5054992"/>
                  </p:ext>
                </p:extLst>
              </p:nvPr>
            </p:nvGraphicFramePr>
            <p:xfrm>
              <a:off x="484998" y="69596"/>
              <a:ext cx="10515600" cy="66518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1275">
                      <a:extLst>
                        <a:ext uri="{9D8B030D-6E8A-4147-A177-3AD203B41FA5}">
                          <a16:colId xmlns:a16="http://schemas.microsoft.com/office/drawing/2014/main" val="3733024552"/>
                        </a:ext>
                      </a:extLst>
                    </a:gridCol>
                    <a:gridCol w="1493287">
                      <a:extLst>
                        <a:ext uri="{9D8B030D-6E8A-4147-A177-3AD203B41FA5}">
                          <a16:colId xmlns:a16="http://schemas.microsoft.com/office/drawing/2014/main" val="1454488247"/>
                        </a:ext>
                      </a:extLst>
                    </a:gridCol>
                    <a:gridCol w="1492898">
                      <a:extLst>
                        <a:ext uri="{9D8B030D-6E8A-4147-A177-3AD203B41FA5}">
                          <a16:colId xmlns:a16="http://schemas.microsoft.com/office/drawing/2014/main" val="2755266073"/>
                        </a:ext>
                      </a:extLst>
                    </a:gridCol>
                    <a:gridCol w="1642187">
                      <a:extLst>
                        <a:ext uri="{9D8B030D-6E8A-4147-A177-3AD203B41FA5}">
                          <a16:colId xmlns:a16="http://schemas.microsoft.com/office/drawing/2014/main" val="4270290429"/>
                        </a:ext>
                      </a:extLst>
                    </a:gridCol>
                    <a:gridCol w="1729274">
                      <a:extLst>
                        <a:ext uri="{9D8B030D-6E8A-4147-A177-3AD203B41FA5}">
                          <a16:colId xmlns:a16="http://schemas.microsoft.com/office/drawing/2014/main" val="821249079"/>
                        </a:ext>
                      </a:extLst>
                    </a:gridCol>
                    <a:gridCol w="1576679">
                      <a:extLst>
                        <a:ext uri="{9D8B030D-6E8A-4147-A177-3AD203B41FA5}">
                          <a16:colId xmlns:a16="http://schemas.microsoft.com/office/drawing/2014/main" val="250678638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 (MeV)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3500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4196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Circ. (m)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686</a:t>
                          </a:r>
                          <a:r>
                            <a:rPr lang="ru-RU" dirty="0" smtClean="0"/>
                            <a:t>.</a:t>
                          </a:r>
                          <a:r>
                            <a:rPr lang="en-US" dirty="0" smtClean="0"/>
                            <a:t>347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92607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208333" r="-308019" b="-1546667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76617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Frf</a:t>
                          </a: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, MHz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350</a:t>
                          </a:r>
                          <a:endParaRPr lang="ru-RU" dirty="0" smtClean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182657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382813" r="-308019" b="-1256250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100/1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19373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I (A)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r>
                            <a:rPr lang="ru-RU" dirty="0" smtClean="0"/>
                            <a:t>.</a:t>
                          </a:r>
                          <a:r>
                            <a:rPr lang="en-US" dirty="0" smtClean="0"/>
                            <a:t>9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0848733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585714" r="-308019" b="-10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0.015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0.015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1516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720000" r="-308019" b="-10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12.3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12.5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18.6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61800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806557" r="-308019" b="-9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336/800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205/800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330/800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295/800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222/800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2976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921667" r="-308019" b="-8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120/1200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248/1600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448/2030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722/2480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1172/3000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74033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1021667" r="-308019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0.018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0.018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0.018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0.018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0.018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26069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1121667" r="-308019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1.28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1.21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1.15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1.08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0.98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52510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1221667" r="-308019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0.98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1.05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1.12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1.16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34130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1321667" r="-308019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19.4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21.6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22.4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23.1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74243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1421667" r="-308019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12.4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18.4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1673617"/>
                      </a:ext>
                    </a:extLst>
                  </a:tr>
                  <a:tr h="3688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1521667" r="-308019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0.6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0.97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443630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1520313" r="-308019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0.006/0.076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0.006/0.091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0.003/0.076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0.002/0.064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0.003/0.058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86269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6" t="-1728333" r="-308019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522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893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1516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66360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10</a:t>
            </a:fld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545AD16-8DF1-1ED8-73D5-ABEAE893A479}"/>
              </a:ext>
            </a:extLst>
          </p:cNvPr>
          <p:cNvSpPr/>
          <p:nvPr/>
        </p:nvSpPr>
        <p:spPr>
          <a:xfrm>
            <a:off x="3371414" y="5619023"/>
            <a:ext cx="2491914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7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Touschek</a:t>
            </a:r>
            <a:r>
              <a:rPr lang="en-US" dirty="0"/>
              <a:t> lifetime</a:t>
            </a:r>
            <a:r>
              <a:rPr lang="ru-RU" dirty="0"/>
              <a:t> </a:t>
            </a:r>
            <a:r>
              <a:rPr lang="ru-RU" dirty="0" err="1"/>
              <a:t>optimization</a:t>
            </a:r>
            <a:r>
              <a:rPr lang="ru-RU" dirty="0"/>
              <a:t> </a:t>
            </a:r>
            <a:r>
              <a:rPr lang="ru-RU" dirty="0" err="1"/>
              <a:t>summary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757200"/>
            <a:ext cx="6711997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Methods of lifetime optimization</a:t>
            </a:r>
          </a:p>
          <a:p>
            <a:pPr lvl="1"/>
            <a:r>
              <a:rPr lang="en-US" dirty="0"/>
              <a:t>Optimization of LMA with MOGA (3-7 days on cluster)</a:t>
            </a:r>
          </a:p>
          <a:p>
            <a:pPr lvl="1"/>
            <a:r>
              <a:rPr lang="en-US" dirty="0"/>
              <a:t>Optimization of X vs </a:t>
            </a:r>
            <a:r>
              <a:rPr lang="en-US" dirty="0" err="1"/>
              <a:t>dP</a:t>
            </a:r>
            <a:r>
              <a:rPr lang="en-US" dirty="0"/>
              <a:t>/P area (days on cluster, failure)</a:t>
            </a:r>
          </a:p>
          <a:p>
            <a:pPr lvl="1"/>
            <a:r>
              <a:rPr lang="en-US" dirty="0"/>
              <a:t>Optimization of X vs </a:t>
            </a:r>
            <a:r>
              <a:rPr lang="en-US" dirty="0" err="1"/>
              <a:t>dP</a:t>
            </a:r>
            <a:r>
              <a:rPr lang="en-US" dirty="0"/>
              <a:t>/P length of rays from center outward/optimization of ellipse radius (1-3 days on PC)</a:t>
            </a:r>
          </a:p>
          <a:p>
            <a:r>
              <a:rPr lang="en-US" dirty="0"/>
              <a:t>Optimization can provide up to 20-40% </a:t>
            </a:r>
            <a:r>
              <a:rPr lang="en-US" dirty="0" err="1"/>
              <a:t>Touschek</a:t>
            </a:r>
            <a:r>
              <a:rPr lang="en-US" dirty="0"/>
              <a:t> lifetime increase (ctau68: 145 sec to 218 sec)</a:t>
            </a:r>
          </a:p>
          <a:p>
            <a:r>
              <a:rPr lang="en-US" dirty="0"/>
              <a:t>LMA is increased at the expense of X-Y DA</a:t>
            </a:r>
          </a:p>
          <a:p>
            <a:r>
              <a:rPr lang="ru-RU" dirty="0"/>
              <a:t>High </a:t>
            </a:r>
            <a:r>
              <a:rPr lang="ru-RU" dirty="0" err="1"/>
              <a:t>number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variables</a:t>
            </a:r>
            <a:r>
              <a:rPr lang="en-US" dirty="0"/>
              <a:t> is required, works better for synchrotron light sources </a:t>
            </a:r>
            <a:endParaRPr lang="ru-RU" dirty="0"/>
          </a:p>
          <a:p>
            <a:r>
              <a:rPr lang="en-US" dirty="0"/>
              <a:t>LMA optimization is t</a:t>
            </a:r>
            <a:r>
              <a:rPr lang="ru-RU" dirty="0" err="1"/>
              <a:t>ime</a:t>
            </a:r>
            <a:r>
              <a:rPr lang="ru-RU" dirty="0"/>
              <a:t> </a:t>
            </a:r>
            <a:r>
              <a:rPr lang="ru-RU" dirty="0" err="1"/>
              <a:t>consuming</a:t>
            </a:r>
            <a:endParaRPr lang="ru-RU" dirty="0"/>
          </a:p>
          <a:p>
            <a:r>
              <a:rPr lang="en-US" dirty="0"/>
              <a:t>X vs </a:t>
            </a:r>
            <a:r>
              <a:rPr lang="en-US" dirty="0" err="1"/>
              <a:t>dP</a:t>
            </a:r>
            <a:r>
              <a:rPr lang="en-US" dirty="0"/>
              <a:t>/P lengths of lines optimization is faster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980" y="1400795"/>
            <a:ext cx="3091542" cy="2438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980" y="3932869"/>
            <a:ext cx="3375957" cy="260335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11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51410F-D0A3-5169-B95E-660ED599D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8" y="59904"/>
            <a:ext cx="6072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4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256"/>
            <a:ext cx="10515600" cy="415470"/>
          </a:xfrm>
        </p:spPr>
        <p:txBody>
          <a:bodyPr>
            <a:normAutofit fontScale="90000"/>
          </a:bodyPr>
          <a:lstStyle/>
          <a:p>
            <a:r>
              <a:rPr lang="en-US" dirty="0"/>
              <a:t>Losses of particles due to </a:t>
            </a:r>
            <a:r>
              <a:rPr lang="en-US" dirty="0" err="1"/>
              <a:t>Touschek</a:t>
            </a:r>
            <a:r>
              <a:rPr lang="en-US" dirty="0"/>
              <a:t> effect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12</a:t>
            </a:fld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" y="635726"/>
            <a:ext cx="9712739" cy="5584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8682446" y="2865119"/>
                <a:ext cx="3291840" cy="33118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Monte-Carlo simulation with tracking</a:t>
                </a:r>
              </a:p>
              <a:p>
                <a:r>
                  <a:rPr lang="en-US" dirty="0"/>
                  <a:t>Peak losses are in places with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but larger integral losses are in the arcs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2446" y="2865119"/>
                <a:ext cx="3291840" cy="3311843"/>
              </a:xfrm>
              <a:blipFill>
                <a:blip r:embed="rId3"/>
                <a:stretch>
                  <a:fillRect l="-3333" t="-2947" r="-4444" b="-4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65E8AB-9F05-4985-B267-B95604D73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8" y="59904"/>
            <a:ext cx="6072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0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Dependance of parameters on horizontal emittance was studied. SCTF found to be in the optimum.</a:t>
                </a:r>
              </a:p>
              <a:p>
                <a:r>
                  <a:rPr lang="en-US" dirty="0"/>
                  <a:t>Optimization of emittance ratio allows to increase </a:t>
                </a:r>
                <a:r>
                  <a:rPr lang="en-US" dirty="0" err="1"/>
                  <a:t>Touschek</a:t>
                </a:r>
                <a:r>
                  <a:rPr lang="en-US" dirty="0"/>
                  <a:t> lifetime at low energies to 300 seconds, luminosity at 1500 MeV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0,6 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Optimization of LMA with MOGA does not give advantage in comparison to optimization of DA</a:t>
                </a:r>
              </a:p>
              <a:p>
                <a:r>
                  <a:rPr lang="en-US" dirty="0"/>
                  <a:t>We find that the best method for </a:t>
                </a:r>
                <a:r>
                  <a:rPr lang="en-US" dirty="0" err="1"/>
                  <a:t>Touschek</a:t>
                </a:r>
                <a:r>
                  <a:rPr lang="en-US" dirty="0"/>
                  <a:t> lifetime optimization with varying nonlinear optics is optimization of length of rays/lines of DA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13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281D14-4561-4E96-1F6D-C55823705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8" y="59904"/>
            <a:ext cx="6072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4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Emittance optimization in CW colliders for </a:t>
            </a:r>
            <a:r>
              <a:rPr lang="en-US" dirty="0" err="1"/>
              <a:t>Touschek</a:t>
            </a:r>
            <a:r>
              <a:rPr lang="en-US" dirty="0"/>
              <a:t> lifetime enhancement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Mikhail Skamarokha</a:t>
            </a:r>
          </a:p>
          <a:p>
            <a:r>
              <a:rPr lang="en-US" dirty="0"/>
              <a:t>Budker Institute of Nuclear Physics (BINP SB RAS), Novosibirsk, Russia</a:t>
            </a:r>
          </a:p>
          <a:p>
            <a:r>
              <a:rPr lang="en-US" dirty="0"/>
              <a:t>November 25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C2A9AF-FFD6-D576-504D-877CA67A6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8" y="59904"/>
            <a:ext cx="6072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8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476" y="346928"/>
            <a:ext cx="10650591" cy="6861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Dependence of lifetime on emittance for Siberian SCTF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619146" y="847782"/>
                <a:ext cx="5261047" cy="253389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Ctau71 -&gt; Ctau73: dipoles added to control emittance, cell phase advance changed from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Lifetime from 113 seconds to 191 seconds</a:t>
                </a:r>
                <a:endParaRPr lang="ru-RU" dirty="0"/>
              </a:p>
              <a:p>
                <a:r>
                  <a:rPr lang="en-US" dirty="0"/>
                  <a:t>Figure was obtained for ctau73 optics, emittance with IBS was considered. Number of particles in bunch was adjusted, luminosity was fixed</a:t>
                </a:r>
                <a:endParaRPr lang="en-US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(fixed)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𝜋𝛾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/>
                  <a:t> = 0.5%</a:t>
                </a: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46" y="847782"/>
                <a:ext cx="5261047" cy="2533890"/>
              </a:xfrm>
              <a:blipFill>
                <a:blip r:embed="rId3"/>
                <a:stretch>
                  <a:fillRect l="-348" t="-9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/>
          <p:cNvGrpSpPr/>
          <p:nvPr/>
        </p:nvGrpSpPr>
        <p:grpSpPr>
          <a:xfrm>
            <a:off x="349159" y="3312767"/>
            <a:ext cx="5638938" cy="3418965"/>
            <a:chOff x="5665647" y="2496246"/>
            <a:chExt cx="6280785" cy="368071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665647" y="2496246"/>
              <a:ext cx="6280785" cy="3680717"/>
              <a:chOff x="5665647" y="2496246"/>
              <a:chExt cx="6280785" cy="3680717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5665647" y="2496246"/>
                <a:ext cx="6280785" cy="3680717"/>
                <a:chOff x="5765173" y="2496246"/>
                <a:chExt cx="6280785" cy="3680717"/>
              </a:xfrm>
            </p:grpSpPr>
            <p:pic>
              <p:nvPicPr>
                <p:cNvPr id="6" name="Рисунок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956"/>
                <a:stretch/>
              </p:blipFill>
              <p:spPr>
                <a:xfrm>
                  <a:off x="5765173" y="2496246"/>
                  <a:ext cx="6280785" cy="3680717"/>
                </a:xfrm>
                <a:prstGeom prst="rect">
                  <a:avLst/>
                </a:prstGeom>
              </p:spPr>
            </p:pic>
            <p:sp>
              <p:nvSpPr>
                <p:cNvPr id="9" name="Стрелка вниз 8"/>
                <p:cNvSpPr/>
                <p:nvPr/>
              </p:nvSpPr>
              <p:spPr>
                <a:xfrm>
                  <a:off x="6586339" y="4527378"/>
                  <a:ext cx="111967" cy="709126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407020" y="4109362"/>
                  <a:ext cx="9268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ctau71</a:t>
                  </a:r>
                  <a:endParaRPr lang="ru-RU" dirty="0"/>
                </a:p>
              </p:txBody>
            </p:sp>
            <p:sp>
              <p:nvSpPr>
                <p:cNvPr id="11" name="Стрелка вниз 10"/>
                <p:cNvSpPr/>
                <p:nvPr/>
              </p:nvSpPr>
              <p:spPr>
                <a:xfrm>
                  <a:off x="8649477" y="3194064"/>
                  <a:ext cx="74645" cy="491412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8260701" y="2785979"/>
                  <a:ext cx="9268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ctau73</a:t>
                  </a:r>
                  <a:endParaRPr lang="ru-RU" dirty="0"/>
                </a:p>
              </p:txBody>
            </p:sp>
          </p:grpSp>
          <p:sp>
            <p:nvSpPr>
              <p:cNvPr id="16" name="Прямоугольник 15"/>
              <p:cNvSpPr/>
              <p:nvPr/>
            </p:nvSpPr>
            <p:spPr>
              <a:xfrm>
                <a:off x="9287069" y="2581469"/>
                <a:ext cx="45719" cy="28862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332788" y="4512227"/>
                  <a:ext cx="1374711" cy="613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2788" y="4512227"/>
                  <a:ext cx="1374711" cy="6134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837713" y="4512227"/>
                  <a:ext cx="1374711" cy="613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7713" y="4512227"/>
                  <a:ext cx="1374711" cy="6134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017911"/>
                  </p:ext>
                </p:extLst>
              </p:nvPr>
            </p:nvGraphicFramePr>
            <p:xfrm>
              <a:off x="6096000" y="690733"/>
              <a:ext cx="5849192" cy="57348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38662">
                      <a:extLst>
                        <a:ext uri="{9D8B030D-6E8A-4147-A177-3AD203B41FA5}">
                          <a16:colId xmlns:a16="http://schemas.microsoft.com/office/drawing/2014/main" val="1214844208"/>
                        </a:ext>
                      </a:extLst>
                    </a:gridCol>
                    <a:gridCol w="1568496">
                      <a:extLst>
                        <a:ext uri="{9D8B030D-6E8A-4147-A177-3AD203B41FA5}">
                          <a16:colId xmlns:a16="http://schemas.microsoft.com/office/drawing/2014/main" val="2312206567"/>
                        </a:ext>
                      </a:extLst>
                    </a:gridCol>
                    <a:gridCol w="1742034">
                      <a:extLst>
                        <a:ext uri="{9D8B030D-6E8A-4147-A177-3AD203B41FA5}">
                          <a16:colId xmlns:a16="http://schemas.microsoft.com/office/drawing/2014/main" val="2581361937"/>
                        </a:ext>
                      </a:extLst>
                    </a:gridCol>
                  </a:tblGrid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E(MeV)=1500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v.71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v.</a:t>
                          </a:r>
                          <a:r>
                            <a:rPr lang="ru-RU" dirty="0"/>
                            <a:t>73</a:t>
                          </a: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685714486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675.221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686.347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067538623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(MHz)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</a:t>
                          </a:r>
                          <a:r>
                            <a:rPr lang="ru-RU" sz="1800" dirty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5737080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mrad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275444"/>
                      </a:ext>
                    </a:extLst>
                  </a:tr>
                  <a:tr h="311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800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(mm)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>
                              <a:effectLst/>
                            </a:rPr>
                            <a:t>100</a:t>
                          </a:r>
                          <a:r>
                            <a:rPr lang="en-US" sz="1800" dirty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705399"/>
                      </a:ext>
                    </a:extLst>
                  </a:tr>
                  <a:tr h="3206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1800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(%)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0582719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38197320"/>
                      </a:ext>
                    </a:extLst>
                  </a:tr>
                  <a:tr h="32593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𝑏𝑢𝑛𝑐h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5.75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12.7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980872782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/ q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709/788</a:t>
                          </a:r>
                          <a:endParaRPr lang="ru-RU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326 / 800</a:t>
                          </a:r>
                          <a:endParaRPr lang="ru-RU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960895531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keV</a:t>
                          </a:r>
                          <a:r>
                            <a:rPr lang="en-US" sz="1800" dirty="0">
                              <a:effectLst/>
                            </a:rPr>
                            <a:t>)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(kV)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108/1500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120 / 1200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20837931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0.0183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955677016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(%)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1.27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94538325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0.3/1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154880893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(mm)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6/20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801613250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(nm) 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2/5.6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5/14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736114027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0.96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877343724"/>
                      </a:ext>
                    </a:extLst>
                  </a:tr>
                  <a:tr h="320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0.005/0.12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0.005/0.12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47270899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113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>
                              <a:effectLst/>
                            </a:rPr>
                            <a:t>191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961174498"/>
                      </a:ext>
                    </a:extLst>
                  </a:tr>
                  <a:tr h="320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𝑳𝒖𝒎𝒊𝒏𝒐𝒔𝒊𝒕𝒚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2548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2795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219856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017911"/>
                  </p:ext>
                </p:extLst>
              </p:nvPr>
            </p:nvGraphicFramePr>
            <p:xfrm>
              <a:off x="6096000" y="690733"/>
              <a:ext cx="5849192" cy="57412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38662">
                      <a:extLst>
                        <a:ext uri="{9D8B030D-6E8A-4147-A177-3AD203B41FA5}">
                          <a16:colId xmlns:a16="http://schemas.microsoft.com/office/drawing/2014/main" val="1214844208"/>
                        </a:ext>
                      </a:extLst>
                    </a:gridCol>
                    <a:gridCol w="1568496">
                      <a:extLst>
                        <a:ext uri="{9D8B030D-6E8A-4147-A177-3AD203B41FA5}">
                          <a16:colId xmlns:a16="http://schemas.microsoft.com/office/drawing/2014/main" val="2312206567"/>
                        </a:ext>
                      </a:extLst>
                    </a:gridCol>
                    <a:gridCol w="1742034">
                      <a:extLst>
                        <a:ext uri="{9D8B030D-6E8A-4147-A177-3AD203B41FA5}">
                          <a16:colId xmlns:a16="http://schemas.microsoft.com/office/drawing/2014/main" val="2581361937"/>
                        </a:ext>
                      </a:extLst>
                    </a:gridCol>
                  </a:tblGrid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</a:t>
                          </a:r>
                          <a:r>
                            <a:rPr lang="en-US" sz="1800" dirty="0" smtClean="0">
                              <a:effectLst/>
                            </a:rPr>
                            <a:t>)=1500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v.71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v.</a:t>
                          </a:r>
                          <a:r>
                            <a:rPr lang="ru-RU" dirty="0" smtClean="0"/>
                            <a:t>73</a:t>
                          </a:r>
                          <a:endParaRPr lang="ru-RU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685714486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129167" r="-131175" b="-18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675.221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686.347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067538623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224490" r="-131175" b="-1665306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</a:t>
                          </a:r>
                          <a:r>
                            <a:rPr lang="ru-RU" sz="1800" dirty="0" smtClean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5737080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331250" r="-131175" b="-160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275444"/>
                      </a:ext>
                    </a:extLst>
                  </a:tr>
                  <a:tr h="31673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398077" r="-131175" b="-137692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</a:rPr>
                            <a:t>100</a:t>
                          </a:r>
                          <a:r>
                            <a:rPr lang="en-US" sz="1800" dirty="0" smtClean="0">
                              <a:effectLst/>
                            </a:rPr>
                            <a:t>/1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705399"/>
                      </a:ext>
                    </a:extLst>
                  </a:tr>
                  <a:tr h="3206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488679" r="-131175" b="-125094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0.5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0582719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2.9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38197320"/>
                      </a:ext>
                    </a:extLst>
                  </a:tr>
                  <a:tr h="32593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666667" r="-131175" b="-10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5.75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12.7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980872782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862500" r="-131175" b="-10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dirty="0" smtClean="0"/>
                            <a:t>709/788</a:t>
                          </a:r>
                          <a:endParaRPr lang="ru-RU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326 / 800</a:t>
                          </a:r>
                          <a:endParaRPr lang="ru-RU" dirty="0" smtClean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960895531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942857" r="-131175" b="-9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108/1500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120 / 1200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20837931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1064583" r="-131175" b="-8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0.0183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955677016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1140816" r="-131175" b="-748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1.27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94538325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1266667" r="-131175" b="-66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0.3/1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154880893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1338776" r="-131175" b="-55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6/20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801613250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1468750" r="-131175" b="-4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2/5.6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5/14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736114027"/>
                      </a:ext>
                    </a:extLst>
                  </a:tr>
                  <a:tr h="29679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1536735" r="-131175" b="-353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0.96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877343724"/>
                      </a:ext>
                    </a:extLst>
                  </a:tr>
                  <a:tr h="3206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1513208" r="-131175" b="-2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0.005/0.12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0.005/0.12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347270899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1781250" r="-131175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</a:rPr>
                            <a:t>191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961174498"/>
                      </a:ext>
                    </a:extLst>
                  </a:tr>
                  <a:tr h="3206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7"/>
                          <a:stretch>
                            <a:fillRect l="-480" t="-1703774" r="-131175" b="-35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2548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2795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219856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Овал 13">
            <a:extLst>
              <a:ext uri="{FF2B5EF4-FFF2-40B4-BE49-F238E27FC236}">
                <a16:creationId xmlns:a16="http://schemas.microsoft.com/office/drawing/2014/main" id="{A83E5A08-46FD-6F08-C886-51278337C0B6}"/>
              </a:ext>
            </a:extLst>
          </p:cNvPr>
          <p:cNvSpPr/>
          <p:nvPr/>
        </p:nvSpPr>
        <p:spPr>
          <a:xfrm>
            <a:off x="8732171" y="926203"/>
            <a:ext cx="2980525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4F05A8E-79A8-5887-91A2-AF52E75ED74D}"/>
              </a:ext>
            </a:extLst>
          </p:cNvPr>
          <p:cNvSpPr/>
          <p:nvPr/>
        </p:nvSpPr>
        <p:spPr>
          <a:xfrm>
            <a:off x="8732171" y="5755197"/>
            <a:ext cx="2980525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3568262-6358-E5BB-2C7A-6B66F34239ED}"/>
              </a:ext>
            </a:extLst>
          </p:cNvPr>
          <p:cNvSpPr/>
          <p:nvPr/>
        </p:nvSpPr>
        <p:spPr>
          <a:xfrm>
            <a:off x="8732171" y="4839686"/>
            <a:ext cx="2980525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8ABE6C-2A22-97A7-484B-03633DB28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" y="44362"/>
            <a:ext cx="6072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8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02476" y="764362"/>
                <a:ext cx="5048794" cy="233064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𝜋𝛾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𝜋𝛾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2476" y="764362"/>
                <a:ext cx="5048794" cy="233064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100" y="3375447"/>
            <a:ext cx="4841965" cy="2982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100" y="404362"/>
            <a:ext cx="4793865" cy="29731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00" y="3375447"/>
            <a:ext cx="4743007" cy="3034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BB2E1E-6D2B-1E67-578B-7598B9F3CA72}"/>
                  </a:ext>
                </a:extLst>
              </p:cNvPr>
              <p:cNvSpPr txBox="1"/>
              <p:nvPr/>
            </p:nvSpPr>
            <p:spPr>
              <a:xfrm>
                <a:off x="2470973" y="4197551"/>
                <a:ext cx="1172666" cy="3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BB2E1E-6D2B-1E67-578B-7598B9F3C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973" y="4197551"/>
                <a:ext cx="1172666" cy="3703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0CF4F5-C2B5-C6C1-ECDE-7901FC563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" y="44362"/>
            <a:ext cx="6072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9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87950" cy="744719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46532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(with less than 30% precision to avoid luminosity saturation and fast growth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ru-RU" dirty="0"/>
              </a:p>
              <a:p>
                <a:r>
                  <a:rPr lang="en-US" dirty="0"/>
                  <a:t>Hour glass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0%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465320" cy="4351338"/>
              </a:xfrm>
              <a:blipFill>
                <a:blip r:embed="rId2"/>
                <a:stretch>
                  <a:fillRect l="-24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4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096000" y="318592"/>
            <a:ext cx="4976142" cy="3014065"/>
            <a:chOff x="5184761" y="1870075"/>
            <a:chExt cx="6224450" cy="388629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761" y="1870075"/>
              <a:ext cx="6224450" cy="3886291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9535886" y="1933303"/>
              <a:ext cx="45719" cy="32047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21186" y="3429000"/>
            <a:ext cx="5299011" cy="2927349"/>
            <a:chOff x="4686300" y="2246615"/>
            <a:chExt cx="6667500" cy="393034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73"/>
            <a:stretch>
              <a:fillRect/>
            </a:stretch>
          </p:blipFill>
          <p:spPr>
            <a:xfrm>
              <a:off x="4686300" y="2246615"/>
              <a:ext cx="6667500" cy="3930348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298578" y="2342606"/>
              <a:ext cx="45719" cy="30741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D63668-5831-B13C-46AA-34606B55176C}"/>
                  </a:ext>
                </a:extLst>
              </p:cNvPr>
              <p:cNvSpPr txBox="1"/>
              <p:nvPr/>
            </p:nvSpPr>
            <p:spPr>
              <a:xfrm>
                <a:off x="8023069" y="1965934"/>
                <a:ext cx="1175061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D63668-5831-B13C-46AA-34606B551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069" y="1965934"/>
                <a:ext cx="1175061" cy="391261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трелка вниз 10">
            <a:extLst>
              <a:ext uri="{FF2B5EF4-FFF2-40B4-BE49-F238E27FC236}">
                <a16:creationId xmlns:a16="http://schemas.microsoft.com/office/drawing/2014/main" id="{30E68713-EFD8-C1C6-CB4A-C034A2CD99DC}"/>
              </a:ext>
            </a:extLst>
          </p:cNvPr>
          <p:cNvSpPr/>
          <p:nvPr/>
        </p:nvSpPr>
        <p:spPr>
          <a:xfrm>
            <a:off x="9213867" y="744189"/>
            <a:ext cx="67017" cy="456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82C55-819C-469E-5A06-17C3004FA8FC}"/>
              </a:ext>
            </a:extLst>
          </p:cNvPr>
          <p:cNvSpPr txBox="1"/>
          <p:nvPr/>
        </p:nvSpPr>
        <p:spPr>
          <a:xfrm>
            <a:off x="8864821" y="365125"/>
            <a:ext cx="832125" cy="34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ctau73</a:t>
            </a:r>
            <a:endParaRPr lang="ru-RU" dirty="0"/>
          </a:p>
        </p:txBody>
      </p:sp>
      <p:sp>
        <p:nvSpPr>
          <p:cNvPr id="16" name="Стрелка вниз 10">
            <a:extLst>
              <a:ext uri="{FF2B5EF4-FFF2-40B4-BE49-F238E27FC236}">
                <a16:creationId xmlns:a16="http://schemas.microsoft.com/office/drawing/2014/main" id="{DAADDAEB-9A3F-164F-117F-CED3DC69C735}"/>
              </a:ext>
            </a:extLst>
          </p:cNvPr>
          <p:cNvSpPr/>
          <p:nvPr/>
        </p:nvSpPr>
        <p:spPr>
          <a:xfrm>
            <a:off x="9213867" y="4318391"/>
            <a:ext cx="67017" cy="456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B4DC4D-5E61-BA06-BF45-A25889B1D64C}"/>
              </a:ext>
            </a:extLst>
          </p:cNvPr>
          <p:cNvSpPr txBox="1"/>
          <p:nvPr/>
        </p:nvSpPr>
        <p:spPr>
          <a:xfrm>
            <a:off x="8864821" y="3939327"/>
            <a:ext cx="832125" cy="34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ctau73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CFD0D7-91DF-BAF5-A081-9173FE15E977}"/>
                  </a:ext>
                </a:extLst>
              </p:cNvPr>
              <p:cNvSpPr txBox="1"/>
              <p:nvPr/>
            </p:nvSpPr>
            <p:spPr>
              <a:xfrm>
                <a:off x="9696946" y="1965933"/>
                <a:ext cx="1175061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CFD0D7-91DF-BAF5-A081-9173FE15E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946" y="1965933"/>
                <a:ext cx="1175061" cy="391261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0BD81-2D75-81FD-22C9-89284600EB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6" y="85304"/>
            <a:ext cx="6072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8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64665" y="135513"/>
                <a:ext cx="10515600" cy="37174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SCTF (v.73),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64665" y="135513"/>
                <a:ext cx="10515600" cy="371746"/>
              </a:xfrm>
              <a:blipFill>
                <a:blip r:embed="rId2"/>
                <a:stretch>
                  <a:fillRect l="-2029" t="-78689" b="-10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8328409"/>
                  </p:ext>
                </p:extLst>
              </p:nvPr>
            </p:nvGraphicFramePr>
            <p:xfrm>
              <a:off x="147995" y="607002"/>
              <a:ext cx="11488190" cy="57348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963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88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99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686.347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(MHz)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</a:t>
                          </a:r>
                          <a:r>
                            <a:rPr lang="ru-RU" sz="1800" dirty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mrad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1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800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(mm)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>
                              <a:effectLst/>
                            </a:rPr>
                            <a:t>100</a:t>
                          </a:r>
                          <a:r>
                            <a:rPr lang="en-US" sz="1800" dirty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06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1800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(%)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593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𝑏𝑢𝑛𝑐h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/ q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326 / 800</a:t>
                          </a:r>
                          <a:endParaRPr lang="ru-RU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326/800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318/800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276/800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218/800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keV</a:t>
                          </a:r>
                          <a:r>
                            <a:rPr lang="en-US" sz="1800" dirty="0">
                              <a:effectLst/>
                            </a:rPr>
                            <a:t>)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(kV)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120 / 1200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248/1600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447/2030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722/2480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1171/3000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(%)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1.27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1.21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0.4/1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0.6/1.1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0.7/1.2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(mm)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6/20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8/21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10/22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12/22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14/23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(nm) 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9.8/11.2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15/11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22/12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30/18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320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0.005/0.12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0.004/0.01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0.003/0.08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0.003/0.07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0.003/0.06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191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276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837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1495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3206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𝑳𝒖𝒎𝒊𝒏𝒐𝒔𝒊𝒕𝒚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2795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2592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2597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2518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2634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8328409"/>
                  </p:ext>
                </p:extLst>
              </p:nvPr>
            </p:nvGraphicFramePr>
            <p:xfrm>
              <a:off x="147995" y="607002"/>
              <a:ext cx="11488190" cy="57913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963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88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99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25000" r="-155962" b="-1818750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686.347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220408" r="-155962" b="-168163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</a:t>
                          </a:r>
                          <a:r>
                            <a:rPr lang="ru-RU" sz="1800" dirty="0" smtClean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327083" r="-155962" b="-1616667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042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386792" r="-155962" b="-1364151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</a:rPr>
                            <a:t>100</a:t>
                          </a:r>
                          <a:r>
                            <a:rPr lang="en-US" sz="1800" dirty="0" smtClean="0">
                              <a:effectLst/>
                            </a:rPr>
                            <a:t>/1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06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496154" r="-155962" b="-1290385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0.5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31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664815" r="-155962" b="-10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12.7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12.7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842857" r="-155962" b="-105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326 / 800</a:t>
                          </a:r>
                          <a:endParaRPr lang="ru-RU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326/800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318/800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276/800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218/800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962500" r="-155962" b="-9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120 / 1200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248/1600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447/2030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722/2480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1171/3000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040816" r="-155962" b="-8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140816" r="-155962" b="-7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1.27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1.21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0010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240816" r="-155962" b="-6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0.3/1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0.4/1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0.5/1.1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0.6/1.1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0.7/1.2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368750" r="-155962" b="-5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6/20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8/21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10/22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12/22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14/23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438776" r="-155962" b="-46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9.8/11.2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15/11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22/12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30/18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3312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396296" r="-155962" b="-3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0.96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3206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524528" r="-155962" b="-2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0.005/0.12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0.004/0.01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0.003/0.08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0.003/0.07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0.003/0.06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95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793750" r="-155962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191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276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837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1495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3206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715094" r="-155962" b="-35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2795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2592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2634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8002669" y="6488668"/>
            <a:ext cx="291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A. </a:t>
            </a:r>
            <a:r>
              <a:rPr lang="en-US" dirty="0" err="1"/>
              <a:t>Bogomyagkov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5</a:t>
            </a:fld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EA760BE-E469-AF7B-2D0E-301A4606C896}"/>
              </a:ext>
            </a:extLst>
          </p:cNvPr>
          <p:cNvSpPr/>
          <p:nvPr/>
        </p:nvSpPr>
        <p:spPr>
          <a:xfrm>
            <a:off x="4725563" y="5688824"/>
            <a:ext cx="2484935" cy="362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2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81" y="338427"/>
            <a:ext cx="10515600" cy="255599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Required LMA for lifetime of 300 sec at 1500 MeV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6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>
              <a:xfrm>
                <a:off x="9688890" y="960471"/>
                <a:ext cx="2268112" cy="532166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LMA in the arcs has to be more than </a:t>
                </a:r>
                <a:r>
                  <a:rPr lang="en-US" b="1" dirty="0">
                    <a:solidFill>
                      <a:srgbClr val="FF0000"/>
                    </a:solidFill>
                  </a:rPr>
                  <a:t>0,75 %</a:t>
                </a:r>
                <a:r>
                  <a:rPr lang="ru-RU" b="1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currently </a:t>
                </a:r>
                <a:r>
                  <a:rPr lang="en-US" b="1" dirty="0"/>
                  <a:t>0,59%</a:t>
                </a:r>
                <a:r>
                  <a:rPr lang="ru-RU" dirty="0"/>
                  <a:t>)</a:t>
                </a:r>
                <a:r>
                  <a:rPr lang="en-US" dirty="0"/>
                  <a:t> to provide lifetime of 300 s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Integrated scattering rate is the highest in the arcs, peak scattering rate is highest in places with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or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88890" y="960471"/>
                <a:ext cx="2268112" cy="5321665"/>
              </a:xfrm>
              <a:blipFill>
                <a:blip r:embed="rId2"/>
                <a:stretch>
                  <a:fillRect l="-2419" t="-2176" r="-3495" b="-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0"/>
          <a:stretch/>
        </p:blipFill>
        <p:spPr>
          <a:xfrm>
            <a:off x="134950" y="876302"/>
            <a:ext cx="9519049" cy="497259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8498918" y="3637068"/>
            <a:ext cx="1747947" cy="553601"/>
            <a:chOff x="9758487" y="3886493"/>
            <a:chExt cx="1836030" cy="540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762307" y="3979936"/>
                  <a:ext cx="1735390" cy="230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𝐿𝑀𝐴</m:t>
                            </m:r>
                          </m:sub>
                        </m:sSub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0,75%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2307" y="3979936"/>
                  <a:ext cx="1735390" cy="230691"/>
                </a:xfrm>
                <a:prstGeom prst="rect">
                  <a:avLst/>
                </a:prstGeom>
                <a:blipFill>
                  <a:blip r:embed="rId4"/>
                  <a:stretch>
                    <a:fillRect b="-5384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Прямоугольник 7"/>
            <p:cNvSpPr/>
            <p:nvPr/>
          </p:nvSpPr>
          <p:spPr>
            <a:xfrm>
              <a:off x="9758487" y="3886493"/>
              <a:ext cx="1836030" cy="54063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7E5FE9-F370-0C42-18AF-E57F42FAC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0" y="106226"/>
            <a:ext cx="6072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1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Dependence of luminosity on emittance ratio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114800" cy="4351338"/>
              </a:xfrm>
            </p:spPr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E=1500 MeV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Lifetime is fixed at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Hard</a:t>
                </a:r>
                <a:r>
                  <a:rPr lang="en-US" dirty="0"/>
                  <a:t> condition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="0" dirty="0"/>
                  <a:t> (0,5-1,5%)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Soft</a:t>
                </a:r>
                <a:r>
                  <a:rPr lang="en-US" dirty="0"/>
                  <a:t> condition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(0,5-4%)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0.1÷0.13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" name="Объект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114800" cy="4351338"/>
              </a:xfrm>
              <a:blipFill>
                <a:blip r:embed="rId2"/>
                <a:stretch>
                  <a:fillRect l="-2667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44" y="1414463"/>
            <a:ext cx="6667500" cy="4762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EDC178-F16E-0CBA-6A65-D535E4AD8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8" y="59904"/>
            <a:ext cx="6072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485774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Number of particles rapidly increases with emittance ratio, then slowly decreases to compensate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growth to satisfy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Emittance with IBS effect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4857743" cy="4351338"/>
              </a:xfrm>
              <a:blipFill>
                <a:blip r:embed="rId2"/>
                <a:stretch>
                  <a:fillRect l="-2133" t="-2241" r="-4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66" y="320174"/>
            <a:ext cx="4633811" cy="2968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485" y="3333660"/>
            <a:ext cx="4914563" cy="30708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9D7BD6-67E4-85C7-5DAA-D83533EDB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8" y="59904"/>
            <a:ext cx="6072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61709" cy="4351338"/>
              </a:xfrm>
            </p:spPr>
            <p:txBody>
              <a:bodyPr/>
              <a:lstStyle/>
              <a:p>
                <a:r>
                  <a:rPr lang="en-US" dirty="0"/>
                  <a:t>Luminosity vs emittance ratio for achieving lifetime more than 300 seconds, 600 seconds and 900 seconds</a:t>
                </a:r>
              </a:p>
              <a:p>
                <a:r>
                  <a:rPr lang="en-US" dirty="0"/>
                  <a:t>Optimal luminosity is achieved in different regions of emittance ratio for each lifetime condition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61709" cy="4351338"/>
              </a:xfrm>
              <a:blipFill>
                <a:blip r:embed="rId2"/>
                <a:stretch>
                  <a:fillRect l="-2214" t="-2241" r="-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FTCF2025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6BD5-32D6-4606-8230-0BE19AF4650E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0075"/>
            <a:ext cx="5879089" cy="32358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23F903-BDDD-BA28-005C-C0DDBBA4C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8" y="59904"/>
            <a:ext cx="6072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66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11342</TotalTime>
  <Words>1099</Words>
  <Application>Microsoft Office PowerPoint</Application>
  <PresentationFormat>Широкоэкранный</PresentationFormat>
  <Paragraphs>334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Тема Office</vt:lpstr>
      <vt:lpstr>Emittance optimization in CW colliders for Touschek lifetime enhancement</vt:lpstr>
      <vt:lpstr>Dependence of lifetime on emittance for Siberian SCTF</vt:lpstr>
      <vt:lpstr>Презентация PowerPoint</vt:lpstr>
      <vt:lpstr>Презентация PowerPoint</vt:lpstr>
      <vt:lpstr>SCTF (v.73), L=10^35 〖cm〗^(-2) s^(-1)</vt:lpstr>
      <vt:lpstr>Required LMA for lifetime of 300 sec at 1500 MeV</vt:lpstr>
      <vt:lpstr>Dependence of luminosity on emittance ratio</vt:lpstr>
      <vt:lpstr>Презентация PowerPoint</vt:lpstr>
      <vt:lpstr>Презентация PowerPoint</vt:lpstr>
      <vt:lpstr>Design parameters of SCTF (v.73)</vt:lpstr>
      <vt:lpstr>Touschek lifetime optimization summary</vt:lpstr>
      <vt:lpstr>Losses of particles due to Touschek effect</vt:lpstr>
      <vt:lpstr>Conclusions</vt:lpstr>
      <vt:lpstr>Emittance optimization in CW colliders for Touschek lifetime enhancement</vt:lpstr>
    </vt:vector>
  </TitlesOfParts>
  <Company>BINP SB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Emittance optimization in CW colliders for Touschek lifetime enchancement</dc:title>
  <dc:creator>Mikhail A. Skamarokha</dc:creator>
  <cp:lastModifiedBy>John Smith</cp:lastModifiedBy>
  <cp:revision>84</cp:revision>
  <dcterms:created xsi:type="dcterms:W3CDTF">2025-11-11T07:11:12Z</dcterms:created>
  <dcterms:modified xsi:type="dcterms:W3CDTF">2025-11-24T16:58:51Z</dcterms:modified>
</cp:coreProperties>
</file>