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18"/>
  </p:notesMasterIdLst>
  <p:handoutMasterIdLst>
    <p:handoutMasterId r:id="rId19"/>
  </p:handoutMasterIdLst>
  <p:sldIdLst>
    <p:sldId id="468" r:id="rId4"/>
    <p:sldId id="451" r:id="rId5"/>
    <p:sldId id="442" r:id="rId6"/>
    <p:sldId id="452" r:id="rId7"/>
    <p:sldId id="475" r:id="rId8"/>
    <p:sldId id="453" r:id="rId9"/>
    <p:sldId id="454" r:id="rId10"/>
    <p:sldId id="461" r:id="rId11"/>
    <p:sldId id="463" r:id="rId12"/>
    <p:sldId id="470" r:id="rId13"/>
    <p:sldId id="471" r:id="rId14"/>
    <p:sldId id="462" r:id="rId15"/>
    <p:sldId id="436" r:id="rId16"/>
    <p:sldId id="465" r:id="rId17"/>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F65C42A-0CEE-42B7-A4A9-5408757FB400}">
          <p14:sldIdLst>
            <p14:sldId id="468"/>
            <p14:sldId id="451"/>
            <p14:sldId id="442"/>
            <p14:sldId id="452"/>
            <p14:sldId id="475"/>
            <p14:sldId id="453"/>
            <p14:sldId id="454"/>
            <p14:sldId id="461"/>
            <p14:sldId id="463"/>
            <p14:sldId id="470"/>
            <p14:sldId id="471"/>
            <p14:sldId id="462"/>
            <p14:sldId id="436"/>
            <p14:sldId id="4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97A"/>
    <a:srgbClr val="0000FF"/>
    <a:srgbClr val="7AAEDD"/>
    <a:srgbClr val="5B9BD5"/>
    <a:srgbClr val="21A200"/>
    <a:srgbClr val="C6DCF0"/>
    <a:srgbClr val="FF99FF"/>
    <a:srgbClr val="FCECE8"/>
    <a:srgbClr val="F8D7CD"/>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4" autoAdjust="0"/>
    <p:restoredTop sz="93375" autoAdjust="0"/>
  </p:normalViewPr>
  <p:slideViewPr>
    <p:cSldViewPr snapToGrid="0">
      <p:cViewPr varScale="1">
        <p:scale>
          <a:sx n="109" d="100"/>
          <a:sy n="109" d="100"/>
        </p:scale>
        <p:origin x="138"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4" y="2"/>
            <a:ext cx="2945659" cy="498135"/>
          </a:xfrm>
          <a:prstGeom prst="rect">
            <a:avLst/>
          </a:prstGeom>
        </p:spPr>
        <p:txBody>
          <a:bodyPr vert="horz" lIns="91440" tIns="45720" rIns="91440" bIns="45720" rtlCol="0"/>
          <a:lstStyle>
            <a:lvl1pPr algn="r">
              <a:defRPr sz="1200"/>
            </a:lvl1pPr>
          </a:lstStyle>
          <a:p>
            <a:fld id="{F2EC98D0-7F05-4515-8B5C-35C843217771}" type="datetimeFigureOut">
              <a:rPr lang="ru-RU" smtClean="0"/>
              <a:t>19.12.2025</a:t>
            </a:fld>
            <a:endParaRPr lang="ru-RU"/>
          </a:p>
        </p:txBody>
      </p:sp>
      <p:sp>
        <p:nvSpPr>
          <p:cNvPr id="4" name="Нижний колонтитул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4" y="9430091"/>
            <a:ext cx="2945659" cy="498134"/>
          </a:xfrm>
          <a:prstGeom prst="rect">
            <a:avLst/>
          </a:prstGeom>
        </p:spPr>
        <p:txBody>
          <a:bodyPr vert="horz" lIns="91440" tIns="45720" rIns="91440" bIns="45720" rtlCol="0" anchor="b"/>
          <a:lstStyle>
            <a:lvl1pPr algn="r">
              <a:defRPr sz="1200"/>
            </a:lvl1pPr>
          </a:lstStyle>
          <a:p>
            <a:fld id="{A4B2EFC7-6123-4814-AA25-83AA19725623}" type="slidenum">
              <a:rPr lang="ru-RU" smtClean="0"/>
              <a:t>‹#›</a:t>
            </a:fld>
            <a:endParaRPr lang="ru-RU"/>
          </a:p>
        </p:txBody>
      </p:sp>
    </p:spTree>
    <p:extLst>
      <p:ext uri="{BB962C8B-B14F-4D97-AF65-F5344CB8AC3E}">
        <p14:creationId xmlns:p14="http://schemas.microsoft.com/office/powerpoint/2010/main" val="475146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2"/>
            <a:ext cx="2945659" cy="498135"/>
          </a:xfrm>
          <a:prstGeom prst="rect">
            <a:avLst/>
          </a:prstGeom>
        </p:spPr>
        <p:txBody>
          <a:bodyPr vert="horz" lIns="91440" tIns="45720" rIns="91440" bIns="45720" rtlCol="0"/>
          <a:lstStyle>
            <a:lvl1pPr algn="r">
              <a:defRPr sz="1200"/>
            </a:lvl1pPr>
          </a:lstStyle>
          <a:p>
            <a:fld id="{096A9774-66AB-4F34-AEF5-71AC379E586A}" type="datetimeFigureOut">
              <a:rPr lang="ru-RU" smtClean="0"/>
              <a:t>19.12.2025</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60"/>
            <a:ext cx="5438140" cy="390924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30091"/>
            <a:ext cx="2945659" cy="498134"/>
          </a:xfrm>
          <a:prstGeom prst="rect">
            <a:avLst/>
          </a:prstGeom>
        </p:spPr>
        <p:txBody>
          <a:bodyPr vert="horz" lIns="91440" tIns="45720" rIns="91440" bIns="45720" rtlCol="0" anchor="b"/>
          <a:lstStyle>
            <a:lvl1pPr algn="r">
              <a:defRPr sz="1200"/>
            </a:lvl1pPr>
          </a:lstStyle>
          <a:p>
            <a:fld id="{85725CAE-C56F-418B-8A49-5166598A39DC}" type="slidenum">
              <a:rPr lang="ru-RU" smtClean="0"/>
              <a:t>‹#›</a:t>
            </a:fld>
            <a:endParaRPr lang="ru-RU"/>
          </a:p>
        </p:txBody>
      </p:sp>
    </p:spTree>
    <p:extLst>
      <p:ext uri="{BB962C8B-B14F-4D97-AF65-F5344CB8AC3E}">
        <p14:creationId xmlns:p14="http://schemas.microsoft.com/office/powerpoint/2010/main" val="2532794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smtClean="0"/>
              <a:t>dsdsd</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25CAE-C56F-418B-8A49-5166598A39DC}"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60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12</a:t>
            </a:fld>
            <a:endParaRPr lang="ru-RU"/>
          </a:p>
        </p:txBody>
      </p:sp>
    </p:spTree>
    <p:extLst>
      <p:ext uri="{BB962C8B-B14F-4D97-AF65-F5344CB8AC3E}">
        <p14:creationId xmlns:p14="http://schemas.microsoft.com/office/powerpoint/2010/main" val="405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5725CAE-C56F-418B-8A49-5166598A39DC}" type="slidenum">
              <a:rPr lang="ru-RU" smtClean="0"/>
              <a:t>13</a:t>
            </a:fld>
            <a:endParaRPr lang="ru-RU"/>
          </a:p>
        </p:txBody>
      </p:sp>
    </p:spTree>
    <p:extLst>
      <p:ext uri="{BB962C8B-B14F-4D97-AF65-F5344CB8AC3E}">
        <p14:creationId xmlns:p14="http://schemas.microsoft.com/office/powerpoint/2010/main" val="1100463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14</a:t>
            </a:fld>
            <a:endParaRPr lang="ru-RU"/>
          </a:p>
        </p:txBody>
      </p:sp>
    </p:spTree>
    <p:extLst>
      <p:ext uri="{BB962C8B-B14F-4D97-AF65-F5344CB8AC3E}">
        <p14:creationId xmlns:p14="http://schemas.microsoft.com/office/powerpoint/2010/main" val="125350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5725CAE-C56F-418B-8A49-5166598A39DC}" type="slidenum">
              <a:rPr lang="ru-RU" smtClean="0"/>
              <a:t>2</a:t>
            </a:fld>
            <a:endParaRPr lang="ru-RU"/>
          </a:p>
        </p:txBody>
      </p:sp>
    </p:spTree>
    <p:extLst>
      <p:ext uri="{BB962C8B-B14F-4D97-AF65-F5344CB8AC3E}">
        <p14:creationId xmlns:p14="http://schemas.microsoft.com/office/powerpoint/2010/main" val="378448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3</a:t>
            </a:fld>
            <a:endParaRPr lang="ru-RU"/>
          </a:p>
        </p:txBody>
      </p:sp>
    </p:spTree>
    <p:extLst>
      <p:ext uri="{BB962C8B-B14F-4D97-AF65-F5344CB8AC3E}">
        <p14:creationId xmlns:p14="http://schemas.microsoft.com/office/powerpoint/2010/main" val="37272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5</a:t>
            </a:fld>
            <a:endParaRPr lang="ru-RU"/>
          </a:p>
        </p:txBody>
      </p:sp>
    </p:spTree>
    <p:extLst>
      <p:ext uri="{BB962C8B-B14F-4D97-AF65-F5344CB8AC3E}">
        <p14:creationId xmlns:p14="http://schemas.microsoft.com/office/powerpoint/2010/main" val="305745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6</a:t>
            </a:fld>
            <a:endParaRPr lang="ru-RU"/>
          </a:p>
        </p:txBody>
      </p:sp>
    </p:spTree>
    <p:extLst>
      <p:ext uri="{BB962C8B-B14F-4D97-AF65-F5344CB8AC3E}">
        <p14:creationId xmlns:p14="http://schemas.microsoft.com/office/powerpoint/2010/main" val="380017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7</a:t>
            </a:fld>
            <a:endParaRPr lang="ru-RU"/>
          </a:p>
        </p:txBody>
      </p:sp>
    </p:spTree>
    <p:extLst>
      <p:ext uri="{BB962C8B-B14F-4D97-AF65-F5344CB8AC3E}">
        <p14:creationId xmlns:p14="http://schemas.microsoft.com/office/powerpoint/2010/main" val="424403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8</a:t>
            </a:fld>
            <a:endParaRPr lang="ru-RU"/>
          </a:p>
        </p:txBody>
      </p:sp>
    </p:spTree>
    <p:extLst>
      <p:ext uri="{BB962C8B-B14F-4D97-AF65-F5344CB8AC3E}">
        <p14:creationId xmlns:p14="http://schemas.microsoft.com/office/powerpoint/2010/main" val="209170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5725CAE-C56F-418B-8A49-5166598A39DC}" type="slidenum">
              <a:rPr lang="ru-RU" smtClean="0"/>
              <a:t>9</a:t>
            </a:fld>
            <a:endParaRPr lang="ru-RU"/>
          </a:p>
        </p:txBody>
      </p:sp>
    </p:spTree>
    <p:extLst>
      <p:ext uri="{BB962C8B-B14F-4D97-AF65-F5344CB8AC3E}">
        <p14:creationId xmlns:p14="http://schemas.microsoft.com/office/powerpoint/2010/main" val="3792622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5725CAE-C56F-418B-8A49-5166598A39DC}" type="slidenum">
              <a:rPr lang="ru-RU" smtClean="0"/>
              <a:t>11</a:t>
            </a:fld>
            <a:endParaRPr lang="ru-RU"/>
          </a:p>
        </p:txBody>
      </p:sp>
    </p:spTree>
    <p:extLst>
      <p:ext uri="{BB962C8B-B14F-4D97-AF65-F5344CB8AC3E}">
        <p14:creationId xmlns:p14="http://schemas.microsoft.com/office/powerpoint/2010/main" val="4190358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1526" y="1880317"/>
            <a:ext cx="9766479" cy="2099257"/>
          </a:xfrm>
        </p:spPr>
        <p:txBody>
          <a:bodyPr anchor="b"/>
          <a:lstStyle>
            <a:lvl1pPr marL="0" marR="0" indent="0" algn="l" defTabSz="914400" rtl="0" eaLnBrk="1" fontAlgn="auto" latinLnBrk="0" hangingPunct="1">
              <a:lnSpc>
                <a:spcPct val="100000"/>
              </a:lnSpc>
              <a:spcBef>
                <a:spcPts val="0"/>
              </a:spcBef>
              <a:spcAft>
                <a:spcPts val="1800"/>
              </a:spcAft>
              <a:buClrTx/>
              <a:buSzTx/>
              <a:buFontTx/>
              <a:buNone/>
              <a:tabLst/>
              <a:defRPr sz="4400"/>
            </a:lvl1pPr>
          </a:lstStyle>
          <a:p>
            <a:pPr marL="0" marR="0" lvl="0" indent="0" defTabSz="914400" rtl="0" eaLnBrk="1" fontAlgn="auto" latinLnBrk="0" hangingPunct="1">
              <a:lnSpc>
                <a:spcPct val="100000"/>
              </a:lnSpc>
              <a:spcBef>
                <a:spcPts val="0"/>
              </a:spcBef>
              <a:spcAft>
                <a:spcPts val="1800"/>
              </a:spcAft>
              <a:tabLst/>
              <a:defRPr/>
            </a:pPr>
            <a:r>
              <a:rPr kumimoji="0" lang="ru-RU" sz="3600" b="1" i="0" u="none" strike="noStrike" kern="1200" cap="none" spc="0" normalizeH="0" baseline="0" noProof="0" smtClean="0">
                <a:ln>
                  <a:noFill/>
                </a:ln>
                <a:solidFill>
                  <a:srgbClr val="1B4089"/>
                </a:solidFill>
                <a:effectLst/>
                <a:uLnTx/>
                <a:uFillTx/>
              </a:rPr>
              <a:t>Образец заголовка</a:t>
            </a:r>
            <a:endParaRPr kumimoji="0" lang="ru-RU" sz="3600" b="1" i="0" u="none" strike="noStrike" kern="1200" cap="none" spc="0" normalizeH="0" baseline="0" noProof="0" dirty="0">
              <a:ln>
                <a:noFill/>
              </a:ln>
              <a:solidFill>
                <a:srgbClr val="1B408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Подзаголовок 2"/>
          <p:cNvSpPr>
            <a:spLocks noGrp="1"/>
          </p:cNvSpPr>
          <p:nvPr>
            <p:ph type="subTitle" idx="1"/>
          </p:nvPr>
        </p:nvSpPr>
        <p:spPr>
          <a:xfrm>
            <a:off x="927280" y="4413407"/>
            <a:ext cx="10547799" cy="1655762"/>
          </a:xfrm>
        </p:spPr>
        <p:txBody>
          <a:bodyPr/>
          <a:lstStyle>
            <a:lvl1pPr marL="0" marR="0" indent="0" algn="l" defTabSz="914400" rtl="0" eaLnBrk="1" fontAlgn="auto" latinLnBrk="0" hangingPunct="1">
              <a:lnSpc>
                <a:spcPct val="150000"/>
              </a:lnSpc>
              <a:spcBef>
                <a:spcPts val="0"/>
              </a:spcBef>
              <a:spcAft>
                <a:spcPts val="0"/>
              </a:spcAft>
              <a:buClrTx/>
              <a:buSzTx/>
              <a:buFontTx/>
              <a:buNone/>
              <a:tabLst/>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1800" b="0" i="0" u="none" strike="noStrike" kern="1200" cap="none" spc="0" normalizeH="0" baseline="0" noProof="0" smtClean="0">
                <a:ln>
                  <a:noFill/>
                </a:ln>
                <a:solidFill>
                  <a:srgbClr val="1B4089"/>
                </a:solidFill>
                <a:effectLst/>
                <a:uLnTx/>
                <a:uFillTx/>
              </a:rPr>
              <a:t>Образец подзаголовка</a:t>
            </a:r>
            <a:endParaRPr kumimoji="0" lang="ru-RU" sz="1800" b="0" i="0" u="none" strike="noStrike" kern="1200" cap="none" spc="0" normalizeH="0" baseline="0" noProof="0" dirty="0">
              <a:ln>
                <a:noFill/>
              </a:ln>
              <a:solidFill>
                <a:srgbClr val="1B408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Прямая соединительная линия 7"/>
          <p:cNvCxnSpPr/>
          <p:nvPr/>
        </p:nvCxnSpPr>
        <p:spPr>
          <a:xfrm>
            <a:off x="3688702" y="876299"/>
            <a:ext cx="8518538" cy="7546"/>
          </a:xfrm>
          <a:prstGeom prst="line">
            <a:avLst/>
          </a:prstGeom>
          <a:ln w="28575">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5" y="876299"/>
            <a:ext cx="885825" cy="0"/>
          </a:xfrm>
          <a:prstGeom prst="line">
            <a:avLst/>
          </a:prstGeom>
          <a:ln w="28575">
            <a:solidFill>
              <a:srgbClr val="1B4089"/>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0" y="6329548"/>
            <a:ext cx="12192000" cy="528452"/>
          </a:xfrm>
          <a:prstGeom prst="rect">
            <a:avLst/>
          </a:prstGeom>
          <a:solidFill>
            <a:srgbClr val="1B4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2081647" y="676244"/>
            <a:ext cx="5353930" cy="400110"/>
          </a:xfrm>
          <a:prstGeom prst="rect">
            <a:avLst/>
          </a:prstGeom>
          <a:noFill/>
        </p:spPr>
        <p:txBody>
          <a:bodyPr wrap="square" rtlCol="0">
            <a:spAutoFit/>
          </a:bodyPr>
          <a:lstStyle/>
          <a:p>
            <a:r>
              <a:rPr lang="ru-RU" sz="2000" b="1" dirty="0" smtClean="0">
                <a:solidFill>
                  <a:srgbClr val="1B4089"/>
                </a:solidFill>
                <a:latin typeface="Open Sans" panose="020B0606030504020204" pitchFamily="34" charset="0"/>
                <a:ea typeface="Open Sans" panose="020B0606030504020204" pitchFamily="34" charset="0"/>
                <a:cs typeface="Open Sans" panose="020B0606030504020204" pitchFamily="34" charset="0"/>
              </a:rPr>
              <a:t>ИЯФ</a:t>
            </a:r>
            <a:r>
              <a:rPr lang="ru-RU" sz="2000" b="1" baseline="0" dirty="0" smtClean="0">
                <a:solidFill>
                  <a:srgbClr val="1B4089"/>
                </a:solidFill>
                <a:latin typeface="Open Sans" panose="020B0606030504020204" pitchFamily="34" charset="0"/>
                <a:ea typeface="Open Sans" panose="020B0606030504020204" pitchFamily="34" charset="0"/>
                <a:cs typeface="Open Sans" panose="020B0606030504020204" pitchFamily="34" charset="0"/>
              </a:rPr>
              <a:t> СО РАН</a:t>
            </a:r>
            <a:endParaRPr lang="ru-RU" sz="2000" b="1" dirty="0">
              <a:solidFill>
                <a:srgbClr val="1B408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Рисунок 3"/>
          <p:cNvPicPr>
            <a:picLocks noChangeAspect="1"/>
          </p:cNvPicPr>
          <p:nvPr/>
        </p:nvPicPr>
        <p:blipFill>
          <a:blip r:embed="rId2"/>
          <a:stretch>
            <a:fillRect/>
          </a:stretch>
        </p:blipFill>
        <p:spPr>
          <a:xfrm>
            <a:off x="1107073" y="439390"/>
            <a:ext cx="666750" cy="800100"/>
          </a:xfrm>
          <a:prstGeom prst="rect">
            <a:avLst/>
          </a:prstGeom>
        </p:spPr>
      </p:pic>
    </p:spTree>
    <p:extLst>
      <p:ext uri="{BB962C8B-B14F-4D97-AF65-F5344CB8AC3E}">
        <p14:creationId xmlns:p14="http://schemas.microsoft.com/office/powerpoint/2010/main" val="7649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18397A"/>
                </a:solidFill>
              </a:defRPr>
            </a:lvl1p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solidFill>
                  <a:srgbClr val="18397A"/>
                </a:solidFill>
              </a:defRPr>
            </a:lvl1pPr>
          </a:lstStyle>
          <a:p>
            <a:fld id="{BEFC7663-BD51-454C-91BF-568A139B00E9}" type="datetime1">
              <a:rPr lang="ru-RU" smtClean="0"/>
              <a:t>19.12.2025</a:t>
            </a:fld>
            <a:endParaRPr lang="ru-RU"/>
          </a:p>
        </p:txBody>
      </p:sp>
      <p:sp>
        <p:nvSpPr>
          <p:cNvPr id="5" name="Нижний колонтитул 4"/>
          <p:cNvSpPr>
            <a:spLocks noGrp="1"/>
          </p:cNvSpPr>
          <p:nvPr>
            <p:ph type="ftr" sz="quarter" idx="11"/>
          </p:nvPr>
        </p:nvSpPr>
        <p:spPr/>
        <p:txBody>
          <a:bodyPr/>
          <a:lstStyle>
            <a:lvl1pPr>
              <a:defRPr>
                <a:solidFill>
                  <a:srgbClr val="18397A"/>
                </a:solidFill>
              </a:defRPr>
            </a:lvl1pPr>
          </a:lstStyle>
          <a:p>
            <a:endParaRPr lang="ru-RU"/>
          </a:p>
        </p:txBody>
      </p:sp>
      <p:sp>
        <p:nvSpPr>
          <p:cNvPr id="6" name="Номер слайда 5"/>
          <p:cNvSpPr>
            <a:spLocks noGrp="1"/>
          </p:cNvSpPr>
          <p:nvPr>
            <p:ph type="sldNum" sz="quarter" idx="12"/>
          </p:nvPr>
        </p:nvSpPr>
        <p:spPr/>
        <p:txBody>
          <a:bodyPr/>
          <a:lstStyle>
            <a:lvl1pPr>
              <a:defRPr>
                <a:solidFill>
                  <a:srgbClr val="18397A"/>
                </a:solidFill>
              </a:defRPr>
            </a:lvl1pPr>
          </a:lstStyle>
          <a:p>
            <a:fld id="{7C2B6C93-BE73-41D0-B9DC-9285A97B7A4B}" type="slidenum">
              <a:rPr lang="ru-RU" smtClean="0"/>
              <a:t>‹#›</a:t>
            </a:fld>
            <a:endParaRPr lang="ru-RU"/>
          </a:p>
        </p:txBody>
      </p:sp>
      <p:cxnSp>
        <p:nvCxnSpPr>
          <p:cNvPr id="10" name="Прямая соединительная линия 9"/>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402598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lvl1pPr>
              <a:defRPr>
                <a:solidFill>
                  <a:srgbClr val="18397A"/>
                </a:solidFill>
              </a:defRPr>
            </a:lvl1p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38203" y="365125"/>
            <a:ext cx="7734300" cy="5811838"/>
          </a:xfrm>
        </p:spPr>
        <p:txBody>
          <a:bodyPr vert="eaVert"/>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09987A2F-BC92-44A1-8432-8582F6272376}" type="datetime1">
              <a:rPr lang="ru-RU" smtClean="0"/>
              <a:t>19.12.2025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2B6C93-BE73-41D0-B9DC-9285A97B7A4B}" type="slidenum">
              <a:rPr lang="ru-RU" smtClean="0"/>
              <a:t>‹#›</a:t>
            </a:fld>
            <a:endParaRPr lang="ru-RU"/>
          </a:p>
        </p:txBody>
      </p:sp>
      <p:cxnSp>
        <p:nvCxnSpPr>
          <p:cNvPr id="10" name="Прямая соединительная линия 9"/>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2569903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1526" y="1880317"/>
            <a:ext cx="9766479" cy="2099257"/>
          </a:xfrm>
        </p:spPr>
        <p:txBody>
          <a:bodyPr anchor="b"/>
          <a:lstStyle>
            <a:lvl1pPr marL="0" marR="0" indent="0" algn="l" defTabSz="914400" rtl="0" eaLnBrk="1" fontAlgn="auto" latinLnBrk="0" hangingPunct="1">
              <a:lnSpc>
                <a:spcPct val="100000"/>
              </a:lnSpc>
              <a:spcBef>
                <a:spcPts val="0"/>
              </a:spcBef>
              <a:spcAft>
                <a:spcPts val="1800"/>
              </a:spcAft>
              <a:buClrTx/>
              <a:buSzTx/>
              <a:buFontTx/>
              <a:buNone/>
              <a:tabLst/>
              <a:defRPr sz="4400"/>
            </a:lvl1pPr>
          </a:lstStyle>
          <a:p>
            <a:pPr marL="0" marR="0" lvl="0" indent="0" defTabSz="914400" rtl="0" eaLnBrk="1" fontAlgn="auto" latinLnBrk="0" hangingPunct="1">
              <a:lnSpc>
                <a:spcPct val="100000"/>
              </a:lnSpc>
              <a:spcBef>
                <a:spcPts val="0"/>
              </a:spcBef>
              <a:spcAft>
                <a:spcPts val="1800"/>
              </a:spcAft>
              <a:tabLst/>
              <a:defRPr/>
            </a:pPr>
            <a:r>
              <a:rPr kumimoji="0" lang="ru-RU" sz="3600" b="1" i="0" u="none" strike="noStrike" kern="1200" cap="none" spc="0" normalizeH="0" baseline="0" noProof="0" smtClean="0">
                <a:ln>
                  <a:noFill/>
                </a:ln>
                <a:solidFill>
                  <a:srgbClr val="1B4089"/>
                </a:solidFill>
                <a:effectLst/>
                <a:uLnTx/>
                <a:uFillTx/>
              </a:rPr>
              <a:t>Образец заголовка</a:t>
            </a:r>
            <a:endParaRPr kumimoji="0" lang="ru-RU" sz="3600" b="1" i="0" u="none" strike="noStrike" kern="1200" cap="none" spc="0" normalizeH="0" baseline="0" noProof="0" dirty="0">
              <a:ln>
                <a:noFill/>
              </a:ln>
              <a:solidFill>
                <a:srgbClr val="1B408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Подзаголовок 2"/>
          <p:cNvSpPr>
            <a:spLocks noGrp="1"/>
          </p:cNvSpPr>
          <p:nvPr>
            <p:ph type="subTitle" idx="1"/>
          </p:nvPr>
        </p:nvSpPr>
        <p:spPr>
          <a:xfrm>
            <a:off x="927280" y="4413407"/>
            <a:ext cx="10547799" cy="1655762"/>
          </a:xfrm>
        </p:spPr>
        <p:txBody>
          <a:bodyPr/>
          <a:lstStyle>
            <a:lvl1pPr marL="0" marR="0" indent="0" algn="l" defTabSz="914400" rtl="0" eaLnBrk="1" fontAlgn="auto" latinLnBrk="0" hangingPunct="1">
              <a:lnSpc>
                <a:spcPct val="150000"/>
              </a:lnSpc>
              <a:spcBef>
                <a:spcPts val="0"/>
              </a:spcBef>
              <a:spcAft>
                <a:spcPts val="0"/>
              </a:spcAft>
              <a:buClrTx/>
              <a:buSzTx/>
              <a:buFontTx/>
              <a:buNone/>
              <a:tabLst/>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ru-RU" sz="1800" b="0" i="0" u="none" strike="noStrike" kern="1200" cap="none" spc="0" normalizeH="0" baseline="0" noProof="0" smtClean="0">
                <a:ln>
                  <a:noFill/>
                </a:ln>
                <a:solidFill>
                  <a:srgbClr val="1B4089"/>
                </a:solidFill>
                <a:effectLst/>
                <a:uLnTx/>
                <a:uFillTx/>
              </a:rPr>
              <a:t>Образец подзаголовка</a:t>
            </a:r>
            <a:endParaRPr kumimoji="0" lang="ru-RU" sz="1800" b="0" i="0" u="none" strike="noStrike" kern="1200" cap="none" spc="0" normalizeH="0" baseline="0" noProof="0" dirty="0">
              <a:ln>
                <a:noFill/>
              </a:ln>
              <a:solidFill>
                <a:srgbClr val="1B408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Прямая соединительная линия 7"/>
          <p:cNvCxnSpPr/>
          <p:nvPr/>
        </p:nvCxnSpPr>
        <p:spPr>
          <a:xfrm>
            <a:off x="3688702" y="876299"/>
            <a:ext cx="8518538" cy="7546"/>
          </a:xfrm>
          <a:prstGeom prst="line">
            <a:avLst/>
          </a:prstGeom>
          <a:ln w="28575">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5" y="876299"/>
            <a:ext cx="885825" cy="0"/>
          </a:xfrm>
          <a:prstGeom prst="line">
            <a:avLst/>
          </a:prstGeom>
          <a:ln w="28575">
            <a:solidFill>
              <a:srgbClr val="1B4089"/>
            </a:solidFill>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0" y="6329548"/>
            <a:ext cx="12192000" cy="528452"/>
          </a:xfrm>
          <a:prstGeom prst="rect">
            <a:avLst/>
          </a:prstGeom>
          <a:solidFill>
            <a:srgbClr val="1B4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2081647" y="676244"/>
            <a:ext cx="5353930" cy="400110"/>
          </a:xfrm>
          <a:prstGeom prst="rect">
            <a:avLst/>
          </a:prstGeom>
          <a:noFill/>
        </p:spPr>
        <p:txBody>
          <a:bodyPr wrap="square" rtlCol="0">
            <a:spAutoFit/>
          </a:bodyPr>
          <a:lstStyle/>
          <a:p>
            <a:r>
              <a:rPr lang="en-US" sz="2000" b="1" dirty="0" smtClean="0">
                <a:solidFill>
                  <a:srgbClr val="1B4089"/>
                </a:solidFill>
                <a:latin typeface="Open Sans" panose="020B0606030504020204" pitchFamily="34" charset="0"/>
                <a:ea typeface="Open Sans" panose="020B0606030504020204" pitchFamily="34" charset="0"/>
                <a:cs typeface="Open Sans" panose="020B0606030504020204" pitchFamily="34" charset="0"/>
              </a:rPr>
              <a:t>BINP</a:t>
            </a:r>
            <a:r>
              <a:rPr lang="en-US" sz="2000" b="1" baseline="0" dirty="0" smtClean="0">
                <a:solidFill>
                  <a:srgbClr val="1B4089"/>
                </a:solidFill>
                <a:latin typeface="Open Sans" panose="020B0606030504020204" pitchFamily="34" charset="0"/>
                <a:ea typeface="Open Sans" panose="020B0606030504020204" pitchFamily="34" charset="0"/>
                <a:cs typeface="Open Sans" panose="020B0606030504020204" pitchFamily="34" charset="0"/>
              </a:rPr>
              <a:t> SB RAS</a:t>
            </a:r>
            <a:endParaRPr lang="ru-RU" sz="2000" b="1" dirty="0">
              <a:solidFill>
                <a:srgbClr val="1B408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Рисунок 3"/>
          <p:cNvPicPr>
            <a:picLocks noChangeAspect="1"/>
          </p:cNvPicPr>
          <p:nvPr/>
        </p:nvPicPr>
        <p:blipFill>
          <a:blip r:embed="rId2"/>
          <a:stretch>
            <a:fillRect/>
          </a:stretch>
        </p:blipFill>
        <p:spPr>
          <a:xfrm>
            <a:off x="1107073" y="439390"/>
            <a:ext cx="666750" cy="800100"/>
          </a:xfrm>
          <a:prstGeom prst="rect">
            <a:avLst/>
          </a:prstGeom>
        </p:spPr>
      </p:pic>
    </p:spTree>
    <p:extLst>
      <p:ext uri="{BB962C8B-B14F-4D97-AF65-F5344CB8AC3E}">
        <p14:creationId xmlns:p14="http://schemas.microsoft.com/office/powerpoint/2010/main" val="2520556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71246"/>
          </a:xfrm>
        </p:spPr>
        <p:txBody>
          <a:bodyPr/>
          <a:lstStyle>
            <a:lvl1pPr>
              <a:defRPr sz="4400" b="1"/>
            </a:lvl1pPr>
          </a:lstStyle>
          <a:p>
            <a:pPr>
              <a:lnSpc>
                <a:spcPct val="130000"/>
              </a:lnSpc>
              <a:spcAft>
                <a:spcPts val="1800"/>
              </a:spcAft>
            </a:pPr>
            <a:r>
              <a:rPr lang="ru-RU" sz="3600" smtClean="0">
                <a:solidFill>
                  <a:srgbClr val="18397A"/>
                </a:solidFill>
              </a:rPr>
              <a:t>Образец заголовка</a:t>
            </a:r>
            <a:endParaRPr lang="ru-RU" sz="3600" dirty="0">
              <a:solidFill>
                <a:srgbClr val="18397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Объект 2"/>
          <p:cNvSpPr>
            <a:spLocks noGrp="1"/>
          </p:cNvSpPr>
          <p:nvPr>
            <p:ph idx="1"/>
          </p:nvPr>
        </p:nvSpPr>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A28D1CE4-186C-4437-958C-1BD06583F55B}" type="datetime1">
              <a:rPr lang="ru-RU" smtClean="0"/>
              <a:t>19.12.2025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2B6C93-BE73-41D0-B9DC-9285A97B7A4B}" type="slidenum">
              <a:rPr lang="ru-RU" smtClean="0"/>
              <a:t>‹#›</a:t>
            </a:fld>
            <a:endParaRPr lang="ru-RU"/>
          </a:p>
        </p:txBody>
      </p:sp>
      <p:cxnSp>
        <p:nvCxnSpPr>
          <p:cNvPr id="8" name="Прямая соединительная линия 7"/>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2" name="Рисунок 11"/>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1883167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8"/>
            <a:ext cx="10515600" cy="2852737"/>
          </a:xfrm>
        </p:spPr>
        <p:txBody>
          <a:bodyPr anchor="b"/>
          <a:lstStyle>
            <a:lvl1pPr>
              <a:defRPr sz="6000">
                <a:solidFill>
                  <a:srgbClr val="18397A"/>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831849" y="4589471"/>
            <a:ext cx="10515600" cy="1500187"/>
          </a:xfrm>
        </p:spPr>
        <p:txBody>
          <a:bodyPr/>
          <a:lstStyle>
            <a:lvl1pPr marL="0" indent="0">
              <a:buNone/>
              <a:defRPr sz="2400">
                <a:solidFill>
                  <a:srgbClr val="18397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3111A7E-4157-499B-8C74-5BC7A6FAF390}" type="datetime1">
              <a:rPr lang="ru-RU" smtClean="0"/>
              <a:t>19.12.2025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2B6C93-BE73-41D0-B9DC-9285A97B7A4B}" type="slidenum">
              <a:rPr lang="ru-RU" smtClean="0"/>
              <a:t>‹#›</a:t>
            </a:fld>
            <a:endParaRPr lang="ru-RU"/>
          </a:p>
        </p:txBody>
      </p:sp>
      <p:cxnSp>
        <p:nvCxnSpPr>
          <p:cNvPr id="10" name="Прямая соединительная линия 9"/>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2637020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838200" y="365126"/>
            <a:ext cx="10515600" cy="871246"/>
          </a:xfrm>
        </p:spPr>
        <p:txBody>
          <a:bodyPr/>
          <a:lstStyle>
            <a:lvl1pPr>
              <a:defRPr sz="4400" b="1"/>
            </a:lvl1pPr>
          </a:lstStyle>
          <a:p>
            <a:pPr>
              <a:lnSpc>
                <a:spcPct val="130000"/>
              </a:lnSpc>
              <a:spcAft>
                <a:spcPts val="1800"/>
              </a:spcAft>
            </a:pPr>
            <a:r>
              <a:rPr lang="ru-RU" sz="3600" smtClean="0">
                <a:solidFill>
                  <a:srgbClr val="18397A"/>
                </a:solidFill>
              </a:rPr>
              <a:t>Образец заголовка</a:t>
            </a:r>
            <a:endParaRPr lang="ru-RU" sz="3600" dirty="0">
              <a:solidFill>
                <a:srgbClr val="18397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Дата 3"/>
          <p:cNvSpPr>
            <a:spLocks noGrp="1"/>
          </p:cNvSpPr>
          <p:nvPr>
            <p:ph type="dt" sz="half" idx="10"/>
          </p:nvPr>
        </p:nvSpPr>
        <p:spPr>
          <a:xfrm>
            <a:off x="838200" y="6356358"/>
            <a:ext cx="2743200" cy="365125"/>
          </a:xfrm>
        </p:spPr>
        <p:txBody>
          <a:bodyPr/>
          <a:lstStyle>
            <a:lvl1pPr>
              <a:defRPr>
                <a:solidFill>
                  <a:srgbClr val="18397A"/>
                </a:solidFill>
              </a:defRPr>
            </a:lvl1pPr>
          </a:lstStyle>
          <a:p>
            <a:fld id="{25AEFED4-595B-42B3-AD17-EE6DA814E02B}" type="datetime1">
              <a:rPr lang="ru-RU" smtClean="0"/>
              <a:t>19.12.2025</a:t>
            </a:fld>
            <a:endParaRPr lang="ru-RU"/>
          </a:p>
        </p:txBody>
      </p:sp>
      <p:sp>
        <p:nvSpPr>
          <p:cNvPr id="11" name="Нижний колонтитул 4"/>
          <p:cNvSpPr>
            <a:spLocks noGrp="1"/>
          </p:cNvSpPr>
          <p:nvPr>
            <p:ph type="ftr" sz="quarter" idx="11"/>
          </p:nvPr>
        </p:nvSpPr>
        <p:spPr>
          <a:xfrm>
            <a:off x="4038600" y="6356358"/>
            <a:ext cx="4114800" cy="365125"/>
          </a:xfrm>
        </p:spPr>
        <p:txBody>
          <a:bodyPr/>
          <a:lstStyle>
            <a:lvl1pPr>
              <a:defRPr>
                <a:solidFill>
                  <a:srgbClr val="18397A"/>
                </a:solidFill>
              </a:defRPr>
            </a:lvl1pPr>
          </a:lstStyle>
          <a:p>
            <a:endParaRPr lang="ru-RU"/>
          </a:p>
        </p:txBody>
      </p:sp>
      <p:sp>
        <p:nvSpPr>
          <p:cNvPr id="12" name="Номер слайда 5"/>
          <p:cNvSpPr>
            <a:spLocks noGrp="1"/>
          </p:cNvSpPr>
          <p:nvPr>
            <p:ph type="sldNum" sz="quarter" idx="12"/>
          </p:nvPr>
        </p:nvSpPr>
        <p:spPr>
          <a:xfrm>
            <a:off x="8610600" y="6356358"/>
            <a:ext cx="2743200" cy="365125"/>
          </a:xfrm>
        </p:spPr>
        <p:txBody>
          <a:bodyPr/>
          <a:lstStyle>
            <a:lvl1pPr>
              <a:defRPr>
                <a:solidFill>
                  <a:srgbClr val="18397A"/>
                </a:solidFill>
              </a:defRPr>
            </a:lvl1pPr>
          </a:lstStyle>
          <a:p>
            <a:fld id="{7C2B6C93-BE73-41D0-B9DC-9285A97B7A4B}" type="slidenum">
              <a:rPr lang="ru-RU" smtClean="0"/>
              <a:t>‹#›</a:t>
            </a:fld>
            <a:endParaRPr lang="ru-RU"/>
          </a:p>
        </p:txBody>
      </p:sp>
      <p:sp>
        <p:nvSpPr>
          <p:cNvPr id="16" name="Объект 2"/>
          <p:cNvSpPr>
            <a:spLocks noGrp="1"/>
          </p:cNvSpPr>
          <p:nvPr>
            <p:ph idx="13"/>
          </p:nvPr>
        </p:nvSpPr>
        <p:spPr>
          <a:xfrm>
            <a:off x="838203" y="1800912"/>
            <a:ext cx="5010665" cy="435133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7" name="Объект 2"/>
          <p:cNvSpPr>
            <a:spLocks noGrp="1"/>
          </p:cNvSpPr>
          <p:nvPr>
            <p:ph idx="14"/>
          </p:nvPr>
        </p:nvSpPr>
        <p:spPr>
          <a:xfrm>
            <a:off x="6248941" y="1800912"/>
            <a:ext cx="5104865" cy="435133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cxnSp>
        <p:nvCxnSpPr>
          <p:cNvPr id="18" name="Прямая соединительная линия 17"/>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20" name="Рисунок 19"/>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4250509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1325563"/>
          </a:xfrm>
        </p:spPr>
        <p:txBody>
          <a:bodyPr/>
          <a:lstStyle>
            <a:lvl1pPr>
              <a:defRPr>
                <a:solidFill>
                  <a:srgbClr val="18397A"/>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solidFill>
                  <a:srgbClr val="1839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solidFill>
                  <a:srgbClr val="1839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DCFEA8A2-5345-45B8-8D46-A86581DD1FA6}" type="datetime1">
              <a:rPr lang="ru-RU" smtClean="0"/>
              <a:t>19.12.2025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C2B6C93-BE73-41D0-B9DC-9285A97B7A4B}" type="slidenum">
              <a:rPr lang="ru-RU" smtClean="0"/>
              <a:t>‹#›</a:t>
            </a:fld>
            <a:endParaRPr lang="ru-RU"/>
          </a:p>
        </p:txBody>
      </p:sp>
      <p:cxnSp>
        <p:nvCxnSpPr>
          <p:cNvPr id="13" name="Прямая соединительная линия 12"/>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3930273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18397A"/>
                </a:solidFill>
              </a:defRPr>
            </a:lvl1p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1B152C79-2215-44C1-A266-72F63126530C}" type="datetime1">
              <a:rPr lang="ru-RU" smtClean="0"/>
              <a:t>19.12.2025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C2B6C93-BE73-41D0-B9DC-9285A97B7A4B}" type="slidenum">
              <a:rPr lang="ru-RU" smtClean="0"/>
              <a:t>‹#›</a:t>
            </a:fld>
            <a:endParaRPr lang="ru-RU"/>
          </a:p>
        </p:txBody>
      </p:sp>
      <p:cxnSp>
        <p:nvCxnSpPr>
          <p:cNvPr id="9" name="Прямая соединительная линия 8"/>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4" name="Рисунок 13"/>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3944118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cxnSp>
        <p:nvCxnSpPr>
          <p:cNvPr id="5" name="Прямая соединительная линия 4"/>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3385667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solidFill>
                  <a:srgbClr val="18397A"/>
                </a:solidFill>
              </a:defRPr>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solidFill>
                  <a:srgbClr val="18397A"/>
                </a:solidFill>
              </a:defRPr>
            </a:lvl1pPr>
            <a:lvl2pPr>
              <a:defRPr sz="2800">
                <a:solidFill>
                  <a:srgbClr val="18397A"/>
                </a:solidFill>
              </a:defRPr>
            </a:lvl2pPr>
            <a:lvl3pPr>
              <a:defRPr sz="2400">
                <a:solidFill>
                  <a:srgbClr val="18397A"/>
                </a:solidFill>
              </a:defRPr>
            </a:lvl3pPr>
            <a:lvl4pPr>
              <a:defRPr sz="2000">
                <a:solidFill>
                  <a:srgbClr val="18397A"/>
                </a:solidFill>
              </a:defRPr>
            </a:lvl4pPr>
            <a:lvl5pPr>
              <a:defRPr sz="2000">
                <a:solidFill>
                  <a:srgbClr val="18397A"/>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solidFill>
                  <a:srgbClr val="18397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rgbClr val="18397A"/>
                </a:solidFill>
              </a:defRPr>
            </a:lvl1pPr>
          </a:lstStyle>
          <a:p>
            <a:fld id="{22DED08D-0509-459D-A4A1-CA0CC0ACCC17}" type="datetime1">
              <a:rPr lang="ru-RU" smtClean="0"/>
              <a:t>19.12.2025</a:t>
            </a:fld>
            <a:endParaRPr lang="ru-RU"/>
          </a:p>
        </p:txBody>
      </p:sp>
      <p:sp>
        <p:nvSpPr>
          <p:cNvPr id="6" name="Нижний колонтитул 5"/>
          <p:cNvSpPr>
            <a:spLocks noGrp="1"/>
          </p:cNvSpPr>
          <p:nvPr>
            <p:ph type="ftr" sz="quarter" idx="11"/>
          </p:nvPr>
        </p:nvSpPr>
        <p:spPr/>
        <p:txBody>
          <a:bodyPr/>
          <a:lstStyle>
            <a:lvl1pPr>
              <a:defRPr>
                <a:solidFill>
                  <a:srgbClr val="18397A"/>
                </a:solidFill>
              </a:defRPr>
            </a:lvl1pPr>
          </a:lstStyle>
          <a:p>
            <a:endParaRPr lang="ru-RU"/>
          </a:p>
        </p:txBody>
      </p:sp>
      <p:sp>
        <p:nvSpPr>
          <p:cNvPr id="7" name="Номер слайда 6"/>
          <p:cNvSpPr>
            <a:spLocks noGrp="1"/>
          </p:cNvSpPr>
          <p:nvPr>
            <p:ph type="sldNum" sz="quarter" idx="12"/>
          </p:nvPr>
        </p:nvSpPr>
        <p:spPr/>
        <p:txBody>
          <a:bodyPr/>
          <a:lstStyle>
            <a:lvl1pPr>
              <a:defRPr>
                <a:solidFill>
                  <a:srgbClr val="18397A"/>
                </a:solidFill>
              </a:defRPr>
            </a:lvl1pPr>
          </a:lstStyle>
          <a:p>
            <a:fld id="{7C2B6C93-BE73-41D0-B9DC-9285A97B7A4B}" type="slidenum">
              <a:rPr lang="ru-RU" smtClean="0"/>
              <a:t>‹#›</a:t>
            </a:fld>
            <a:endParaRPr lang="ru-RU"/>
          </a:p>
        </p:txBody>
      </p:sp>
      <p:cxnSp>
        <p:nvCxnSpPr>
          <p:cNvPr id="11" name="Прямая соединительная линия 10"/>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6" name="Рисунок 15"/>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387078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71246"/>
          </a:xfrm>
        </p:spPr>
        <p:txBody>
          <a:bodyPr/>
          <a:lstStyle>
            <a:lvl1pPr>
              <a:defRPr sz="4400" b="1"/>
            </a:lvl1pPr>
          </a:lstStyle>
          <a:p>
            <a:pPr>
              <a:lnSpc>
                <a:spcPct val="130000"/>
              </a:lnSpc>
              <a:spcAft>
                <a:spcPts val="1800"/>
              </a:spcAft>
            </a:pPr>
            <a:r>
              <a:rPr lang="ru-RU" sz="3600" smtClean="0">
                <a:solidFill>
                  <a:srgbClr val="18397A"/>
                </a:solidFill>
              </a:rPr>
              <a:t>Образец заголовка</a:t>
            </a:r>
            <a:endParaRPr lang="ru-RU" sz="3600" dirty="0">
              <a:solidFill>
                <a:srgbClr val="18397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Объект 2"/>
          <p:cNvSpPr>
            <a:spLocks noGrp="1"/>
          </p:cNvSpPr>
          <p:nvPr>
            <p:ph idx="1"/>
          </p:nvPr>
        </p:nvSpPr>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81B0FE1E-08B4-4E89-9BF4-B905C8CD10E8}" type="datetime1">
              <a:rPr lang="ru-RU" smtClean="0"/>
              <a:t>19.12.2025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2B6C93-BE73-41D0-B9DC-9285A97B7A4B}" type="slidenum">
              <a:rPr lang="ru-RU" smtClean="0"/>
              <a:t>‹#›</a:t>
            </a:fld>
            <a:endParaRPr lang="ru-RU"/>
          </a:p>
        </p:txBody>
      </p:sp>
      <p:cxnSp>
        <p:nvCxnSpPr>
          <p:cNvPr id="8" name="Прямая соединительная линия 7"/>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2" name="Рисунок 11"/>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4249424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solidFill>
                  <a:srgbClr val="18397A"/>
                </a:solidFill>
              </a:defRPr>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a:lstStyle>
            <a:lvl1pPr marL="0" indent="0">
              <a:buNone/>
              <a:defRPr sz="3200">
                <a:solidFill>
                  <a:srgbClr val="18397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solidFill>
                  <a:srgbClr val="18397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rgbClr val="18397A"/>
                </a:solidFill>
              </a:defRPr>
            </a:lvl1pPr>
          </a:lstStyle>
          <a:p>
            <a:fld id="{81BBB3DC-0D52-4548-A92E-671E452C3197}" type="datetime1">
              <a:rPr lang="ru-RU" smtClean="0"/>
              <a:t>19.12.2025</a:t>
            </a:fld>
            <a:endParaRPr lang="ru-RU"/>
          </a:p>
        </p:txBody>
      </p:sp>
      <p:sp>
        <p:nvSpPr>
          <p:cNvPr id="6" name="Нижний колонтитул 5"/>
          <p:cNvSpPr>
            <a:spLocks noGrp="1"/>
          </p:cNvSpPr>
          <p:nvPr>
            <p:ph type="ftr" sz="quarter" idx="11"/>
          </p:nvPr>
        </p:nvSpPr>
        <p:spPr/>
        <p:txBody>
          <a:bodyPr/>
          <a:lstStyle>
            <a:lvl1pPr>
              <a:defRPr>
                <a:solidFill>
                  <a:srgbClr val="18397A"/>
                </a:solidFill>
              </a:defRPr>
            </a:lvl1pPr>
          </a:lstStyle>
          <a:p>
            <a:endParaRPr lang="ru-RU"/>
          </a:p>
        </p:txBody>
      </p:sp>
      <p:sp>
        <p:nvSpPr>
          <p:cNvPr id="7" name="Номер слайда 6"/>
          <p:cNvSpPr>
            <a:spLocks noGrp="1"/>
          </p:cNvSpPr>
          <p:nvPr>
            <p:ph type="sldNum" sz="quarter" idx="12"/>
          </p:nvPr>
        </p:nvSpPr>
        <p:spPr/>
        <p:txBody>
          <a:bodyPr/>
          <a:lstStyle>
            <a:lvl1pPr>
              <a:defRPr>
                <a:solidFill>
                  <a:srgbClr val="18397A"/>
                </a:solidFill>
              </a:defRPr>
            </a:lvl1pPr>
          </a:lstStyle>
          <a:p>
            <a:fld id="{7C2B6C93-BE73-41D0-B9DC-9285A97B7A4B}" type="slidenum">
              <a:rPr lang="ru-RU" smtClean="0"/>
              <a:t>‹#›</a:t>
            </a:fld>
            <a:endParaRPr lang="ru-RU"/>
          </a:p>
        </p:txBody>
      </p:sp>
      <p:cxnSp>
        <p:nvCxnSpPr>
          <p:cNvPr id="11" name="Прямая соединительная линия 10"/>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6" name="Рисунок 15"/>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4102297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18397A"/>
                </a:solidFill>
              </a:defRPr>
            </a:lvl1p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solidFill>
                  <a:srgbClr val="18397A"/>
                </a:solidFill>
              </a:defRPr>
            </a:lvl1pPr>
          </a:lstStyle>
          <a:p>
            <a:fld id="{2113B975-CEBD-4901-8779-456D2809A186}" type="datetime1">
              <a:rPr lang="ru-RU" smtClean="0"/>
              <a:t>19.12.2025</a:t>
            </a:fld>
            <a:endParaRPr lang="ru-RU"/>
          </a:p>
        </p:txBody>
      </p:sp>
      <p:sp>
        <p:nvSpPr>
          <p:cNvPr id="5" name="Нижний колонтитул 4"/>
          <p:cNvSpPr>
            <a:spLocks noGrp="1"/>
          </p:cNvSpPr>
          <p:nvPr>
            <p:ph type="ftr" sz="quarter" idx="11"/>
          </p:nvPr>
        </p:nvSpPr>
        <p:spPr/>
        <p:txBody>
          <a:bodyPr/>
          <a:lstStyle>
            <a:lvl1pPr>
              <a:defRPr>
                <a:solidFill>
                  <a:srgbClr val="18397A"/>
                </a:solidFill>
              </a:defRPr>
            </a:lvl1pPr>
          </a:lstStyle>
          <a:p>
            <a:endParaRPr lang="ru-RU"/>
          </a:p>
        </p:txBody>
      </p:sp>
      <p:sp>
        <p:nvSpPr>
          <p:cNvPr id="6" name="Номер слайда 5"/>
          <p:cNvSpPr>
            <a:spLocks noGrp="1"/>
          </p:cNvSpPr>
          <p:nvPr>
            <p:ph type="sldNum" sz="quarter" idx="12"/>
          </p:nvPr>
        </p:nvSpPr>
        <p:spPr/>
        <p:txBody>
          <a:bodyPr/>
          <a:lstStyle>
            <a:lvl1pPr>
              <a:defRPr>
                <a:solidFill>
                  <a:srgbClr val="18397A"/>
                </a:solidFill>
              </a:defRPr>
            </a:lvl1pPr>
          </a:lstStyle>
          <a:p>
            <a:fld id="{7C2B6C93-BE73-41D0-B9DC-9285A97B7A4B}" type="slidenum">
              <a:rPr lang="ru-RU" smtClean="0"/>
              <a:t>‹#›</a:t>
            </a:fld>
            <a:endParaRPr lang="ru-RU"/>
          </a:p>
        </p:txBody>
      </p:sp>
      <p:cxnSp>
        <p:nvCxnSpPr>
          <p:cNvPr id="10" name="Прямая соединительная линия 9"/>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7838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lvl1pPr>
              <a:defRPr>
                <a:solidFill>
                  <a:srgbClr val="18397A"/>
                </a:solidFill>
              </a:defRPr>
            </a:lvl1p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38203" y="365125"/>
            <a:ext cx="7734300" cy="5811838"/>
          </a:xfrm>
        </p:spPr>
        <p:txBody>
          <a:bodyPr vert="eaVert"/>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6E10A08A-01F3-4AE3-BE1B-C5F3B402CB3B}" type="datetime1">
              <a:rPr lang="ru-RU" smtClean="0"/>
              <a:t>19.12.2025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2B6C93-BE73-41D0-B9DC-9285A97B7A4B}" type="slidenum">
              <a:rPr lang="ru-RU" smtClean="0"/>
              <a:t>‹#›</a:t>
            </a:fld>
            <a:endParaRPr lang="ru-RU"/>
          </a:p>
        </p:txBody>
      </p:sp>
      <p:cxnSp>
        <p:nvCxnSpPr>
          <p:cNvPr id="10" name="Прямая соединительная линия 9"/>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2772312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1" y="3886201"/>
            <a:ext cx="8534400" cy="1752600"/>
          </a:xfrm>
        </p:spPr>
        <p:txBody>
          <a:bodyPr/>
          <a:lstStyle>
            <a:lvl1pPr marL="0" indent="0" algn="ctr">
              <a:buNone/>
              <a:defRPr>
                <a:solidFill>
                  <a:schemeClr val="tx1">
                    <a:tint val="75000"/>
                  </a:schemeClr>
                </a:solidFill>
              </a:defRPr>
            </a:lvl1pPr>
            <a:lvl2pPr marL="457185" indent="0" algn="ctr">
              <a:buNone/>
              <a:defRPr>
                <a:solidFill>
                  <a:schemeClr val="tx1">
                    <a:tint val="75000"/>
                  </a:schemeClr>
                </a:solidFill>
              </a:defRPr>
            </a:lvl2pPr>
            <a:lvl3pPr marL="914370" indent="0" algn="ctr">
              <a:buNone/>
              <a:defRPr>
                <a:solidFill>
                  <a:schemeClr val="tx1">
                    <a:tint val="75000"/>
                  </a:schemeClr>
                </a:solidFill>
              </a:defRPr>
            </a:lvl3pPr>
            <a:lvl4pPr marL="1371555" indent="0" algn="ctr">
              <a:buNone/>
              <a:defRPr>
                <a:solidFill>
                  <a:schemeClr val="tx1">
                    <a:tint val="75000"/>
                  </a:schemeClr>
                </a:solidFill>
              </a:defRPr>
            </a:lvl4pPr>
            <a:lvl5pPr marL="1828741" indent="0" algn="ctr">
              <a:buNone/>
              <a:defRPr>
                <a:solidFill>
                  <a:schemeClr val="tx1">
                    <a:tint val="75000"/>
                  </a:schemeClr>
                </a:solidFill>
              </a:defRPr>
            </a:lvl5pPr>
            <a:lvl6pPr marL="2285926" indent="0" algn="ctr">
              <a:buNone/>
              <a:defRPr>
                <a:solidFill>
                  <a:schemeClr val="tx1">
                    <a:tint val="75000"/>
                  </a:schemeClr>
                </a:solidFill>
              </a:defRPr>
            </a:lvl6pPr>
            <a:lvl7pPr marL="2743111" indent="0" algn="ctr">
              <a:buNone/>
              <a:defRPr>
                <a:solidFill>
                  <a:schemeClr val="tx1">
                    <a:tint val="75000"/>
                  </a:schemeClr>
                </a:solidFill>
              </a:defRPr>
            </a:lvl7pPr>
            <a:lvl8pPr marL="3200296" indent="0" algn="ctr">
              <a:buNone/>
              <a:defRPr>
                <a:solidFill>
                  <a:schemeClr val="tx1">
                    <a:tint val="75000"/>
                  </a:schemeClr>
                </a:solidFill>
              </a:defRPr>
            </a:lvl8pPr>
            <a:lvl9pPr marL="365748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62639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76884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5" indent="0">
              <a:buNone/>
              <a:defRPr sz="1800">
                <a:solidFill>
                  <a:schemeClr val="tx1">
                    <a:tint val="75000"/>
                  </a:schemeClr>
                </a:solidFill>
              </a:defRPr>
            </a:lvl2pPr>
            <a:lvl3pPr marL="914370" indent="0">
              <a:buNone/>
              <a:defRPr sz="1600">
                <a:solidFill>
                  <a:schemeClr val="tx1">
                    <a:tint val="75000"/>
                  </a:schemeClr>
                </a:solidFill>
              </a:defRPr>
            </a:lvl3pPr>
            <a:lvl4pPr marL="1371555" indent="0">
              <a:buNone/>
              <a:defRPr sz="1400">
                <a:solidFill>
                  <a:schemeClr val="tx1">
                    <a:tint val="75000"/>
                  </a:schemeClr>
                </a:solidFill>
              </a:defRPr>
            </a:lvl4pPr>
            <a:lvl5pPr marL="1828741" indent="0">
              <a:buNone/>
              <a:defRPr sz="1400">
                <a:solidFill>
                  <a:schemeClr val="tx1">
                    <a:tint val="75000"/>
                  </a:schemeClr>
                </a:solidFill>
              </a:defRPr>
            </a:lvl5pPr>
            <a:lvl6pPr marL="2285926" indent="0">
              <a:buNone/>
              <a:defRPr sz="1400">
                <a:solidFill>
                  <a:schemeClr val="tx1">
                    <a:tint val="75000"/>
                  </a:schemeClr>
                </a:solidFill>
              </a:defRPr>
            </a:lvl6pPr>
            <a:lvl7pPr marL="2743111" indent="0">
              <a:buNone/>
              <a:defRPr sz="1400">
                <a:solidFill>
                  <a:schemeClr val="tx1">
                    <a:tint val="75000"/>
                  </a:schemeClr>
                </a:solidFill>
              </a:defRPr>
            </a:lvl7pPr>
            <a:lvl8pPr marL="3200296" indent="0">
              <a:buNone/>
              <a:defRPr sz="1400">
                <a:solidFill>
                  <a:schemeClr val="tx1">
                    <a:tint val="75000"/>
                  </a:schemeClr>
                </a:solidFill>
              </a:defRPr>
            </a:lvl8pPr>
            <a:lvl9pPr marL="3657481"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34420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0"/>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1" y="1600200"/>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8393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185" indent="0">
              <a:buNone/>
              <a:defRPr sz="2000" b="1"/>
            </a:lvl2pPr>
            <a:lvl3pPr marL="914370" indent="0">
              <a:buNone/>
              <a:defRPr sz="1800" b="1"/>
            </a:lvl3pPr>
            <a:lvl4pPr marL="1371555" indent="0">
              <a:buNone/>
              <a:defRPr sz="1600" b="1"/>
            </a:lvl4pPr>
            <a:lvl5pPr marL="1828741" indent="0">
              <a:buNone/>
              <a:defRPr sz="1600" b="1"/>
            </a:lvl5pPr>
            <a:lvl6pPr marL="2285926" indent="0">
              <a:buNone/>
              <a:defRPr sz="1600" b="1"/>
            </a:lvl6pPr>
            <a:lvl7pPr marL="2743111" indent="0">
              <a:buNone/>
              <a:defRPr sz="1600" b="1"/>
            </a:lvl7pPr>
            <a:lvl8pPr marL="3200296" indent="0">
              <a:buNone/>
              <a:defRPr sz="1600" b="1"/>
            </a:lvl8pPr>
            <a:lvl9pPr marL="3657481"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185" indent="0">
              <a:buNone/>
              <a:defRPr sz="2000" b="1"/>
            </a:lvl2pPr>
            <a:lvl3pPr marL="914370" indent="0">
              <a:buNone/>
              <a:defRPr sz="1800" b="1"/>
            </a:lvl3pPr>
            <a:lvl4pPr marL="1371555" indent="0">
              <a:buNone/>
              <a:defRPr sz="1600" b="1"/>
            </a:lvl4pPr>
            <a:lvl5pPr marL="1828741" indent="0">
              <a:buNone/>
              <a:defRPr sz="1600" b="1"/>
            </a:lvl5pPr>
            <a:lvl6pPr marL="2285926" indent="0">
              <a:buNone/>
              <a:defRPr sz="1600" b="1"/>
            </a:lvl6pPr>
            <a:lvl7pPr marL="2743111" indent="0">
              <a:buNone/>
              <a:defRPr sz="1600" b="1"/>
            </a:lvl7pPr>
            <a:lvl8pPr marL="3200296" indent="0">
              <a:buNone/>
              <a:defRPr sz="1600" b="1"/>
            </a:lvl8pPr>
            <a:lvl9pPr marL="3657481"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2091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40244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313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38"/>
            <a:ext cx="10515600" cy="2852737"/>
          </a:xfrm>
        </p:spPr>
        <p:txBody>
          <a:bodyPr anchor="b"/>
          <a:lstStyle>
            <a:lvl1pPr>
              <a:defRPr sz="6000">
                <a:solidFill>
                  <a:srgbClr val="18397A"/>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831849" y="4589471"/>
            <a:ext cx="10515600" cy="1500187"/>
          </a:xfrm>
        </p:spPr>
        <p:txBody>
          <a:bodyPr/>
          <a:lstStyle>
            <a:lvl1pPr marL="0" indent="0">
              <a:buNone/>
              <a:defRPr sz="2400">
                <a:solidFill>
                  <a:srgbClr val="18397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3D5281-B9D7-4612-A7C8-FE0D5612BDD1}" type="datetime1">
              <a:rPr lang="ru-RU" smtClean="0"/>
              <a:t>19.12.2025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2B6C93-BE73-41D0-B9DC-9285A97B7A4B}" type="slidenum">
              <a:rPr lang="ru-RU" smtClean="0"/>
              <a:t>‹#›</a:t>
            </a:fld>
            <a:endParaRPr lang="ru-RU"/>
          </a:p>
        </p:txBody>
      </p:sp>
      <p:cxnSp>
        <p:nvCxnSpPr>
          <p:cNvPr id="10" name="Прямая соединительная линия 9"/>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637504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0" y="1435100"/>
            <a:ext cx="4011084" cy="4691063"/>
          </a:xfrm>
        </p:spPr>
        <p:txBody>
          <a:bodyPr/>
          <a:lstStyle>
            <a:lvl1pPr marL="0" indent="0">
              <a:buNone/>
              <a:defRPr sz="1400"/>
            </a:lvl1pPr>
            <a:lvl2pPr marL="457185" indent="0">
              <a:buNone/>
              <a:defRPr sz="1200"/>
            </a:lvl2pPr>
            <a:lvl3pPr marL="914370" indent="0">
              <a:buNone/>
              <a:defRPr sz="1000"/>
            </a:lvl3pPr>
            <a:lvl4pPr marL="1371555" indent="0">
              <a:buNone/>
              <a:defRPr sz="900"/>
            </a:lvl4pPr>
            <a:lvl5pPr marL="1828741" indent="0">
              <a:buNone/>
              <a:defRPr sz="900"/>
            </a:lvl5pPr>
            <a:lvl6pPr marL="2285926" indent="0">
              <a:buNone/>
              <a:defRPr sz="900"/>
            </a:lvl6pPr>
            <a:lvl7pPr marL="2743111" indent="0">
              <a:buNone/>
              <a:defRPr sz="900"/>
            </a:lvl7pPr>
            <a:lvl8pPr marL="3200296" indent="0">
              <a:buNone/>
              <a:defRPr sz="900"/>
            </a:lvl8pPr>
            <a:lvl9pPr marL="3657481"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34723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8"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8" y="612775"/>
            <a:ext cx="7315200" cy="4114800"/>
          </a:xfrm>
        </p:spPr>
        <p:txBody>
          <a:bodyPr/>
          <a:lstStyle>
            <a:lvl1pPr marL="0" indent="0">
              <a:buNone/>
              <a:defRPr sz="3200"/>
            </a:lvl1pPr>
            <a:lvl2pPr marL="457185" indent="0">
              <a:buNone/>
              <a:defRPr sz="2800"/>
            </a:lvl2pPr>
            <a:lvl3pPr marL="914370" indent="0">
              <a:buNone/>
              <a:defRPr sz="2400"/>
            </a:lvl3pPr>
            <a:lvl4pPr marL="1371555" indent="0">
              <a:buNone/>
              <a:defRPr sz="2000"/>
            </a:lvl4pPr>
            <a:lvl5pPr marL="1828741" indent="0">
              <a:buNone/>
              <a:defRPr sz="2000"/>
            </a:lvl5pPr>
            <a:lvl6pPr marL="2285926" indent="0">
              <a:buNone/>
              <a:defRPr sz="2000"/>
            </a:lvl6pPr>
            <a:lvl7pPr marL="2743111" indent="0">
              <a:buNone/>
              <a:defRPr sz="2000"/>
            </a:lvl7pPr>
            <a:lvl8pPr marL="3200296" indent="0">
              <a:buNone/>
              <a:defRPr sz="2000"/>
            </a:lvl8pPr>
            <a:lvl9pPr marL="3657481" indent="0">
              <a:buNone/>
              <a:defRPr sz="2000"/>
            </a:lvl9pPr>
          </a:lstStyle>
          <a:p>
            <a:endParaRPr lang="ru-RU"/>
          </a:p>
        </p:txBody>
      </p:sp>
      <p:sp>
        <p:nvSpPr>
          <p:cNvPr id="4" name="Текст 3"/>
          <p:cNvSpPr>
            <a:spLocks noGrp="1"/>
          </p:cNvSpPr>
          <p:nvPr>
            <p:ph type="body" sz="half" idx="2"/>
          </p:nvPr>
        </p:nvSpPr>
        <p:spPr>
          <a:xfrm>
            <a:off x="2389718" y="5367338"/>
            <a:ext cx="7315200" cy="804862"/>
          </a:xfrm>
        </p:spPr>
        <p:txBody>
          <a:bodyPr/>
          <a:lstStyle>
            <a:lvl1pPr marL="0" indent="0">
              <a:buNone/>
              <a:defRPr sz="1400"/>
            </a:lvl1pPr>
            <a:lvl2pPr marL="457185" indent="0">
              <a:buNone/>
              <a:defRPr sz="1200"/>
            </a:lvl2pPr>
            <a:lvl3pPr marL="914370" indent="0">
              <a:buNone/>
              <a:defRPr sz="1000"/>
            </a:lvl3pPr>
            <a:lvl4pPr marL="1371555" indent="0">
              <a:buNone/>
              <a:defRPr sz="900"/>
            </a:lvl4pPr>
            <a:lvl5pPr marL="1828741" indent="0">
              <a:buNone/>
              <a:defRPr sz="900"/>
            </a:lvl5pPr>
            <a:lvl6pPr marL="2285926" indent="0">
              <a:buNone/>
              <a:defRPr sz="900"/>
            </a:lvl6pPr>
            <a:lvl7pPr marL="2743111" indent="0">
              <a:buNone/>
              <a:defRPr sz="900"/>
            </a:lvl7pPr>
            <a:lvl8pPr marL="3200296" indent="0">
              <a:buNone/>
              <a:defRPr sz="900"/>
            </a:lvl8pPr>
            <a:lvl9pPr marL="3657481"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98899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7706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199" y="274639"/>
            <a:ext cx="2743201"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ru-RU" smtClean="0">
                <a:solidFill>
                  <a:prstClr val="black">
                    <a:tint val="75000"/>
                  </a:prstClr>
                </a:solidFill>
              </a:rPr>
              <a:t>1</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7756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838200" y="365126"/>
            <a:ext cx="10515600" cy="871246"/>
          </a:xfrm>
        </p:spPr>
        <p:txBody>
          <a:bodyPr/>
          <a:lstStyle>
            <a:lvl1pPr>
              <a:defRPr sz="4400" b="1"/>
            </a:lvl1pPr>
          </a:lstStyle>
          <a:p>
            <a:pPr>
              <a:lnSpc>
                <a:spcPct val="130000"/>
              </a:lnSpc>
              <a:spcAft>
                <a:spcPts val="1800"/>
              </a:spcAft>
            </a:pPr>
            <a:r>
              <a:rPr lang="ru-RU" sz="3600" smtClean="0">
                <a:solidFill>
                  <a:srgbClr val="18397A"/>
                </a:solidFill>
              </a:rPr>
              <a:t>Образец заголовка</a:t>
            </a:r>
            <a:endParaRPr lang="ru-RU" sz="3600" dirty="0">
              <a:solidFill>
                <a:srgbClr val="18397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Дата 3"/>
          <p:cNvSpPr>
            <a:spLocks noGrp="1"/>
          </p:cNvSpPr>
          <p:nvPr>
            <p:ph type="dt" sz="half" idx="10"/>
          </p:nvPr>
        </p:nvSpPr>
        <p:spPr>
          <a:xfrm>
            <a:off x="838200" y="6356358"/>
            <a:ext cx="2743200" cy="365125"/>
          </a:xfrm>
        </p:spPr>
        <p:txBody>
          <a:bodyPr/>
          <a:lstStyle>
            <a:lvl1pPr>
              <a:defRPr>
                <a:solidFill>
                  <a:srgbClr val="18397A"/>
                </a:solidFill>
              </a:defRPr>
            </a:lvl1pPr>
          </a:lstStyle>
          <a:p>
            <a:fld id="{BE8E67A8-31DE-4EE3-8241-7967302B1227}" type="datetime1">
              <a:rPr lang="ru-RU" smtClean="0"/>
              <a:t>19.12.2025</a:t>
            </a:fld>
            <a:endParaRPr lang="ru-RU"/>
          </a:p>
        </p:txBody>
      </p:sp>
      <p:sp>
        <p:nvSpPr>
          <p:cNvPr id="11" name="Нижний колонтитул 4"/>
          <p:cNvSpPr>
            <a:spLocks noGrp="1"/>
          </p:cNvSpPr>
          <p:nvPr>
            <p:ph type="ftr" sz="quarter" idx="11"/>
          </p:nvPr>
        </p:nvSpPr>
        <p:spPr>
          <a:xfrm>
            <a:off x="4038600" y="6356358"/>
            <a:ext cx="4114800" cy="365125"/>
          </a:xfrm>
        </p:spPr>
        <p:txBody>
          <a:bodyPr/>
          <a:lstStyle>
            <a:lvl1pPr>
              <a:defRPr>
                <a:solidFill>
                  <a:srgbClr val="18397A"/>
                </a:solidFill>
              </a:defRPr>
            </a:lvl1pPr>
          </a:lstStyle>
          <a:p>
            <a:endParaRPr lang="ru-RU"/>
          </a:p>
        </p:txBody>
      </p:sp>
      <p:sp>
        <p:nvSpPr>
          <p:cNvPr id="12" name="Номер слайда 5"/>
          <p:cNvSpPr>
            <a:spLocks noGrp="1"/>
          </p:cNvSpPr>
          <p:nvPr>
            <p:ph type="sldNum" sz="quarter" idx="12"/>
          </p:nvPr>
        </p:nvSpPr>
        <p:spPr>
          <a:xfrm>
            <a:off x="8610600" y="6356358"/>
            <a:ext cx="2743200" cy="365125"/>
          </a:xfrm>
        </p:spPr>
        <p:txBody>
          <a:bodyPr/>
          <a:lstStyle>
            <a:lvl1pPr>
              <a:defRPr>
                <a:solidFill>
                  <a:srgbClr val="18397A"/>
                </a:solidFill>
              </a:defRPr>
            </a:lvl1pPr>
          </a:lstStyle>
          <a:p>
            <a:fld id="{7C2B6C93-BE73-41D0-B9DC-9285A97B7A4B}" type="slidenum">
              <a:rPr lang="ru-RU" smtClean="0"/>
              <a:t>‹#›</a:t>
            </a:fld>
            <a:endParaRPr lang="ru-RU"/>
          </a:p>
        </p:txBody>
      </p:sp>
      <p:sp>
        <p:nvSpPr>
          <p:cNvPr id="16" name="Объект 2"/>
          <p:cNvSpPr>
            <a:spLocks noGrp="1"/>
          </p:cNvSpPr>
          <p:nvPr>
            <p:ph idx="13"/>
          </p:nvPr>
        </p:nvSpPr>
        <p:spPr>
          <a:xfrm>
            <a:off x="838203" y="1800912"/>
            <a:ext cx="5010665" cy="435133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7" name="Объект 2"/>
          <p:cNvSpPr>
            <a:spLocks noGrp="1"/>
          </p:cNvSpPr>
          <p:nvPr>
            <p:ph idx="14"/>
          </p:nvPr>
        </p:nvSpPr>
        <p:spPr>
          <a:xfrm>
            <a:off x="6248941" y="1800912"/>
            <a:ext cx="5104865" cy="435133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cxnSp>
        <p:nvCxnSpPr>
          <p:cNvPr id="18" name="Прямая соединительная линия 17"/>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20" name="Рисунок 19"/>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285881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1325563"/>
          </a:xfrm>
        </p:spPr>
        <p:txBody>
          <a:bodyPr/>
          <a:lstStyle>
            <a:lvl1pPr>
              <a:defRPr>
                <a:solidFill>
                  <a:srgbClr val="18397A"/>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solidFill>
                  <a:srgbClr val="1839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solidFill>
                  <a:srgbClr val="1839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lvl1pPr>
              <a:defRPr>
                <a:solidFill>
                  <a:srgbClr val="18397A"/>
                </a:solidFill>
              </a:defRPr>
            </a:lvl1pPr>
            <a:lvl2pPr>
              <a:defRPr>
                <a:solidFill>
                  <a:srgbClr val="18397A"/>
                </a:solidFill>
              </a:defRPr>
            </a:lvl2pPr>
            <a:lvl3pPr>
              <a:defRPr>
                <a:solidFill>
                  <a:srgbClr val="18397A"/>
                </a:solidFill>
              </a:defRPr>
            </a:lvl3pPr>
            <a:lvl4pPr>
              <a:defRPr>
                <a:solidFill>
                  <a:srgbClr val="18397A"/>
                </a:solidFill>
              </a:defRPr>
            </a:lvl4pPr>
            <a:lvl5pPr>
              <a:defRPr>
                <a:solidFill>
                  <a:srgbClr val="18397A"/>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55600BA8-43AE-42B5-9D3F-2B6DA3567AE0}" type="datetime1">
              <a:rPr lang="ru-RU" smtClean="0"/>
              <a:t>19.12.2025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C2B6C93-BE73-41D0-B9DC-9285A97B7A4B}" type="slidenum">
              <a:rPr lang="ru-RU" smtClean="0"/>
              <a:t>‹#›</a:t>
            </a:fld>
            <a:endParaRPr lang="ru-RU"/>
          </a:p>
        </p:txBody>
      </p:sp>
      <p:cxnSp>
        <p:nvCxnSpPr>
          <p:cNvPr id="13" name="Прямая соединительная линия 12"/>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12811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18397A"/>
                </a:solidFill>
              </a:defRPr>
            </a:lvl1p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8E8BF5F5-6E2B-4F88-A7C3-74AC5077CAF6}" type="datetime1">
              <a:rPr lang="ru-RU" smtClean="0"/>
              <a:t>19.12.2025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C2B6C93-BE73-41D0-B9DC-9285A97B7A4B}" type="slidenum">
              <a:rPr lang="ru-RU" smtClean="0"/>
              <a:t>‹#›</a:t>
            </a:fld>
            <a:endParaRPr lang="ru-RU"/>
          </a:p>
        </p:txBody>
      </p:sp>
      <p:cxnSp>
        <p:nvCxnSpPr>
          <p:cNvPr id="9" name="Прямая соединительная линия 8"/>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4" name="Рисунок 13"/>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277090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cxnSp>
        <p:nvCxnSpPr>
          <p:cNvPr id="5" name="Прямая соединительная линия 4"/>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6344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solidFill>
                  <a:srgbClr val="18397A"/>
                </a:solidFill>
              </a:defRPr>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solidFill>
                  <a:srgbClr val="18397A"/>
                </a:solidFill>
              </a:defRPr>
            </a:lvl1pPr>
            <a:lvl2pPr>
              <a:defRPr sz="2800">
                <a:solidFill>
                  <a:srgbClr val="18397A"/>
                </a:solidFill>
              </a:defRPr>
            </a:lvl2pPr>
            <a:lvl3pPr>
              <a:defRPr sz="2400">
                <a:solidFill>
                  <a:srgbClr val="18397A"/>
                </a:solidFill>
              </a:defRPr>
            </a:lvl3pPr>
            <a:lvl4pPr>
              <a:defRPr sz="2000">
                <a:solidFill>
                  <a:srgbClr val="18397A"/>
                </a:solidFill>
              </a:defRPr>
            </a:lvl4pPr>
            <a:lvl5pPr>
              <a:defRPr sz="2000">
                <a:solidFill>
                  <a:srgbClr val="18397A"/>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solidFill>
                  <a:srgbClr val="18397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rgbClr val="18397A"/>
                </a:solidFill>
              </a:defRPr>
            </a:lvl1pPr>
          </a:lstStyle>
          <a:p>
            <a:fld id="{0DFCF045-2270-4300-9975-7B977FEDCD73}" type="datetime1">
              <a:rPr lang="ru-RU" smtClean="0"/>
              <a:t>19.12.2025</a:t>
            </a:fld>
            <a:endParaRPr lang="ru-RU"/>
          </a:p>
        </p:txBody>
      </p:sp>
      <p:sp>
        <p:nvSpPr>
          <p:cNvPr id="6" name="Нижний колонтитул 5"/>
          <p:cNvSpPr>
            <a:spLocks noGrp="1"/>
          </p:cNvSpPr>
          <p:nvPr>
            <p:ph type="ftr" sz="quarter" idx="11"/>
          </p:nvPr>
        </p:nvSpPr>
        <p:spPr/>
        <p:txBody>
          <a:bodyPr/>
          <a:lstStyle>
            <a:lvl1pPr>
              <a:defRPr>
                <a:solidFill>
                  <a:srgbClr val="18397A"/>
                </a:solidFill>
              </a:defRPr>
            </a:lvl1pPr>
          </a:lstStyle>
          <a:p>
            <a:endParaRPr lang="ru-RU"/>
          </a:p>
        </p:txBody>
      </p:sp>
      <p:sp>
        <p:nvSpPr>
          <p:cNvPr id="7" name="Номер слайда 6"/>
          <p:cNvSpPr>
            <a:spLocks noGrp="1"/>
          </p:cNvSpPr>
          <p:nvPr>
            <p:ph type="sldNum" sz="quarter" idx="12"/>
          </p:nvPr>
        </p:nvSpPr>
        <p:spPr/>
        <p:txBody>
          <a:bodyPr/>
          <a:lstStyle>
            <a:lvl1pPr>
              <a:defRPr>
                <a:solidFill>
                  <a:srgbClr val="18397A"/>
                </a:solidFill>
              </a:defRPr>
            </a:lvl1pPr>
          </a:lstStyle>
          <a:p>
            <a:fld id="{7C2B6C93-BE73-41D0-B9DC-9285A97B7A4B}" type="slidenum">
              <a:rPr lang="ru-RU" smtClean="0"/>
              <a:t>‹#›</a:t>
            </a:fld>
            <a:endParaRPr lang="ru-RU"/>
          </a:p>
        </p:txBody>
      </p:sp>
      <p:cxnSp>
        <p:nvCxnSpPr>
          <p:cNvPr id="11" name="Прямая соединительная линия 10"/>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6" name="Рисунок 15"/>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39527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solidFill>
                  <a:srgbClr val="18397A"/>
                </a:solidFill>
              </a:defRPr>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a:lstStyle>
            <a:lvl1pPr marL="0" indent="0">
              <a:buNone/>
              <a:defRPr sz="3200">
                <a:solidFill>
                  <a:srgbClr val="18397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solidFill>
                  <a:srgbClr val="18397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rgbClr val="18397A"/>
                </a:solidFill>
              </a:defRPr>
            </a:lvl1pPr>
          </a:lstStyle>
          <a:p>
            <a:fld id="{88D1DDD7-9F48-43DD-BE7E-8BEE500479CC}" type="datetime1">
              <a:rPr lang="ru-RU" smtClean="0"/>
              <a:t>19.12.2025</a:t>
            </a:fld>
            <a:endParaRPr lang="ru-RU"/>
          </a:p>
        </p:txBody>
      </p:sp>
      <p:sp>
        <p:nvSpPr>
          <p:cNvPr id="6" name="Нижний колонтитул 5"/>
          <p:cNvSpPr>
            <a:spLocks noGrp="1"/>
          </p:cNvSpPr>
          <p:nvPr>
            <p:ph type="ftr" sz="quarter" idx="11"/>
          </p:nvPr>
        </p:nvSpPr>
        <p:spPr/>
        <p:txBody>
          <a:bodyPr/>
          <a:lstStyle>
            <a:lvl1pPr>
              <a:defRPr>
                <a:solidFill>
                  <a:srgbClr val="18397A"/>
                </a:solidFill>
              </a:defRPr>
            </a:lvl1pPr>
          </a:lstStyle>
          <a:p>
            <a:endParaRPr lang="ru-RU"/>
          </a:p>
        </p:txBody>
      </p:sp>
      <p:sp>
        <p:nvSpPr>
          <p:cNvPr id="7" name="Номер слайда 6"/>
          <p:cNvSpPr>
            <a:spLocks noGrp="1"/>
          </p:cNvSpPr>
          <p:nvPr>
            <p:ph type="sldNum" sz="quarter" idx="12"/>
          </p:nvPr>
        </p:nvSpPr>
        <p:spPr/>
        <p:txBody>
          <a:bodyPr/>
          <a:lstStyle>
            <a:lvl1pPr>
              <a:defRPr>
                <a:solidFill>
                  <a:srgbClr val="18397A"/>
                </a:solidFill>
              </a:defRPr>
            </a:lvl1pPr>
          </a:lstStyle>
          <a:p>
            <a:fld id="{7C2B6C93-BE73-41D0-B9DC-9285A97B7A4B}" type="slidenum">
              <a:rPr lang="ru-RU" smtClean="0"/>
              <a:t>‹#›</a:t>
            </a:fld>
            <a:endParaRPr lang="ru-RU"/>
          </a:p>
        </p:txBody>
      </p:sp>
      <p:cxnSp>
        <p:nvCxnSpPr>
          <p:cNvPr id="11" name="Прямая соединительная линия 10"/>
          <p:cNvCxnSpPr/>
          <p:nvPr/>
        </p:nvCxnSpPr>
        <p:spPr>
          <a:xfrm flipH="1">
            <a:off x="426375" y="1228398"/>
            <a:ext cx="11753" cy="5629602"/>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38128" y="0"/>
            <a:ext cx="0" cy="261257"/>
          </a:xfrm>
          <a:prstGeom prst="line">
            <a:avLst/>
          </a:prstGeom>
          <a:ln w="25400">
            <a:solidFill>
              <a:srgbClr val="1B4089"/>
            </a:solidFill>
          </a:ln>
        </p:spPr>
        <p:style>
          <a:lnRef idx="1">
            <a:schemeClr val="accent1"/>
          </a:lnRef>
          <a:fillRef idx="0">
            <a:schemeClr val="accent1"/>
          </a:fillRef>
          <a:effectRef idx="0">
            <a:schemeClr val="accent1"/>
          </a:effectRef>
          <a:fontRef idx="minor">
            <a:schemeClr val="tx1"/>
          </a:fontRef>
        </p:style>
      </p:cxnSp>
      <p:pic>
        <p:nvPicPr>
          <p:cNvPr id="16" name="Рисунок 15"/>
          <p:cNvPicPr>
            <a:picLocks noChangeAspect="1"/>
          </p:cNvPicPr>
          <p:nvPr/>
        </p:nvPicPr>
        <p:blipFill>
          <a:blip r:embed="rId2"/>
          <a:stretch>
            <a:fillRect/>
          </a:stretch>
        </p:blipFill>
        <p:spPr>
          <a:xfrm>
            <a:off x="104753" y="365126"/>
            <a:ext cx="666750" cy="800100"/>
          </a:xfrm>
          <a:prstGeom prst="rect">
            <a:avLst/>
          </a:prstGeom>
        </p:spPr>
      </p:pic>
    </p:spTree>
    <p:extLst>
      <p:ext uri="{BB962C8B-B14F-4D97-AF65-F5344CB8AC3E}">
        <p14:creationId xmlns:p14="http://schemas.microsoft.com/office/powerpoint/2010/main" val="77768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rgbClr val="18397A"/>
                </a:solidFill>
              </a:defRPr>
            </a:lvl1pPr>
          </a:lstStyle>
          <a:p>
            <a:fld id="{5187055D-CC2B-4988-BC9E-397FCC9CD57D}" type="datetime1">
              <a:rPr lang="ru-RU" smtClean="0"/>
              <a:t>19.12.2025</a:t>
            </a:fld>
            <a:endParaRPr lang="ru-RU"/>
          </a:p>
        </p:txBody>
      </p:sp>
      <p:sp>
        <p:nvSpPr>
          <p:cNvPr id="5" name="Нижний колонтитул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rgbClr val="18397A"/>
                </a:solidFill>
              </a:defRPr>
            </a:lvl1pPr>
          </a:lstStyle>
          <a:p>
            <a:endParaRPr lang="ru-RU"/>
          </a:p>
        </p:txBody>
      </p:sp>
      <p:sp>
        <p:nvSpPr>
          <p:cNvPr id="6" name="Номер слайда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rgbClr val="18397A"/>
                </a:solidFill>
              </a:defRPr>
            </a:lvl1pPr>
          </a:lstStyle>
          <a:p>
            <a:fld id="{7C2B6C93-BE73-41D0-B9DC-9285A97B7A4B}" type="slidenum">
              <a:rPr lang="ru-RU" smtClean="0"/>
              <a:t>‹#›</a:t>
            </a:fld>
            <a:endParaRPr lang="ru-RU"/>
          </a:p>
        </p:txBody>
      </p:sp>
    </p:spTree>
    <p:extLst>
      <p:ext uri="{BB962C8B-B14F-4D97-AF65-F5344CB8AC3E}">
        <p14:creationId xmlns:p14="http://schemas.microsoft.com/office/powerpoint/2010/main" val="1353000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18397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39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397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397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397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39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rgbClr val="18397A"/>
                </a:solidFill>
              </a:defRPr>
            </a:lvl1pPr>
          </a:lstStyle>
          <a:p>
            <a:fld id="{1D3E86B6-984A-4F64-A14E-D0A1C478C8FF}" type="datetime1">
              <a:rPr lang="ru-RU" smtClean="0"/>
              <a:t>19.12.2025</a:t>
            </a:fld>
            <a:endParaRPr lang="ru-RU"/>
          </a:p>
        </p:txBody>
      </p:sp>
      <p:sp>
        <p:nvSpPr>
          <p:cNvPr id="5" name="Нижний колонтитул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rgbClr val="18397A"/>
                </a:solidFill>
              </a:defRPr>
            </a:lvl1pPr>
          </a:lstStyle>
          <a:p>
            <a:endParaRPr lang="ru-RU"/>
          </a:p>
        </p:txBody>
      </p:sp>
      <p:sp>
        <p:nvSpPr>
          <p:cNvPr id="6" name="Номер слайда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rgbClr val="18397A"/>
                </a:solidFill>
              </a:defRPr>
            </a:lvl1pPr>
          </a:lstStyle>
          <a:p>
            <a:fld id="{7C2B6C93-BE73-41D0-B9DC-9285A97B7A4B}" type="slidenum">
              <a:rPr lang="ru-RU" smtClean="0"/>
              <a:t>‹#›</a:t>
            </a:fld>
            <a:endParaRPr lang="ru-RU"/>
          </a:p>
        </p:txBody>
      </p:sp>
    </p:spTree>
    <p:extLst>
      <p:ext uri="{BB962C8B-B14F-4D97-AF65-F5344CB8AC3E}">
        <p14:creationId xmlns:p14="http://schemas.microsoft.com/office/powerpoint/2010/main" val="3347186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rgbClr val="18397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39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397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397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397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39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1"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solidFill>
                  <a:prstClr val="black">
                    <a:tint val="75000"/>
                  </a:prstClr>
                </a:solidFill>
              </a:rPr>
              <a:t>1</a:t>
            </a:r>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3162D-8679-4CDD-AA25-1419BBAB469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65214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370" rtl="0" eaLnBrk="1" latinLnBrk="0" hangingPunct="1">
        <a:spcBef>
          <a:spcPct val="0"/>
        </a:spcBef>
        <a:buNone/>
        <a:defRPr sz="4400" kern="1200">
          <a:solidFill>
            <a:schemeClr val="tx1"/>
          </a:solidFill>
          <a:latin typeface="+mj-lt"/>
          <a:ea typeface="+mj-ea"/>
          <a:cs typeface="+mj-cs"/>
        </a:defRPr>
      </a:lvl1pPr>
    </p:titleStyle>
    <p:bodyStyle>
      <a:lvl1pPr marL="342889" indent="-342889" algn="l" defTabSz="91437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26" indent="-285740" algn="l" defTabSz="91437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63" indent="-228593" algn="l" defTabSz="91437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48"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34"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19"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04"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89"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74" indent="-228593" algn="l" defTabSz="9143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70" rtl="0" eaLnBrk="1" latinLnBrk="0" hangingPunct="1">
        <a:defRPr sz="1800" kern="1200">
          <a:solidFill>
            <a:schemeClr val="tx1"/>
          </a:solidFill>
          <a:latin typeface="+mn-lt"/>
          <a:ea typeface="+mn-ea"/>
          <a:cs typeface="+mn-cs"/>
        </a:defRPr>
      </a:lvl1pPr>
      <a:lvl2pPr marL="457185" algn="l" defTabSz="914370" rtl="0" eaLnBrk="1" latinLnBrk="0" hangingPunct="1">
        <a:defRPr sz="1800" kern="1200">
          <a:solidFill>
            <a:schemeClr val="tx1"/>
          </a:solidFill>
          <a:latin typeface="+mn-lt"/>
          <a:ea typeface="+mn-ea"/>
          <a:cs typeface="+mn-cs"/>
        </a:defRPr>
      </a:lvl2pPr>
      <a:lvl3pPr marL="914370" algn="l" defTabSz="914370" rtl="0" eaLnBrk="1" latinLnBrk="0" hangingPunct="1">
        <a:defRPr sz="1800" kern="1200">
          <a:solidFill>
            <a:schemeClr val="tx1"/>
          </a:solidFill>
          <a:latin typeface="+mn-lt"/>
          <a:ea typeface="+mn-ea"/>
          <a:cs typeface="+mn-cs"/>
        </a:defRPr>
      </a:lvl3pPr>
      <a:lvl4pPr marL="1371555" algn="l" defTabSz="914370" rtl="0" eaLnBrk="1" latinLnBrk="0" hangingPunct="1">
        <a:defRPr sz="1800" kern="1200">
          <a:solidFill>
            <a:schemeClr val="tx1"/>
          </a:solidFill>
          <a:latin typeface="+mn-lt"/>
          <a:ea typeface="+mn-ea"/>
          <a:cs typeface="+mn-cs"/>
        </a:defRPr>
      </a:lvl4pPr>
      <a:lvl5pPr marL="1828741" algn="l" defTabSz="914370" rtl="0" eaLnBrk="1" latinLnBrk="0" hangingPunct="1">
        <a:defRPr sz="1800" kern="1200">
          <a:solidFill>
            <a:schemeClr val="tx1"/>
          </a:solidFill>
          <a:latin typeface="+mn-lt"/>
          <a:ea typeface="+mn-ea"/>
          <a:cs typeface="+mn-cs"/>
        </a:defRPr>
      </a:lvl5pPr>
      <a:lvl6pPr marL="2285926" algn="l" defTabSz="914370" rtl="0" eaLnBrk="1" latinLnBrk="0" hangingPunct="1">
        <a:defRPr sz="1800" kern="1200">
          <a:solidFill>
            <a:schemeClr val="tx1"/>
          </a:solidFill>
          <a:latin typeface="+mn-lt"/>
          <a:ea typeface="+mn-ea"/>
          <a:cs typeface="+mn-cs"/>
        </a:defRPr>
      </a:lvl6pPr>
      <a:lvl7pPr marL="2743111" algn="l" defTabSz="914370" rtl="0" eaLnBrk="1" latinLnBrk="0" hangingPunct="1">
        <a:defRPr sz="1800" kern="1200">
          <a:solidFill>
            <a:schemeClr val="tx1"/>
          </a:solidFill>
          <a:latin typeface="+mn-lt"/>
          <a:ea typeface="+mn-ea"/>
          <a:cs typeface="+mn-cs"/>
        </a:defRPr>
      </a:lvl7pPr>
      <a:lvl8pPr marL="3200296" algn="l" defTabSz="914370" rtl="0" eaLnBrk="1" latinLnBrk="0" hangingPunct="1">
        <a:defRPr sz="1800" kern="1200">
          <a:solidFill>
            <a:schemeClr val="tx1"/>
          </a:solidFill>
          <a:latin typeface="+mn-lt"/>
          <a:ea typeface="+mn-ea"/>
          <a:cs typeface="+mn-cs"/>
        </a:defRPr>
      </a:lvl8pPr>
      <a:lvl9pPr marL="3657481" algn="l" defTabSz="9143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A.Krasnov@inp.nsk.s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1.bin"/><Relationship Id="rId7" Type="http://schemas.openxmlformats.org/officeDocument/2006/relationships/image" Target="../media/image17.png"/><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 Id="rId9"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566556" y="3322084"/>
            <a:ext cx="10976338" cy="646331"/>
          </a:xfrm>
          <a:prstGeom prst="rect">
            <a:avLst/>
          </a:prstGeom>
        </p:spPr>
        <p:txBody>
          <a:bodyPr wrap="none">
            <a:spAutoFit/>
          </a:bodyPr>
          <a:lstStyle/>
          <a:p>
            <a:pPr lvl="0"/>
            <a:r>
              <a:rPr lang="ru-RU" sz="3600" dirty="0">
                <a:solidFill>
                  <a:prstClr val="black"/>
                </a:solidFill>
              </a:rPr>
              <a:t>Проект </a:t>
            </a:r>
            <a:r>
              <a:rPr lang="ru-RU" sz="3600" dirty="0" smtClean="0">
                <a:solidFill>
                  <a:prstClr val="black"/>
                </a:solidFill>
              </a:rPr>
              <a:t>прототипа финального </a:t>
            </a:r>
            <a:r>
              <a:rPr lang="ru-RU" sz="3600" dirty="0">
                <a:solidFill>
                  <a:prstClr val="black"/>
                </a:solidFill>
              </a:rPr>
              <a:t>фокуса ВЭПП-4К/ВЭПП-6</a:t>
            </a:r>
            <a:endParaRPr lang="en-US" sz="3600" dirty="0">
              <a:solidFill>
                <a:prstClr val="black"/>
              </a:solidFill>
            </a:endParaRPr>
          </a:p>
        </p:txBody>
      </p:sp>
      <p:sp>
        <p:nvSpPr>
          <p:cNvPr id="13" name="Прямоугольник 12"/>
          <p:cNvSpPr/>
          <p:nvPr/>
        </p:nvSpPr>
        <p:spPr>
          <a:xfrm>
            <a:off x="8722478" y="4220139"/>
            <a:ext cx="2939959" cy="15388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strike="noStrike" kern="1200" cap="none" spc="0" normalizeH="0" baseline="0" noProof="0" dirty="0" smtClean="0">
                <a:ln>
                  <a:noFill/>
                </a:ln>
                <a:solidFill>
                  <a:prstClr val="black"/>
                </a:solidFill>
                <a:effectLst/>
                <a:uLnTx/>
                <a:uFillTx/>
                <a:latin typeface="Calibri"/>
              </a:rPr>
              <a:t>A.A. </a:t>
            </a:r>
            <a:r>
              <a:rPr kumimoji="0" lang="ru-RU" sz="2000" b="0" i="0" strike="noStrike" kern="1200" cap="none" spc="0" normalizeH="0" baseline="0" noProof="0" dirty="0" smtClean="0">
                <a:ln>
                  <a:noFill/>
                </a:ln>
                <a:solidFill>
                  <a:prstClr val="black"/>
                </a:solidFill>
                <a:effectLst/>
                <a:uLnTx/>
                <a:uFillTx/>
                <a:latin typeface="Calibri"/>
              </a:rPr>
              <a:t>Краснов</a:t>
            </a:r>
            <a:endParaRPr lang="en-US" sz="2000" dirty="0" smtClean="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strike="noStrike" kern="1200" cap="none" spc="0" normalizeH="0" baseline="0" noProof="0" dirty="0" smtClean="0">
                <a:ln>
                  <a:noFill/>
                </a:ln>
                <a:solidFill>
                  <a:prstClr val="black"/>
                </a:solidFill>
                <a:effectLst/>
                <a:uLnTx/>
                <a:uFillTx/>
                <a:latin typeface="Calibri"/>
                <a:hlinkClick r:id="rId3"/>
              </a:rPr>
              <a:t>A.A.Krasnov@inp.nsk.su</a:t>
            </a:r>
            <a:endParaRPr kumimoji="0" lang="ru-RU" sz="1400" b="0" i="0" strike="noStrike" kern="1200" cap="none" spc="0" normalizeH="0" baseline="0" noProof="0" dirty="0" smtClean="0">
              <a:ln>
                <a:noFill/>
              </a:ln>
              <a:solidFill>
                <a:prstClr val="black"/>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strike="noStrike" kern="1200" cap="none" spc="0" normalizeH="0" baseline="0" noProof="0" dirty="0" smtClean="0">
                <a:ln>
                  <a:noFill/>
                </a:ln>
                <a:solidFill>
                  <a:prstClr val="black"/>
                </a:solidFill>
                <a:effectLst/>
                <a:uLnTx/>
                <a:uFillTx/>
                <a:latin typeface="Calibri"/>
              </a:rPr>
              <a:t>В.Г. Ческидов</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dirty="0" smtClean="0">
                <a:solidFill>
                  <a:prstClr val="black"/>
                </a:solidFill>
                <a:latin typeface="Calibri"/>
              </a:rPr>
              <a:t>А.Н. Сафронов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strike="noStrike" kern="1200" cap="none" spc="0" normalizeH="0" baseline="0" noProof="0" dirty="0" smtClean="0">
                <a:ln>
                  <a:noFill/>
                </a:ln>
                <a:solidFill>
                  <a:prstClr val="black"/>
                </a:solidFill>
                <a:effectLst/>
                <a:uLnTx/>
                <a:uFillTx/>
                <a:latin typeface="Calibri"/>
              </a:rPr>
              <a:t>В.М. </a:t>
            </a:r>
            <a:r>
              <a:rPr kumimoji="0" lang="ru-RU" sz="2000" b="0" i="0" strike="noStrike" kern="1200" cap="none" spc="0" normalizeH="0" baseline="0" noProof="0" dirty="0" err="1" smtClean="0">
                <a:ln>
                  <a:noFill/>
                </a:ln>
                <a:solidFill>
                  <a:prstClr val="black"/>
                </a:solidFill>
                <a:effectLst/>
                <a:uLnTx/>
                <a:uFillTx/>
                <a:latin typeface="Calibri"/>
              </a:rPr>
              <a:t>Сыроватин</a:t>
            </a:r>
            <a:endParaRPr kumimoji="0" lang="ru-RU" sz="2000" b="0" i="0" strike="noStrike" kern="1200" cap="none" spc="0" normalizeH="0" baseline="0" noProof="0" dirty="0">
              <a:ln>
                <a:noFill/>
              </a:ln>
              <a:solidFill>
                <a:prstClr val="black"/>
              </a:solidFill>
              <a:effectLst/>
              <a:uLnTx/>
              <a:uFillTx/>
              <a:latin typeface="Calibri"/>
            </a:endParaRPr>
          </a:p>
        </p:txBody>
      </p:sp>
      <p:sp>
        <p:nvSpPr>
          <p:cNvPr id="14" name="Прямоугольник 13"/>
          <p:cNvSpPr/>
          <p:nvPr/>
        </p:nvSpPr>
        <p:spPr>
          <a:xfrm>
            <a:off x="0" y="6437238"/>
            <a:ext cx="12109450" cy="338554"/>
          </a:xfrm>
          <a:prstGeom prst="rect">
            <a:avLst/>
          </a:prstGeom>
        </p:spPr>
        <p:txBody>
          <a:bodyPr wrap="square">
            <a:spAutoFit/>
          </a:bodyPr>
          <a:lstStyle/>
          <a:p>
            <a:pPr lvl="0" algn="ctr">
              <a:defRPr/>
            </a:pPr>
            <a:r>
              <a:rPr kumimoji="0" lang="ru-RU" sz="1600" b="0" i="0" u="none" strike="noStrike" kern="1200" cap="none" spc="0" normalizeH="0" baseline="0" noProof="0" dirty="0" smtClean="0">
                <a:ln>
                  <a:noFill/>
                </a:ln>
                <a:solidFill>
                  <a:prstClr val="white">
                    <a:lumMod val="50000"/>
                  </a:prstClr>
                </a:solidFill>
                <a:effectLst/>
                <a:uLnTx/>
                <a:uFillTx/>
                <a:latin typeface="Calibri"/>
                <a:ea typeface="+mn-ea"/>
                <a:cs typeface="+mn-cs"/>
              </a:rPr>
              <a:t> </a:t>
            </a:r>
            <a:r>
              <a:rPr lang="ru-RU" sz="1600" dirty="0" smtClean="0">
                <a:solidFill>
                  <a:prstClr val="white">
                    <a:lumMod val="50000"/>
                  </a:prstClr>
                </a:solidFill>
              </a:rPr>
              <a:t>Декабрь</a:t>
            </a:r>
            <a:r>
              <a:rPr lang="en-US" sz="1600" dirty="0" smtClean="0">
                <a:solidFill>
                  <a:prstClr val="white">
                    <a:lumMod val="50000"/>
                  </a:prstClr>
                </a:solidFill>
              </a:rPr>
              <a:t> </a:t>
            </a:r>
            <a:r>
              <a:rPr lang="ru-RU" sz="1600" dirty="0" smtClean="0">
                <a:solidFill>
                  <a:prstClr val="white">
                    <a:lumMod val="50000"/>
                  </a:prstClr>
                </a:solidFill>
              </a:rPr>
              <a:t>19</a:t>
            </a:r>
            <a:r>
              <a:rPr lang="en-US" sz="1600" dirty="0" smtClean="0">
                <a:solidFill>
                  <a:prstClr val="white">
                    <a:lumMod val="50000"/>
                  </a:prstClr>
                </a:solidFill>
              </a:rPr>
              <a:t>, </a:t>
            </a:r>
            <a:r>
              <a:rPr lang="en-US" sz="1600" dirty="0">
                <a:solidFill>
                  <a:prstClr val="white">
                    <a:lumMod val="50000"/>
                  </a:prstClr>
                </a:solidFill>
              </a:rPr>
              <a:t>2025</a:t>
            </a:r>
            <a:r>
              <a:rPr kumimoji="0" lang="en-US" sz="1600" b="0" i="0" u="none" strike="noStrike" kern="1200" cap="none" spc="0" normalizeH="0" baseline="0" noProof="0" dirty="0" smtClean="0">
                <a:ln>
                  <a:noFill/>
                </a:ln>
                <a:solidFill>
                  <a:prstClr val="white">
                    <a:lumMod val="50000"/>
                  </a:prstClr>
                </a:solidFill>
                <a:effectLst/>
                <a:uLnTx/>
                <a:uFillTx/>
                <a:latin typeface="Calibri"/>
                <a:ea typeface="+mn-ea"/>
                <a:cs typeface="+mn-cs"/>
              </a:rPr>
              <a:t>									</a:t>
            </a:r>
            <a:r>
              <a:rPr kumimoji="0" lang="ru-RU" sz="1600" b="0" i="0" u="none" strike="noStrike" kern="1200" cap="none" spc="0" normalizeH="0" baseline="0" noProof="0" dirty="0" smtClean="0">
                <a:ln>
                  <a:noFill/>
                </a:ln>
                <a:solidFill>
                  <a:prstClr val="white">
                    <a:lumMod val="50000"/>
                  </a:prstClr>
                </a:solidFill>
                <a:effectLst/>
                <a:uLnTx/>
                <a:uFillTx/>
                <a:latin typeface="Calibri"/>
                <a:ea typeface="+mn-ea"/>
                <a:cs typeface="+mn-cs"/>
              </a:rPr>
              <a:t>ИЯФ СО</a:t>
            </a:r>
            <a:r>
              <a:rPr kumimoji="0" lang="ru-RU" sz="1600" b="0" i="0" u="none" strike="noStrike" kern="1200" cap="none" spc="0" normalizeH="0" noProof="0" dirty="0" smtClean="0">
                <a:ln>
                  <a:noFill/>
                </a:ln>
                <a:solidFill>
                  <a:prstClr val="white">
                    <a:lumMod val="50000"/>
                  </a:prstClr>
                </a:solidFill>
                <a:effectLst/>
                <a:uLnTx/>
                <a:uFillTx/>
                <a:latin typeface="Calibri"/>
                <a:ea typeface="+mn-ea"/>
                <a:cs typeface="+mn-cs"/>
              </a:rPr>
              <a:t> РАН</a:t>
            </a:r>
            <a:endParaRPr kumimoji="0" lang="ru-RU" sz="16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2" name="TextBox 1"/>
          <p:cNvSpPr txBox="1"/>
          <p:nvPr/>
        </p:nvSpPr>
        <p:spPr>
          <a:xfrm>
            <a:off x="1765973" y="151517"/>
            <a:ext cx="103434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 </a:t>
            </a:r>
            <a:endParaRPr kumimoji="0" lang="ru-RU" sz="2800" b="1"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2913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87"/>
          <p:cNvSpPr>
            <a:spLocks noChangeArrowheads="1"/>
          </p:cNvSpPr>
          <p:nvPr/>
        </p:nvSpPr>
        <p:spPr bwMode="auto">
          <a:xfrm>
            <a:off x="10215563" y="307975"/>
            <a:ext cx="798512" cy="43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14656">
              <a:spcBef>
                <a:spcPct val="50000"/>
              </a:spcBef>
              <a:defRPr/>
            </a:pPr>
            <a:r>
              <a:rPr lang="en-US" sz="1121" b="1" dirty="0">
                <a:solidFill>
                  <a:srgbClr val="000000"/>
                </a:solidFill>
                <a:latin typeface="Arial" charset="0"/>
              </a:rPr>
              <a:t>BINP</a:t>
            </a:r>
            <a:endParaRPr lang="ru-RU" sz="1121" b="1" dirty="0">
              <a:solidFill>
                <a:srgbClr val="000000"/>
              </a:solidFill>
              <a:latin typeface="Arial" charset="0"/>
            </a:endParaRPr>
          </a:p>
          <a:p>
            <a:pPr algn="ctr" defTabSz="814656">
              <a:spcBef>
                <a:spcPct val="50000"/>
              </a:spcBef>
              <a:defRPr/>
            </a:pPr>
            <a:endParaRPr lang="ru-RU" sz="1121" b="1" dirty="0">
              <a:solidFill>
                <a:srgbClr val="000000"/>
              </a:solidFill>
              <a:latin typeface="Arial" charset="0"/>
            </a:endParaRPr>
          </a:p>
        </p:txBody>
      </p:sp>
      <p:sp>
        <p:nvSpPr>
          <p:cNvPr id="13" name="Text Box 4"/>
          <p:cNvSpPr txBox="1">
            <a:spLocks noChangeArrowheads="1"/>
          </p:cNvSpPr>
          <p:nvPr/>
        </p:nvSpPr>
        <p:spPr bwMode="auto">
          <a:xfrm>
            <a:off x="2193130" y="72251"/>
            <a:ext cx="7805737" cy="805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492" tIns="37246" rIns="74492" bIns="37246">
            <a:spAutoFit/>
          </a:bodyPr>
          <a:lstStyle>
            <a:lvl1pPr algn="l" defTabSz="1049338">
              <a:spcBef>
                <a:spcPct val="0"/>
              </a:spcBef>
              <a:defRPr sz="2400">
                <a:solidFill>
                  <a:schemeClr val="tx1"/>
                </a:solidFill>
                <a:latin typeface="Times New Roman" pitchFamily="18" charset="0"/>
              </a:defRPr>
            </a:lvl1pPr>
            <a:lvl2pPr algn="l" defTabSz="1049338">
              <a:spcBef>
                <a:spcPct val="0"/>
              </a:spcBef>
              <a:defRPr sz="2400">
                <a:solidFill>
                  <a:schemeClr val="tx1"/>
                </a:solidFill>
                <a:latin typeface="Times New Roman" pitchFamily="18" charset="0"/>
              </a:defRPr>
            </a:lvl2pPr>
            <a:lvl3pPr algn="l" defTabSz="1049338">
              <a:spcBef>
                <a:spcPct val="0"/>
              </a:spcBef>
              <a:defRPr sz="2400">
                <a:solidFill>
                  <a:schemeClr val="tx1"/>
                </a:solidFill>
                <a:latin typeface="Times New Roman" pitchFamily="18" charset="0"/>
              </a:defRPr>
            </a:lvl3pPr>
            <a:lvl4pPr algn="l" defTabSz="1049338">
              <a:spcBef>
                <a:spcPct val="0"/>
              </a:spcBef>
              <a:defRPr sz="2400">
                <a:solidFill>
                  <a:schemeClr val="tx1"/>
                </a:solidFill>
                <a:latin typeface="Times New Roman" pitchFamily="18" charset="0"/>
              </a:defRPr>
            </a:lvl4pPr>
            <a:lvl5pPr algn="l" defTabSz="1049338">
              <a:spcBef>
                <a:spcPct val="0"/>
              </a:spcBef>
              <a:defRPr sz="2400">
                <a:solidFill>
                  <a:schemeClr val="tx1"/>
                </a:solidFill>
                <a:latin typeface="Times New Roman" pitchFamily="18" charset="0"/>
              </a:defRPr>
            </a:lvl5pPr>
            <a:lvl6pPr defTabSz="1049338" eaLnBrk="0" fontAlgn="base" hangingPunct="0">
              <a:spcBef>
                <a:spcPct val="0"/>
              </a:spcBef>
              <a:spcAft>
                <a:spcPct val="0"/>
              </a:spcAft>
              <a:defRPr sz="2400">
                <a:solidFill>
                  <a:schemeClr val="tx1"/>
                </a:solidFill>
                <a:latin typeface="Times New Roman" pitchFamily="18" charset="0"/>
              </a:defRPr>
            </a:lvl6pPr>
            <a:lvl7pPr defTabSz="1049338" eaLnBrk="0" fontAlgn="base" hangingPunct="0">
              <a:spcBef>
                <a:spcPct val="0"/>
              </a:spcBef>
              <a:spcAft>
                <a:spcPct val="0"/>
              </a:spcAft>
              <a:defRPr sz="2400">
                <a:solidFill>
                  <a:schemeClr val="tx1"/>
                </a:solidFill>
                <a:latin typeface="Times New Roman" pitchFamily="18" charset="0"/>
              </a:defRPr>
            </a:lvl7pPr>
            <a:lvl8pPr defTabSz="1049338" eaLnBrk="0" fontAlgn="base" hangingPunct="0">
              <a:spcBef>
                <a:spcPct val="0"/>
              </a:spcBef>
              <a:spcAft>
                <a:spcPct val="0"/>
              </a:spcAft>
              <a:defRPr sz="2400">
                <a:solidFill>
                  <a:schemeClr val="tx1"/>
                </a:solidFill>
                <a:latin typeface="Times New Roman" pitchFamily="18" charset="0"/>
              </a:defRPr>
            </a:lvl8pPr>
            <a:lvl9pPr defTabSz="1049338" eaLnBrk="0" fontAlgn="base" hangingPunct="0">
              <a:spcBef>
                <a:spcPct val="0"/>
              </a:spcBef>
              <a:spcAft>
                <a:spcPct val="0"/>
              </a:spcAft>
              <a:defRPr sz="2400">
                <a:solidFill>
                  <a:schemeClr val="tx1"/>
                </a:solidFill>
                <a:latin typeface="Times New Roman" pitchFamily="18" charset="0"/>
              </a:defRPr>
            </a:lvl9pPr>
          </a:lstStyle>
          <a:p>
            <a:pPr algn="ctr" defTabSz="854258">
              <a:spcBef>
                <a:spcPts val="0"/>
              </a:spcBef>
              <a:defRPr/>
            </a:pPr>
            <a:r>
              <a:rPr lang="en-US" sz="2373" b="1" dirty="0">
                <a:solidFill>
                  <a:srgbClr val="720414"/>
                </a:solidFill>
              </a:rPr>
              <a:t>Electron cloud formation</a:t>
            </a:r>
          </a:p>
          <a:p>
            <a:pPr algn="ctr" defTabSz="854258">
              <a:spcBef>
                <a:spcPts val="0"/>
              </a:spcBef>
              <a:defRPr/>
            </a:pPr>
            <a:r>
              <a:rPr lang="en-US" sz="2373" b="1" dirty="0">
                <a:solidFill>
                  <a:srgbClr val="720414"/>
                </a:solidFill>
                <a:latin typeface="Calibri"/>
              </a:rPr>
              <a:t>at           &lt;1</a:t>
            </a:r>
          </a:p>
        </p:txBody>
      </p:sp>
      <p:sp>
        <p:nvSpPr>
          <p:cNvPr id="1094659" name="Freeform 92"/>
          <p:cNvSpPr>
            <a:spLocks noEditPoints="1"/>
          </p:cNvSpPr>
          <p:nvPr/>
        </p:nvSpPr>
        <p:spPr bwMode="auto">
          <a:xfrm>
            <a:off x="9626601" y="-25400"/>
            <a:ext cx="595313" cy="766763"/>
          </a:xfrm>
          <a:custGeom>
            <a:avLst/>
            <a:gdLst>
              <a:gd name="T0" fmla="*/ 333375 w 79"/>
              <a:gd name="T1" fmla="*/ 504825 h 95"/>
              <a:gd name="T2" fmla="*/ 38100 w 79"/>
              <a:gd name="T3" fmla="*/ 285750 h 95"/>
              <a:gd name="T4" fmla="*/ 314325 w 79"/>
              <a:gd name="T5" fmla="*/ 428625 h 95"/>
              <a:gd name="T6" fmla="*/ 285750 w 79"/>
              <a:gd name="T7" fmla="*/ 323850 h 95"/>
              <a:gd name="T8" fmla="*/ 352425 w 79"/>
              <a:gd name="T9" fmla="*/ 400050 h 95"/>
              <a:gd name="T10" fmla="*/ 371475 w 79"/>
              <a:gd name="T11" fmla="*/ 0 h 95"/>
              <a:gd name="T12" fmla="*/ 409575 w 79"/>
              <a:gd name="T13" fmla="*/ 390525 h 95"/>
              <a:gd name="T14" fmla="*/ 523875 w 79"/>
              <a:gd name="T15" fmla="*/ 238125 h 95"/>
              <a:gd name="T16" fmla="*/ 447675 w 79"/>
              <a:gd name="T17" fmla="*/ 419100 h 95"/>
              <a:gd name="T18" fmla="*/ 695325 w 79"/>
              <a:gd name="T19" fmla="*/ 257175 h 95"/>
              <a:gd name="T20" fmla="*/ 428625 w 79"/>
              <a:gd name="T21" fmla="*/ 504825 h 95"/>
              <a:gd name="T22" fmla="*/ 333375 w 79"/>
              <a:gd name="T23" fmla="*/ 504825 h 95"/>
              <a:gd name="T24" fmla="*/ 752475 w 79"/>
              <a:gd name="T25" fmla="*/ 800100 h 95"/>
              <a:gd name="T26" fmla="*/ 590550 w 79"/>
              <a:gd name="T27" fmla="*/ 542925 h 95"/>
              <a:gd name="T28" fmla="*/ 628650 w 79"/>
              <a:gd name="T29" fmla="*/ 542925 h 95"/>
              <a:gd name="T30" fmla="*/ 752475 w 79"/>
              <a:gd name="T31" fmla="*/ 742950 h 95"/>
              <a:gd name="T32" fmla="*/ 752475 w 79"/>
              <a:gd name="T33" fmla="*/ 800100 h 95"/>
              <a:gd name="T34" fmla="*/ 723900 w 79"/>
              <a:gd name="T35" fmla="*/ 895350 h 95"/>
              <a:gd name="T36" fmla="*/ 523875 w 79"/>
              <a:gd name="T37" fmla="*/ 590550 h 95"/>
              <a:gd name="T38" fmla="*/ 161925 w 79"/>
              <a:gd name="T39" fmla="*/ 590550 h 95"/>
              <a:gd name="T40" fmla="*/ 0 w 79"/>
              <a:gd name="T41" fmla="*/ 333375 h 95"/>
              <a:gd name="T42" fmla="*/ 28575 w 79"/>
              <a:gd name="T43" fmla="*/ 333375 h 95"/>
              <a:gd name="T44" fmla="*/ 200025 w 79"/>
              <a:gd name="T45" fmla="*/ 533400 h 95"/>
              <a:gd name="T46" fmla="*/ 552450 w 79"/>
              <a:gd name="T47" fmla="*/ 533400 h 95"/>
              <a:gd name="T48" fmla="*/ 752475 w 79"/>
              <a:gd name="T49" fmla="*/ 847725 h 95"/>
              <a:gd name="T50" fmla="*/ 752475 w 79"/>
              <a:gd name="T51" fmla="*/ 895350 h 95"/>
              <a:gd name="T52" fmla="*/ 723900 w 79"/>
              <a:gd name="T53" fmla="*/ 895350 h 95"/>
              <a:gd name="T54" fmla="*/ 638175 w 79"/>
              <a:gd name="T55" fmla="*/ 895350 h 95"/>
              <a:gd name="T56" fmla="*/ 495300 w 79"/>
              <a:gd name="T57" fmla="*/ 657225 h 95"/>
              <a:gd name="T58" fmla="*/ 200025 w 79"/>
              <a:gd name="T59" fmla="*/ 657225 h 95"/>
              <a:gd name="T60" fmla="*/ 171450 w 79"/>
              <a:gd name="T61" fmla="*/ 628650 h 95"/>
              <a:gd name="T62" fmla="*/ 504825 w 79"/>
              <a:gd name="T63" fmla="*/ 628650 h 95"/>
              <a:gd name="T64" fmla="*/ 676275 w 79"/>
              <a:gd name="T65" fmla="*/ 895350 h 95"/>
              <a:gd name="T66" fmla="*/ 638175 w 79"/>
              <a:gd name="T67" fmla="*/ 895350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95"/>
              <a:gd name="T104" fmla="*/ 79 w 79"/>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95">
                <a:moveTo>
                  <a:pt x="35" y="53"/>
                </a:moveTo>
                <a:lnTo>
                  <a:pt x="4" y="30"/>
                </a:lnTo>
                <a:lnTo>
                  <a:pt x="33" y="45"/>
                </a:lnTo>
                <a:lnTo>
                  <a:pt x="30" y="34"/>
                </a:lnTo>
                <a:lnTo>
                  <a:pt x="37" y="42"/>
                </a:lnTo>
                <a:lnTo>
                  <a:pt x="39" y="0"/>
                </a:lnTo>
                <a:lnTo>
                  <a:pt x="43" y="41"/>
                </a:lnTo>
                <a:lnTo>
                  <a:pt x="55" y="25"/>
                </a:lnTo>
                <a:lnTo>
                  <a:pt x="47" y="44"/>
                </a:lnTo>
                <a:lnTo>
                  <a:pt x="73" y="27"/>
                </a:lnTo>
                <a:lnTo>
                  <a:pt x="45" y="53"/>
                </a:lnTo>
                <a:cubicBezTo>
                  <a:pt x="42" y="53"/>
                  <a:pt x="38" y="53"/>
                  <a:pt x="35" y="53"/>
                </a:cubicBezTo>
                <a:close/>
                <a:moveTo>
                  <a:pt x="79" y="84"/>
                </a:moveTo>
                <a:lnTo>
                  <a:pt x="62" y="57"/>
                </a:lnTo>
                <a:lnTo>
                  <a:pt x="66" y="57"/>
                </a:lnTo>
                <a:lnTo>
                  <a:pt x="79" y="78"/>
                </a:lnTo>
                <a:lnTo>
                  <a:pt x="79" y="84"/>
                </a:lnTo>
                <a:close/>
                <a:moveTo>
                  <a:pt x="76" y="94"/>
                </a:moveTo>
                <a:lnTo>
                  <a:pt x="55" y="62"/>
                </a:lnTo>
                <a:lnTo>
                  <a:pt x="17" y="62"/>
                </a:lnTo>
                <a:lnTo>
                  <a:pt x="0" y="35"/>
                </a:lnTo>
                <a:lnTo>
                  <a:pt x="3" y="35"/>
                </a:lnTo>
                <a:lnTo>
                  <a:pt x="21" y="56"/>
                </a:lnTo>
                <a:lnTo>
                  <a:pt x="58" y="56"/>
                </a:lnTo>
                <a:lnTo>
                  <a:pt x="79" y="89"/>
                </a:lnTo>
                <a:lnTo>
                  <a:pt x="79" y="94"/>
                </a:lnTo>
                <a:cubicBezTo>
                  <a:pt x="79" y="95"/>
                  <a:pt x="76" y="94"/>
                  <a:pt x="76" y="94"/>
                </a:cubicBezTo>
                <a:close/>
                <a:moveTo>
                  <a:pt x="67" y="94"/>
                </a:moveTo>
                <a:lnTo>
                  <a:pt x="52" y="69"/>
                </a:lnTo>
                <a:lnTo>
                  <a:pt x="21" y="69"/>
                </a:lnTo>
                <a:lnTo>
                  <a:pt x="18" y="66"/>
                </a:lnTo>
                <a:lnTo>
                  <a:pt x="53" y="66"/>
                </a:lnTo>
                <a:lnTo>
                  <a:pt x="71" y="94"/>
                </a:lnTo>
                <a:cubicBezTo>
                  <a:pt x="70" y="94"/>
                  <a:pt x="69" y="94"/>
                  <a:pt x="67" y="94"/>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74492" tIns="37246" rIns="74492" bIns="37246"/>
          <a:lstStyle/>
          <a:p>
            <a:pPr algn="ctr" defTabSz="829361">
              <a:spcBef>
                <a:spcPct val="50000"/>
              </a:spcBef>
              <a:defRPr/>
            </a:pPr>
            <a:endParaRPr lang="ru-RU" sz="1588" b="1">
              <a:solidFill>
                <a:prstClr val="black"/>
              </a:solidFill>
              <a:latin typeface="Arial" charset="0"/>
            </a:endParaRPr>
          </a:p>
        </p:txBody>
      </p:sp>
      <p:sp>
        <p:nvSpPr>
          <p:cNvPr id="24" name="Text Box 4"/>
          <p:cNvSpPr txBox="1">
            <a:spLocks noChangeArrowheads="1"/>
          </p:cNvSpPr>
          <p:nvPr/>
        </p:nvSpPr>
        <p:spPr bwMode="auto">
          <a:xfrm>
            <a:off x="856984" y="869942"/>
            <a:ext cx="9651241" cy="508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4492" tIns="37246" rIns="74492" bIns="37246">
            <a:spAutoFit/>
          </a:bodyPr>
          <a:lstStyle>
            <a:lvl1pPr algn="l" defTabSz="1049338">
              <a:spcBef>
                <a:spcPct val="0"/>
              </a:spcBef>
              <a:defRPr sz="2400">
                <a:solidFill>
                  <a:schemeClr val="tx1"/>
                </a:solidFill>
                <a:latin typeface="Times New Roman" pitchFamily="18" charset="0"/>
              </a:defRPr>
            </a:lvl1pPr>
            <a:lvl2pPr algn="l" defTabSz="1049338">
              <a:spcBef>
                <a:spcPct val="0"/>
              </a:spcBef>
              <a:defRPr sz="2400">
                <a:solidFill>
                  <a:schemeClr val="tx1"/>
                </a:solidFill>
                <a:latin typeface="Times New Roman" pitchFamily="18" charset="0"/>
              </a:defRPr>
            </a:lvl2pPr>
            <a:lvl3pPr algn="l" defTabSz="1049338">
              <a:spcBef>
                <a:spcPct val="0"/>
              </a:spcBef>
              <a:defRPr sz="2400">
                <a:solidFill>
                  <a:schemeClr val="tx1"/>
                </a:solidFill>
                <a:latin typeface="Times New Roman" pitchFamily="18" charset="0"/>
              </a:defRPr>
            </a:lvl3pPr>
            <a:lvl4pPr algn="l" defTabSz="1049338">
              <a:spcBef>
                <a:spcPct val="0"/>
              </a:spcBef>
              <a:defRPr sz="2400">
                <a:solidFill>
                  <a:schemeClr val="tx1"/>
                </a:solidFill>
                <a:latin typeface="Times New Roman" pitchFamily="18" charset="0"/>
              </a:defRPr>
            </a:lvl4pPr>
            <a:lvl5pPr algn="l" defTabSz="1049338">
              <a:spcBef>
                <a:spcPct val="0"/>
              </a:spcBef>
              <a:defRPr sz="2400">
                <a:solidFill>
                  <a:schemeClr val="tx1"/>
                </a:solidFill>
                <a:latin typeface="Times New Roman" pitchFamily="18" charset="0"/>
              </a:defRPr>
            </a:lvl5pPr>
            <a:lvl6pPr defTabSz="1049338" eaLnBrk="0" fontAlgn="base" hangingPunct="0">
              <a:spcBef>
                <a:spcPct val="0"/>
              </a:spcBef>
              <a:spcAft>
                <a:spcPct val="0"/>
              </a:spcAft>
              <a:defRPr sz="2400">
                <a:solidFill>
                  <a:schemeClr val="tx1"/>
                </a:solidFill>
                <a:latin typeface="Times New Roman" pitchFamily="18" charset="0"/>
              </a:defRPr>
            </a:lvl6pPr>
            <a:lvl7pPr defTabSz="1049338" eaLnBrk="0" fontAlgn="base" hangingPunct="0">
              <a:spcBef>
                <a:spcPct val="0"/>
              </a:spcBef>
              <a:spcAft>
                <a:spcPct val="0"/>
              </a:spcAft>
              <a:defRPr sz="2400">
                <a:solidFill>
                  <a:schemeClr val="tx1"/>
                </a:solidFill>
                <a:latin typeface="Times New Roman" pitchFamily="18" charset="0"/>
              </a:defRPr>
            </a:lvl7pPr>
            <a:lvl8pPr defTabSz="1049338" eaLnBrk="0" fontAlgn="base" hangingPunct="0">
              <a:spcBef>
                <a:spcPct val="0"/>
              </a:spcBef>
              <a:spcAft>
                <a:spcPct val="0"/>
              </a:spcAft>
              <a:defRPr sz="2400">
                <a:solidFill>
                  <a:schemeClr val="tx1"/>
                </a:solidFill>
                <a:latin typeface="Times New Roman" pitchFamily="18" charset="0"/>
              </a:defRPr>
            </a:lvl8pPr>
            <a:lvl9pPr defTabSz="1049338" eaLnBrk="0" fontAlgn="base" hangingPunct="0">
              <a:spcBef>
                <a:spcPct val="0"/>
              </a:spcBef>
              <a:spcAft>
                <a:spcPct val="0"/>
              </a:spcAft>
              <a:defRPr sz="2400">
                <a:solidFill>
                  <a:schemeClr val="tx1"/>
                </a:solidFill>
                <a:latin typeface="Times New Roman" pitchFamily="18" charset="0"/>
              </a:defRPr>
            </a:lvl9pPr>
          </a:lstStyle>
          <a:p>
            <a:pPr algn="just" defTabSz="951750">
              <a:tabLst>
                <a:tab pos="427129" algn="l"/>
              </a:tabLst>
              <a:defRPr/>
            </a:pPr>
            <a:r>
              <a:rPr lang="en-US" altLang="ja-JP" sz="2033" b="1" dirty="0" smtClean="0">
                <a:solidFill>
                  <a:srgbClr val="BA0620"/>
                </a:solidFill>
                <a:ea typeface="ＭＳ Ｐゴシック" panose="020B0600070205080204" pitchFamily="34" charset="-128"/>
              </a:rPr>
              <a:t>Phenomenologically, neglecting space charge, electron density can be estimated as:</a:t>
            </a:r>
            <a:r>
              <a:rPr lang="ru-RU" altLang="ja-JP" sz="2033" b="1" dirty="0">
                <a:solidFill>
                  <a:srgbClr val="BA0620"/>
                </a:solidFill>
                <a:ea typeface="ＭＳ Ｐゴシック" panose="020B0600070205080204" pitchFamily="34" charset="-128"/>
              </a:rPr>
              <a:t> </a:t>
            </a:r>
          </a:p>
          <a:p>
            <a:pPr algn="just" defTabSz="951750">
              <a:tabLst>
                <a:tab pos="427129" algn="l"/>
              </a:tabLst>
              <a:defRPr/>
            </a:pPr>
            <a:endParaRPr lang="ru-RU" altLang="ja-JP" sz="2033" b="1" dirty="0">
              <a:solidFill>
                <a:srgbClr val="BA0620"/>
              </a:solidFill>
              <a:ea typeface="ＭＳ Ｐゴシック" panose="020B0600070205080204" pitchFamily="34" charset="-128"/>
            </a:endParaRPr>
          </a:p>
          <a:p>
            <a:pPr marL="342889" indent="-342889" algn="just" defTabSz="951750">
              <a:buFontTx/>
              <a:buChar char="-"/>
              <a:tabLst>
                <a:tab pos="427129" algn="l"/>
              </a:tabLst>
              <a:defRPr/>
            </a:pPr>
            <a:endParaRPr lang="en-US" altLang="ja-JP" sz="2033" b="1" i="1" dirty="0" smtClean="0">
              <a:solidFill>
                <a:srgbClr val="0033CC"/>
              </a:solidFill>
              <a:ea typeface="ＭＳ Ｐゴシック" panose="020B0600070205080204" pitchFamily="34" charset="-128"/>
            </a:endParaRPr>
          </a:p>
          <a:p>
            <a:pPr marL="342889" indent="-342889" algn="just" defTabSz="951750">
              <a:buFontTx/>
              <a:buChar char="-"/>
              <a:tabLst>
                <a:tab pos="427129" algn="l"/>
              </a:tabLst>
              <a:defRPr/>
            </a:pPr>
            <a:endParaRPr lang="en-US" altLang="ja-JP" sz="2033" b="1" dirty="0" smtClean="0">
              <a:solidFill>
                <a:srgbClr val="0033CC"/>
              </a:solidFill>
              <a:ea typeface="ＭＳ Ｐゴシック" panose="020B0600070205080204" pitchFamily="34" charset="-128"/>
            </a:endParaRPr>
          </a:p>
          <a:p>
            <a:pPr algn="just" defTabSz="951750">
              <a:tabLst>
                <a:tab pos="427129" algn="l"/>
              </a:tabLst>
              <a:defRPr/>
            </a:pPr>
            <a:r>
              <a:rPr lang="en-US" altLang="ja-JP" sz="2033" b="1" dirty="0" smtClean="0">
                <a:solidFill>
                  <a:srgbClr val="0033CC"/>
                </a:solidFill>
                <a:ea typeface="ＭＳ Ｐゴシック" panose="020B0600070205080204" pitchFamily="34" charset="-128"/>
              </a:rPr>
              <a:t>For       &lt; 0,9 </a:t>
            </a:r>
          </a:p>
          <a:p>
            <a:pPr algn="just" defTabSz="951750">
              <a:tabLst>
                <a:tab pos="427129" algn="l"/>
              </a:tabLst>
              <a:defRPr/>
            </a:pPr>
            <a:r>
              <a:rPr lang="en-US" altLang="ja-JP" sz="2033" b="1" dirty="0">
                <a:solidFill>
                  <a:srgbClr val="0033CC"/>
                </a:solidFill>
                <a:ea typeface="ＭＳ Ｐゴシック" panose="020B0600070205080204" pitchFamily="34" charset="-128"/>
              </a:rPr>
              <a:t> </a:t>
            </a:r>
            <a:endParaRPr lang="en-US" altLang="ja-JP" sz="2033" b="1" dirty="0">
              <a:solidFill>
                <a:srgbClr val="0033CC"/>
              </a:solidFill>
            </a:endParaRPr>
          </a:p>
          <a:p>
            <a:pPr algn="just" defTabSz="951750">
              <a:tabLst>
                <a:tab pos="427129" algn="l"/>
              </a:tabLst>
              <a:defRPr/>
            </a:pPr>
            <a:r>
              <a:rPr lang="en-US" altLang="ja-JP" sz="2033" b="1" dirty="0" smtClean="0">
                <a:solidFill>
                  <a:srgbClr val="0033CC"/>
                </a:solidFill>
                <a:ea typeface="ＭＳ Ｐゴシック" panose="020B0600070205080204" pitchFamily="34" charset="-128"/>
              </a:rPr>
              <a:t>One can obtain:</a:t>
            </a:r>
          </a:p>
          <a:p>
            <a:pPr algn="just" defTabSz="951750">
              <a:tabLst>
                <a:tab pos="427129" algn="l"/>
              </a:tabLst>
              <a:defRPr/>
            </a:pPr>
            <a:r>
              <a:rPr lang="en-US" altLang="ja-JP" sz="2033" b="1" dirty="0" smtClean="0">
                <a:solidFill>
                  <a:srgbClr val="0033CC"/>
                </a:solidFill>
                <a:ea typeface="ＭＳ Ｐゴシック" panose="020B0600070205080204" pitchFamily="34" charset="-128"/>
              </a:rPr>
              <a:t>And heat load 7 W/m</a:t>
            </a:r>
          </a:p>
          <a:p>
            <a:pPr algn="just" defTabSz="951750">
              <a:tabLst>
                <a:tab pos="427129" algn="l"/>
              </a:tabLst>
              <a:defRPr/>
            </a:pPr>
            <a:endParaRPr lang="ru-RU" altLang="ja-JP" sz="2033" b="1" dirty="0">
              <a:solidFill>
                <a:srgbClr val="0033CC"/>
              </a:solidFill>
              <a:ea typeface="ＭＳ Ｐゴシック" panose="020B0600070205080204" pitchFamily="34" charset="-128"/>
            </a:endParaRPr>
          </a:p>
          <a:p>
            <a:pPr algn="just" defTabSz="951750">
              <a:tabLst>
                <a:tab pos="427129" algn="l"/>
              </a:tabLst>
              <a:defRPr/>
            </a:pPr>
            <a:endParaRPr lang="en-US" altLang="ja-JP" sz="2033" b="1" dirty="0">
              <a:solidFill>
                <a:srgbClr val="0033CC"/>
              </a:solidFill>
              <a:ea typeface="ＭＳ Ｐゴシック" panose="020B0600070205080204" pitchFamily="34" charset="-128"/>
            </a:endParaRPr>
          </a:p>
          <a:p>
            <a:pPr algn="just" defTabSz="951750">
              <a:tabLst>
                <a:tab pos="427129" algn="l"/>
              </a:tabLst>
              <a:defRPr/>
            </a:pPr>
            <a:r>
              <a:rPr lang="en-US" altLang="ja-JP" sz="2033" b="1" dirty="0">
                <a:solidFill>
                  <a:srgbClr val="0033CC"/>
                </a:solidFill>
                <a:ea typeface="ＭＳ Ｐゴシック" panose="020B0600070205080204" pitchFamily="34" charset="-128"/>
              </a:rPr>
              <a:t>How to reach it:</a:t>
            </a:r>
          </a:p>
          <a:p>
            <a:pPr marL="342889" indent="-342889" algn="just" defTabSz="951750">
              <a:buFontTx/>
              <a:buChar char="-"/>
              <a:tabLst>
                <a:tab pos="427129" algn="l"/>
              </a:tabLst>
              <a:defRPr/>
            </a:pPr>
            <a:r>
              <a:rPr lang="en-US" altLang="ja-JP" sz="2033" b="1" dirty="0" smtClean="0">
                <a:solidFill>
                  <a:srgbClr val="0033CC"/>
                </a:solidFill>
                <a:ea typeface="ＭＳ Ｐゴシック" panose="020B0600070205080204" pitchFamily="34" charset="-128"/>
              </a:rPr>
              <a:t>Amorphous </a:t>
            </a:r>
            <a:r>
              <a:rPr lang="en-US" altLang="ja-JP" sz="2033" b="1" dirty="0">
                <a:solidFill>
                  <a:srgbClr val="0033CC"/>
                </a:solidFill>
                <a:ea typeface="ＭＳ Ｐゴシック" panose="020B0600070205080204" pitchFamily="34" charset="-128"/>
              </a:rPr>
              <a:t>carbon coating</a:t>
            </a:r>
          </a:p>
          <a:p>
            <a:pPr marL="311010" indent="-311010" algn="just" defTabSz="951750">
              <a:buFontTx/>
              <a:buChar char="-"/>
              <a:tabLst>
                <a:tab pos="427129" algn="l"/>
              </a:tabLst>
              <a:defRPr/>
            </a:pPr>
            <a:r>
              <a:rPr lang="en-US" altLang="ja-JP" sz="2033" b="1" dirty="0">
                <a:solidFill>
                  <a:srgbClr val="0033CC"/>
                </a:solidFill>
                <a:ea typeface="ＭＳ Ｐゴシック" panose="020B0600070205080204" pitchFamily="34" charset="-128"/>
              </a:rPr>
              <a:t>High quality NEG (</a:t>
            </a:r>
            <a:r>
              <a:rPr lang="en-US" altLang="ja-JP" sz="2033" b="1" dirty="0" err="1">
                <a:solidFill>
                  <a:srgbClr val="0033CC"/>
                </a:solidFill>
                <a:ea typeface="ＭＳ Ｐゴシック" panose="020B0600070205080204" pitchFamily="34" charset="-128"/>
              </a:rPr>
              <a:t>TiZrV</a:t>
            </a:r>
            <a:r>
              <a:rPr lang="en-US" altLang="ja-JP" sz="2033" b="1" dirty="0">
                <a:solidFill>
                  <a:srgbClr val="0033CC"/>
                </a:solidFill>
                <a:ea typeface="ＭＳ Ｐゴシック" panose="020B0600070205080204" pitchFamily="34" charset="-128"/>
              </a:rPr>
              <a:t>)</a:t>
            </a:r>
          </a:p>
          <a:p>
            <a:pPr marL="311010" indent="-311010" algn="just" defTabSz="951750">
              <a:buFontTx/>
              <a:buChar char="-"/>
              <a:tabLst>
                <a:tab pos="427129" algn="l"/>
              </a:tabLst>
              <a:defRPr/>
            </a:pPr>
            <a:r>
              <a:rPr lang="en-US" altLang="ja-JP" sz="2033" b="1" dirty="0">
                <a:solidFill>
                  <a:srgbClr val="0033CC"/>
                </a:solidFill>
                <a:ea typeface="ＭＳ Ｐゴシック" panose="020B0600070205080204" pitchFamily="34" charset="-128"/>
              </a:rPr>
              <a:t>Laser treatment</a:t>
            </a:r>
          </a:p>
          <a:p>
            <a:pPr marL="311010" indent="-311010" algn="just" defTabSz="951750">
              <a:buFontTx/>
              <a:buChar char="-"/>
              <a:tabLst>
                <a:tab pos="427129" algn="l"/>
              </a:tabLst>
              <a:defRPr/>
            </a:pPr>
            <a:r>
              <a:rPr lang="en-US" altLang="ja-JP" sz="2033" b="1" dirty="0" err="1" smtClean="0">
                <a:solidFill>
                  <a:srgbClr val="0033CC"/>
                </a:solidFill>
                <a:ea typeface="ＭＳ Ｐゴシック" panose="020B0600070205080204" pitchFamily="34" charset="-128"/>
              </a:rPr>
              <a:t>Ti</a:t>
            </a:r>
            <a:r>
              <a:rPr lang="en-US" altLang="ja-JP" sz="2033" b="1" dirty="0" smtClean="0">
                <a:solidFill>
                  <a:srgbClr val="0033CC"/>
                </a:solidFill>
                <a:ea typeface="ＭＳ Ｐゴシック" panose="020B0600070205080204" pitchFamily="34" charset="-128"/>
              </a:rPr>
              <a:t> thin film </a:t>
            </a:r>
            <a:r>
              <a:rPr lang="en-US" altLang="ja-JP" sz="2033" b="1" dirty="0">
                <a:solidFill>
                  <a:srgbClr val="800000"/>
                </a:solidFill>
                <a:ea typeface="ＭＳ Ｐゴシック" panose="020B0600070205080204" pitchFamily="34" charset="-128"/>
              </a:rPr>
              <a:t>deposited in-situ (!)</a:t>
            </a:r>
          </a:p>
          <a:p>
            <a:pPr algn="just" defTabSz="951750">
              <a:tabLst>
                <a:tab pos="427129" algn="l"/>
              </a:tabLst>
              <a:defRPr/>
            </a:pPr>
            <a:r>
              <a:rPr lang="ru-RU" altLang="ja-JP" sz="2033" b="1" dirty="0">
                <a:solidFill>
                  <a:srgbClr val="0033CC"/>
                </a:solidFill>
                <a:ea typeface="ＭＳ Ｐゴシック" panose="020B0600070205080204" pitchFamily="34" charset="-128"/>
              </a:rPr>
              <a:t> </a:t>
            </a:r>
            <a:r>
              <a:rPr lang="en-US" altLang="ja-JP" sz="2033" b="1" dirty="0" smtClean="0">
                <a:solidFill>
                  <a:srgbClr val="0033CC"/>
                </a:solidFill>
                <a:ea typeface="ＭＳ Ｐゴシック" panose="020B0600070205080204" pitchFamily="34" charset="-128"/>
              </a:rPr>
              <a:t>- Geometrical </a:t>
            </a:r>
            <a:r>
              <a:rPr lang="en-US" altLang="ja-JP" sz="2033" b="1" dirty="0">
                <a:solidFill>
                  <a:srgbClr val="0033CC"/>
                </a:solidFill>
                <a:ea typeface="ＭＳ Ｐゴシック" panose="020B0600070205080204" pitchFamily="34" charset="-128"/>
              </a:rPr>
              <a:t>solutions with low </a:t>
            </a:r>
            <a:r>
              <a:rPr lang="en-US" altLang="ja-JP" sz="2033" b="1" dirty="0" smtClean="0">
                <a:solidFill>
                  <a:srgbClr val="0033CC"/>
                </a:solidFill>
                <a:ea typeface="ＭＳ Ｐゴシック" panose="020B0600070205080204" pitchFamily="34" charset="-128"/>
              </a:rPr>
              <a:t>“g” (groves?)?</a:t>
            </a:r>
            <a:endParaRPr lang="en-US" altLang="ja-JP" sz="2033" b="1" dirty="0">
              <a:solidFill>
                <a:srgbClr val="0033CC"/>
              </a:solidFill>
              <a:ea typeface="ＭＳ Ｐゴシック" panose="020B0600070205080204" pitchFamily="34" charset="-128"/>
            </a:endParaRPr>
          </a:p>
        </p:txBody>
      </p:sp>
      <p:sp>
        <p:nvSpPr>
          <p:cNvPr id="4" name="Номер слайда 3"/>
          <p:cNvSpPr>
            <a:spLocks noGrp="1"/>
          </p:cNvSpPr>
          <p:nvPr>
            <p:ph type="sldNum" sz="quarter" idx="12"/>
          </p:nvPr>
        </p:nvSpPr>
        <p:spPr/>
        <p:txBody>
          <a:bodyPr/>
          <a:lstStyle/>
          <a:p>
            <a:pPr defTabSz="829361" eaLnBrk="0" fontAlgn="base" hangingPunct="0">
              <a:spcBef>
                <a:spcPct val="50000"/>
              </a:spcBef>
              <a:spcAft>
                <a:spcPct val="0"/>
              </a:spcAft>
              <a:defRPr/>
            </a:pPr>
            <a:fld id="{2538CDBE-EAF9-47BE-B2BF-A94F818653A3}" type="slidenum">
              <a:rPr lang="ru-RU" b="1">
                <a:solidFill>
                  <a:srgbClr val="4F81BD"/>
                </a:solidFill>
                <a:latin typeface="Times New Roman" pitchFamily="18" charset="0"/>
              </a:rPr>
              <a:pPr defTabSz="829361" eaLnBrk="0" fontAlgn="base" hangingPunct="0">
                <a:spcBef>
                  <a:spcPct val="50000"/>
                </a:spcBef>
                <a:spcAft>
                  <a:spcPct val="0"/>
                </a:spcAft>
                <a:defRPr/>
              </a:pPr>
              <a:t>10</a:t>
            </a:fld>
            <a:endParaRPr lang="ru-RU" b="1">
              <a:solidFill>
                <a:srgbClr val="4F81BD"/>
              </a:solidFill>
              <a:latin typeface="Times New Roman" pitchFamily="18" charset="0"/>
            </a:endParaRPr>
          </a:p>
        </p:txBody>
      </p:sp>
      <p:sp>
        <p:nvSpPr>
          <p:cNvPr id="30728" name="Rectangle 5"/>
          <p:cNvSpPr>
            <a:spLocks noChangeArrowheads="1"/>
          </p:cNvSpPr>
          <p:nvPr/>
        </p:nvSpPr>
        <p:spPr bwMode="auto">
          <a:xfrm>
            <a:off x="6003635" y="-20005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829361" eaLnBrk="0" fontAlgn="base" hangingPunct="0">
              <a:spcBef>
                <a:spcPct val="50000"/>
              </a:spcBef>
              <a:spcAft>
                <a:spcPct val="0"/>
              </a:spcAft>
            </a:pPr>
            <a:endParaRPr lang="ru-RU" altLang="ru-RU" sz="2000" b="1">
              <a:solidFill>
                <a:prstClr val="black"/>
              </a:solidFill>
            </a:endParaRPr>
          </a:p>
        </p:txBody>
      </p:sp>
      <p:graphicFrame>
        <p:nvGraphicFramePr>
          <p:cNvPr id="30729" name="Объект 2"/>
          <p:cNvGraphicFramePr>
            <a:graphicFrameLocks noChangeAspect="1"/>
          </p:cNvGraphicFramePr>
          <p:nvPr>
            <p:extLst/>
          </p:nvPr>
        </p:nvGraphicFramePr>
        <p:xfrm>
          <a:off x="6739555" y="1482416"/>
          <a:ext cx="2497137" cy="866775"/>
        </p:xfrm>
        <a:graphic>
          <a:graphicData uri="http://schemas.openxmlformats.org/presentationml/2006/ole">
            <mc:AlternateContent xmlns:mc="http://schemas.openxmlformats.org/markup-compatibility/2006">
              <mc:Choice xmlns:v="urn:schemas-microsoft-com:vml" Requires="v">
                <p:oleObj spid="_x0000_s1228" name="Уравнение" r:id="rId3" imgW="1549080" imgH="533160" progId="Equation.3">
                  <p:embed/>
                </p:oleObj>
              </mc:Choice>
              <mc:Fallback>
                <p:oleObj name="Уравнение" r:id="rId3" imgW="1549080" imgH="533160" progId="Equation.3">
                  <p:embed/>
                  <p:pic>
                    <p:nvPicPr>
                      <p:cNvPr id="30729" name="Объект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9555" y="1482416"/>
                        <a:ext cx="249713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1" name="Объект 10"/>
          <p:cNvGraphicFramePr>
            <a:graphicFrameLocks noChangeAspect="1"/>
          </p:cNvGraphicFramePr>
          <p:nvPr>
            <p:extLst>
              <p:ext uri="{D42A27DB-BD31-4B8C-83A1-F6EECF244321}">
                <p14:modId xmlns:p14="http://schemas.microsoft.com/office/powerpoint/2010/main" val="1549390162"/>
              </p:ext>
            </p:extLst>
          </p:nvPr>
        </p:nvGraphicFramePr>
        <p:xfrm>
          <a:off x="1329280" y="2147493"/>
          <a:ext cx="531812" cy="371475"/>
        </p:xfrm>
        <a:graphic>
          <a:graphicData uri="http://schemas.openxmlformats.org/presentationml/2006/ole">
            <mc:AlternateContent xmlns:mc="http://schemas.openxmlformats.org/markup-compatibility/2006">
              <mc:Choice xmlns:v="urn:schemas-microsoft-com:vml" Requires="v">
                <p:oleObj spid="_x0000_s1229" name="Уравнение" r:id="rId5" imgW="330120" imgH="228600" progId="Equation.3">
                  <p:embed/>
                </p:oleObj>
              </mc:Choice>
              <mc:Fallback>
                <p:oleObj name="Уравнение" r:id="rId5" imgW="330120" imgH="228600" progId="Equation.3">
                  <p:embed/>
                  <p:pic>
                    <p:nvPicPr>
                      <p:cNvPr id="30731" name="Объект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9280" y="2147493"/>
                        <a:ext cx="5318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2577922" y="1482416"/>
                <a:ext cx="1846031" cy="611258"/>
              </a:xfrm>
              <a:prstGeom prst="rect">
                <a:avLst/>
              </a:prstGeom>
              <a:noFill/>
            </p:spPr>
            <p:txBody>
              <a:bodyPr wrap="square" rtlCol="0">
                <a:spAutoFit/>
              </a:bodyPr>
              <a:lstStyle/>
              <a:p>
                <a:pPr algn="ctr" defTabSz="829361" eaLnBrk="0" fontAlgn="base" hangingPunct="0">
                  <a:spcBef>
                    <a:spcPct val="50000"/>
                  </a:spcBef>
                  <a:spcAft>
                    <a:spcPct val="0"/>
                  </a:spcAft>
                </a:pPr>
                <a:r>
                  <a:rPr lang="el-GR" altLang="ja-JP" sz="2000" b="1" i="1" dirty="0" smtClean="0">
                    <a:solidFill>
                      <a:srgbClr val="0033CC"/>
                    </a:solidFill>
                  </a:rPr>
                  <a:t>ρ</a:t>
                </a:r>
                <a:r>
                  <a:rPr lang="en-US" altLang="ja-JP" sz="2000" b="1" i="1" baseline="-25000" dirty="0">
                    <a:solidFill>
                      <a:srgbClr val="0033CC"/>
                    </a:solidFill>
                  </a:rPr>
                  <a:t>e</a:t>
                </a:r>
                <a14:m>
                  <m:oMath xmlns:m="http://schemas.openxmlformats.org/officeDocument/2006/math">
                    <m:r>
                      <a:rPr lang="en-US" altLang="ja-JP" sz="2000" b="1" i="1">
                        <a:solidFill>
                          <a:srgbClr val="0033CC"/>
                        </a:solidFill>
                        <a:latin typeface="Cambria Math" panose="02040503050406030204" pitchFamily="18" charset="0"/>
                      </a:rPr>
                      <m:t>=</m:t>
                    </m:r>
                    <m:f>
                      <m:fPr>
                        <m:ctrlPr>
                          <a:rPr lang="en-US" altLang="ja-JP" sz="2000" b="1" i="1">
                            <a:solidFill>
                              <a:srgbClr val="0033CC"/>
                            </a:solidFill>
                            <a:latin typeface="Cambria Math" panose="02040503050406030204" pitchFamily="18" charset="0"/>
                          </a:rPr>
                        </m:ctrlPr>
                      </m:fPr>
                      <m:num>
                        <m:r>
                          <a:rPr lang="en-US" altLang="ja-JP" sz="2000" b="1" i="1">
                            <a:solidFill>
                              <a:srgbClr val="0033CC"/>
                            </a:solidFill>
                            <a:latin typeface="Cambria Math" panose="02040503050406030204" pitchFamily="18" charset="0"/>
                          </a:rPr>
                          <m:t>𝒀</m:t>
                        </m:r>
                        <m:r>
                          <a:rPr lang="en-US" altLang="ja-JP" sz="2000" b="1" i="1">
                            <a:solidFill>
                              <a:srgbClr val="0033CC"/>
                            </a:solidFill>
                            <a:latin typeface="Cambria Math" panose="02040503050406030204" pitchFamily="18" charset="0"/>
                            <a:ea typeface="Cambria Math" panose="02040503050406030204" pitchFamily="18" charset="0"/>
                          </a:rPr>
                          <m:t>∙</m:t>
                        </m:r>
                        <m:r>
                          <a:rPr lang="en-US" altLang="ja-JP" sz="2000" b="1" i="1" smtClean="0">
                            <a:solidFill>
                              <a:srgbClr val="0033CC"/>
                            </a:solidFill>
                            <a:latin typeface="Cambria Math" panose="02040503050406030204" pitchFamily="18" charset="0"/>
                            <a:ea typeface="Cambria Math" panose="02040503050406030204" pitchFamily="18" charset="0"/>
                          </a:rPr>
                          <m:t>𝒈</m:t>
                        </m:r>
                        <m:r>
                          <a:rPr lang="en-US" altLang="ja-JP" sz="2000" b="1" i="1">
                            <a:solidFill>
                              <a:srgbClr val="0033CC"/>
                            </a:solidFill>
                            <a:latin typeface="Cambria Math" panose="02040503050406030204" pitchFamily="18" charset="0"/>
                            <a:ea typeface="Cambria Math" panose="02040503050406030204" pitchFamily="18" charset="0"/>
                          </a:rPr>
                          <m:t>∙</m:t>
                        </m:r>
                        <m:acc>
                          <m:accPr>
                            <m:chr m:val="̇"/>
                            <m:ctrlPr>
                              <a:rPr lang="en-US" altLang="ja-JP" sz="2000" b="1" i="1">
                                <a:solidFill>
                                  <a:srgbClr val="0033CC"/>
                                </a:solidFill>
                                <a:latin typeface="Cambria Math" panose="02040503050406030204" pitchFamily="18" charset="0"/>
                                <a:ea typeface="Cambria Math" panose="02040503050406030204" pitchFamily="18" charset="0"/>
                              </a:rPr>
                            </m:ctrlPr>
                          </m:accPr>
                          <m:e>
                            <m:r>
                              <a:rPr lang="ja-JP" altLang="en-US" sz="2000" b="1" i="1">
                                <a:solidFill>
                                  <a:srgbClr val="0033CC"/>
                                </a:solidFill>
                                <a:latin typeface="Cambria Math" panose="02040503050406030204" pitchFamily="18" charset="0"/>
                                <a:ea typeface="Cambria Math" panose="02040503050406030204" pitchFamily="18" charset="0"/>
                              </a:rPr>
                              <m:t>𝜸</m:t>
                            </m:r>
                          </m:e>
                        </m:acc>
                        <m:r>
                          <a:rPr lang="en-US" altLang="ja-JP" sz="2000" b="1" i="1">
                            <a:solidFill>
                              <a:srgbClr val="0033CC"/>
                            </a:solidFill>
                            <a:latin typeface="Cambria Math" panose="02040503050406030204" pitchFamily="18" charset="0"/>
                            <a:ea typeface="Cambria Math" panose="02040503050406030204" pitchFamily="18" charset="0"/>
                          </a:rPr>
                          <m:t>∙</m:t>
                        </m:r>
                        <m:sSub>
                          <m:sSubPr>
                            <m:ctrlPr>
                              <a:rPr lang="en-US" altLang="ja-JP" sz="2000" b="1" i="1">
                                <a:solidFill>
                                  <a:srgbClr val="0033CC"/>
                                </a:solidFill>
                                <a:latin typeface="Cambria Math" panose="02040503050406030204" pitchFamily="18" charset="0"/>
                                <a:ea typeface="Cambria Math" panose="02040503050406030204" pitchFamily="18" charset="0"/>
                              </a:rPr>
                            </m:ctrlPr>
                          </m:sSubPr>
                          <m:e>
                            <m:r>
                              <a:rPr lang="ja-JP" altLang="en-US" sz="2000" b="1" i="1">
                                <a:solidFill>
                                  <a:srgbClr val="0033CC"/>
                                </a:solidFill>
                                <a:latin typeface="Cambria Math" panose="02040503050406030204" pitchFamily="18" charset="0"/>
                                <a:ea typeface="Cambria Math" panose="02040503050406030204" pitchFamily="18" charset="0"/>
                              </a:rPr>
                              <m:t>𝝉</m:t>
                            </m:r>
                          </m:e>
                          <m:sub>
                            <m:r>
                              <a:rPr lang="en-US" altLang="ja-JP" sz="2000" b="1" i="1">
                                <a:solidFill>
                                  <a:srgbClr val="0033CC"/>
                                </a:solidFill>
                                <a:latin typeface="Cambria Math" panose="02040503050406030204" pitchFamily="18" charset="0"/>
                                <a:ea typeface="Cambria Math" panose="02040503050406030204" pitchFamily="18" charset="0"/>
                              </a:rPr>
                              <m:t>𝒃</m:t>
                            </m:r>
                          </m:sub>
                        </m:sSub>
                      </m:num>
                      <m:den>
                        <m:r>
                          <a:rPr lang="el-GR" altLang="ja-JP" sz="2000" b="1" i="1">
                            <a:solidFill>
                              <a:srgbClr val="0033CC"/>
                            </a:solidFill>
                            <a:latin typeface="Cambria Math" panose="02040503050406030204" pitchFamily="18" charset="0"/>
                          </a:rPr>
                          <m:t>𝝅</m:t>
                        </m:r>
                        <m:sSup>
                          <m:sSupPr>
                            <m:ctrlPr>
                              <a:rPr lang="en-US" altLang="ja-JP" sz="2000" b="1" i="1">
                                <a:solidFill>
                                  <a:srgbClr val="0033CC"/>
                                </a:solidFill>
                                <a:latin typeface="Cambria Math" panose="02040503050406030204" pitchFamily="18" charset="0"/>
                              </a:rPr>
                            </m:ctrlPr>
                          </m:sSupPr>
                          <m:e>
                            <m:r>
                              <a:rPr lang="en-US" altLang="ja-JP" sz="2000" b="1" i="1">
                                <a:solidFill>
                                  <a:srgbClr val="0033CC"/>
                                </a:solidFill>
                                <a:latin typeface="Cambria Math" panose="02040503050406030204" pitchFamily="18" charset="0"/>
                              </a:rPr>
                              <m:t>𝒓</m:t>
                            </m:r>
                          </m:e>
                          <m:sup>
                            <m:r>
                              <a:rPr lang="en-US" altLang="ja-JP" sz="2000" b="1" i="1">
                                <a:solidFill>
                                  <a:srgbClr val="0033CC"/>
                                </a:solidFill>
                                <a:latin typeface="Cambria Math" panose="02040503050406030204" pitchFamily="18" charset="0"/>
                              </a:rPr>
                              <m:t>𝟐</m:t>
                            </m:r>
                          </m:sup>
                        </m:sSup>
                        <m:r>
                          <a:rPr lang="en-US" altLang="ja-JP" sz="2000" b="1" i="1">
                            <a:solidFill>
                              <a:srgbClr val="0033CC"/>
                            </a:solidFill>
                            <a:latin typeface="Cambria Math" panose="02040503050406030204" pitchFamily="18" charset="0"/>
                          </a:rPr>
                          <m:t>(</m:t>
                        </m:r>
                        <m:r>
                          <a:rPr lang="en-US" altLang="ja-JP" sz="2000" b="1" i="1">
                            <a:solidFill>
                              <a:srgbClr val="0033CC"/>
                            </a:solidFill>
                            <a:latin typeface="Cambria Math" panose="02040503050406030204" pitchFamily="18" charset="0"/>
                          </a:rPr>
                          <m:t>𝟏</m:t>
                        </m:r>
                        <m:r>
                          <a:rPr lang="en-US" altLang="ja-JP" sz="2000" b="1" i="1">
                            <a:solidFill>
                              <a:srgbClr val="0033CC"/>
                            </a:solidFill>
                            <a:latin typeface="Cambria Math" panose="02040503050406030204" pitchFamily="18" charset="0"/>
                          </a:rPr>
                          <m:t>−</m:t>
                        </m:r>
                        <m:sSub>
                          <m:sSubPr>
                            <m:ctrlPr>
                              <a:rPr lang="en-US" altLang="ja-JP" sz="2000" b="1" i="1">
                                <a:solidFill>
                                  <a:srgbClr val="0033CC"/>
                                </a:solidFill>
                                <a:latin typeface="Cambria Math" panose="02040503050406030204" pitchFamily="18" charset="0"/>
                              </a:rPr>
                            </m:ctrlPr>
                          </m:sSubPr>
                          <m:e>
                            <m:r>
                              <a:rPr lang="ja-JP" altLang="en-US" sz="2000" b="1" i="1">
                                <a:solidFill>
                                  <a:srgbClr val="0033CC"/>
                                </a:solidFill>
                                <a:latin typeface="Cambria Math" panose="02040503050406030204" pitchFamily="18" charset="0"/>
                              </a:rPr>
                              <m:t>𝜹</m:t>
                            </m:r>
                          </m:e>
                          <m:sub>
                            <m:r>
                              <a:rPr lang="en-US" altLang="ja-JP" sz="2000" b="1" i="1">
                                <a:solidFill>
                                  <a:srgbClr val="0033CC"/>
                                </a:solidFill>
                                <a:latin typeface="Cambria Math" panose="02040503050406030204" pitchFamily="18" charset="0"/>
                              </a:rPr>
                              <m:t>𝒆𝒇𝒇</m:t>
                            </m:r>
                          </m:sub>
                        </m:sSub>
                        <m:r>
                          <a:rPr lang="en-US" altLang="ja-JP" sz="2000" b="1" i="1">
                            <a:solidFill>
                              <a:srgbClr val="0033CC"/>
                            </a:solidFill>
                            <a:latin typeface="Cambria Math" panose="02040503050406030204" pitchFamily="18" charset="0"/>
                          </a:rPr>
                          <m:t>)</m:t>
                        </m:r>
                      </m:den>
                    </m:f>
                  </m:oMath>
                </a14:m>
                <a:endParaRPr lang="ru-RU" sz="1814" b="1" dirty="0">
                  <a:solidFill>
                    <a:srgbClr val="4F3EF2"/>
                  </a:solidFill>
                  <a:latin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577922" y="1482416"/>
                <a:ext cx="1846031" cy="611258"/>
              </a:xfrm>
              <a:prstGeom prst="rect">
                <a:avLst/>
              </a:prstGeom>
              <a:blipFill rotWithShape="0">
                <a:blip r:embed="rId7"/>
                <a:stretch>
                  <a:fillRect l="-1320"/>
                </a:stretch>
              </a:blipFill>
            </p:spPr>
            <p:txBody>
              <a:bodyPr/>
              <a:lstStyle/>
              <a:p>
                <a:r>
                  <a:rPr lang="ru-RU">
                    <a:noFill/>
                  </a:rPr>
                  <a:t> </a:t>
                </a:r>
              </a:p>
            </p:txBody>
          </p:sp>
        </mc:Fallback>
      </mc:AlternateContent>
      <p:pic>
        <p:nvPicPr>
          <p:cNvPr id="14" name="Picture 12"/>
          <p:cNvPicPr>
            <a:picLocks noChangeAspect="1"/>
          </p:cNvPicPr>
          <p:nvPr/>
        </p:nvPicPr>
        <p:blipFill>
          <a:blip r:embed="rId8"/>
          <a:stretch>
            <a:fillRect/>
          </a:stretch>
        </p:blipFill>
        <p:spPr>
          <a:xfrm>
            <a:off x="6108231" y="2378952"/>
            <a:ext cx="4671361" cy="3755287"/>
          </a:xfrm>
          <a:prstGeom prst="rect">
            <a:avLst/>
          </a:prstGeom>
        </p:spPr>
      </p:pic>
      <p:sp>
        <p:nvSpPr>
          <p:cNvPr id="15" name="TextBox 14"/>
          <p:cNvSpPr txBox="1"/>
          <p:nvPr/>
        </p:nvSpPr>
        <p:spPr>
          <a:xfrm>
            <a:off x="7419958" y="6174903"/>
            <a:ext cx="2226250" cy="371512"/>
          </a:xfrm>
          <a:prstGeom prst="rect">
            <a:avLst/>
          </a:prstGeom>
          <a:noFill/>
        </p:spPr>
        <p:txBody>
          <a:bodyPr wrap="none" rtlCol="0">
            <a:spAutoFit/>
          </a:bodyPr>
          <a:lstStyle/>
          <a:p>
            <a:pPr algn="ctr" defTabSz="829361" eaLnBrk="0" fontAlgn="base" hangingPunct="0">
              <a:spcBef>
                <a:spcPct val="50000"/>
              </a:spcBef>
              <a:spcAft>
                <a:spcPct val="0"/>
              </a:spcAft>
            </a:pPr>
            <a:r>
              <a:rPr lang="en-US" sz="1814" b="1" dirty="0">
                <a:solidFill>
                  <a:srgbClr val="4F3EF2"/>
                </a:solidFill>
                <a:latin typeface="Times New Roman" pitchFamily="18" charset="0"/>
              </a:rPr>
              <a:t>SEY of OFE Copper</a:t>
            </a:r>
            <a:endParaRPr lang="ru-RU" sz="1814" b="1" dirty="0">
              <a:solidFill>
                <a:srgbClr val="4F3EF2"/>
              </a:solidFill>
              <a:latin typeface="Times New Roman" pitchFamily="18" charset="0"/>
            </a:endParaRPr>
          </a:p>
        </p:txBody>
      </p:sp>
      <p:graphicFrame>
        <p:nvGraphicFramePr>
          <p:cNvPr id="16" name="Объект 10"/>
          <p:cNvGraphicFramePr>
            <a:graphicFrameLocks noChangeAspect="1"/>
          </p:cNvGraphicFramePr>
          <p:nvPr>
            <p:extLst/>
          </p:nvPr>
        </p:nvGraphicFramePr>
        <p:xfrm>
          <a:off x="5757550" y="397124"/>
          <a:ext cx="676898" cy="472818"/>
        </p:xfrm>
        <a:graphic>
          <a:graphicData uri="http://schemas.openxmlformats.org/presentationml/2006/ole">
            <mc:AlternateContent xmlns:mc="http://schemas.openxmlformats.org/markup-compatibility/2006">
              <mc:Choice xmlns:v="urn:schemas-microsoft-com:vml" Requires="v">
                <p:oleObj spid="_x0000_s1230" name="Уравнение" r:id="rId9" imgW="330120" imgH="228600" progId="Equation.3">
                  <p:embed/>
                </p:oleObj>
              </mc:Choice>
              <mc:Fallback>
                <p:oleObj name="Уравнение" r:id="rId9" imgW="330120" imgH="228600" progId="Equation.3">
                  <p:embed/>
                  <p:pic>
                    <p:nvPicPr>
                      <p:cNvPr id="16" name="Объект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7550" y="397124"/>
                        <a:ext cx="676898" cy="472818"/>
                      </a:xfrm>
                      <a:prstGeom prst="rect">
                        <a:avLst/>
                      </a:prstGeom>
                      <a:noFill/>
                      <a:ln>
                        <a:noFill/>
                      </a:ln>
                      <a:extLst/>
                    </p:spPr>
                  </p:pic>
                </p:oleObj>
              </mc:Fallback>
            </mc:AlternateContent>
          </a:graphicData>
        </a:graphic>
      </p:graphicFrame>
      <p:sp>
        <p:nvSpPr>
          <p:cNvPr id="17" name="TextBox 16"/>
          <p:cNvSpPr txBox="1"/>
          <p:nvPr/>
        </p:nvSpPr>
        <p:spPr>
          <a:xfrm>
            <a:off x="2716811" y="2698291"/>
            <a:ext cx="1962397" cy="400110"/>
          </a:xfrm>
          <a:prstGeom prst="rect">
            <a:avLst/>
          </a:prstGeom>
          <a:noFill/>
        </p:spPr>
        <p:txBody>
          <a:bodyPr wrap="none" rtlCol="0">
            <a:spAutoFit/>
          </a:bodyPr>
          <a:lstStyle/>
          <a:p>
            <a:pPr algn="ctr" defTabSz="829361" eaLnBrk="0" fontAlgn="base" hangingPunct="0">
              <a:spcBef>
                <a:spcPct val="50000"/>
              </a:spcBef>
              <a:spcAft>
                <a:spcPct val="0"/>
              </a:spcAft>
            </a:pPr>
            <a:r>
              <a:rPr lang="el-GR" altLang="ja-JP" sz="2000" b="1" i="1" dirty="0">
                <a:solidFill>
                  <a:srgbClr val="0033CC"/>
                </a:solidFill>
              </a:rPr>
              <a:t>ρ</a:t>
            </a:r>
            <a:r>
              <a:rPr lang="en-US" altLang="ja-JP" sz="2000" b="1" i="1" baseline="-25000" dirty="0" smtClean="0">
                <a:solidFill>
                  <a:srgbClr val="0033CC"/>
                </a:solidFill>
              </a:rPr>
              <a:t>e</a:t>
            </a:r>
            <a:r>
              <a:rPr lang="en-US" sz="1814" b="1" dirty="0" smtClean="0">
                <a:solidFill>
                  <a:srgbClr val="4F3EF2"/>
                </a:solidFill>
                <a:latin typeface="Times New Roman" pitchFamily="18" charset="0"/>
              </a:rPr>
              <a:t> about 1E6 </a:t>
            </a:r>
            <a:r>
              <a:rPr lang="en-US" sz="1814" b="1" dirty="0">
                <a:solidFill>
                  <a:srgbClr val="4F3EF2"/>
                </a:solidFill>
                <a:latin typeface="Times New Roman" pitchFamily="18" charset="0"/>
              </a:rPr>
              <a:t>cm</a:t>
            </a:r>
            <a:r>
              <a:rPr lang="en-US" sz="1814" b="1" baseline="30000" dirty="0">
                <a:solidFill>
                  <a:srgbClr val="4F3EF2"/>
                </a:solidFill>
                <a:latin typeface="Times New Roman" pitchFamily="18" charset="0"/>
              </a:rPr>
              <a:t>-3</a:t>
            </a:r>
            <a:endParaRPr lang="ru-RU" sz="1814" b="1" dirty="0">
              <a:solidFill>
                <a:srgbClr val="4F3EF2"/>
              </a:solidFill>
              <a:latin typeface="Times New Roman" pitchFamily="18" charset="0"/>
            </a:endParaRPr>
          </a:p>
        </p:txBody>
      </p:sp>
    </p:spTree>
    <p:extLst>
      <p:ext uri="{BB962C8B-B14F-4D97-AF65-F5344CB8AC3E}">
        <p14:creationId xmlns:p14="http://schemas.microsoft.com/office/powerpoint/2010/main" val="3808085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09" y="733117"/>
            <a:ext cx="9863499" cy="5972841"/>
          </a:xfrm>
          <a:prstGeom prst="rect">
            <a:avLst/>
          </a:prstGeom>
        </p:spPr>
      </p:pic>
      <p:sp>
        <p:nvSpPr>
          <p:cNvPr id="2" name="Заголовок 1"/>
          <p:cNvSpPr>
            <a:spLocks noGrp="1"/>
          </p:cNvSpPr>
          <p:nvPr>
            <p:ph type="title"/>
          </p:nvPr>
        </p:nvSpPr>
        <p:spPr>
          <a:xfrm>
            <a:off x="3753178" y="0"/>
            <a:ext cx="3999690" cy="871246"/>
          </a:xfrm>
        </p:spPr>
        <p:txBody>
          <a:bodyPr>
            <a:normAutofit/>
          </a:bodyPr>
          <a:lstStyle/>
          <a:p>
            <a:r>
              <a:rPr lang="en-US" sz="2400" dirty="0" smtClean="0"/>
              <a:t>Critical heat load</a:t>
            </a:r>
            <a:endParaRPr lang="ru-RU" sz="2400" dirty="0"/>
          </a:p>
        </p:txBody>
      </p:sp>
      <p:cxnSp>
        <p:nvCxnSpPr>
          <p:cNvPr id="6" name="Прямая соединительная линия 5"/>
          <p:cNvCxnSpPr/>
          <p:nvPr/>
        </p:nvCxnSpPr>
        <p:spPr>
          <a:xfrm flipV="1">
            <a:off x="1507263" y="2460654"/>
            <a:ext cx="0" cy="1290484"/>
          </a:xfrm>
          <a:prstGeom prst="line">
            <a:avLst/>
          </a:prstGeom>
        </p:spPr>
        <p:style>
          <a:lnRef idx="1">
            <a:schemeClr val="dk1"/>
          </a:lnRef>
          <a:fillRef idx="0">
            <a:schemeClr val="dk1"/>
          </a:fillRef>
          <a:effectRef idx="0">
            <a:schemeClr val="dk1"/>
          </a:effectRef>
          <a:fontRef idx="minor">
            <a:schemeClr val="tx1"/>
          </a:fontRef>
        </p:style>
      </p:cxnSp>
      <p:cxnSp>
        <p:nvCxnSpPr>
          <p:cNvPr id="10" name="Прямая соединительная линия 9"/>
          <p:cNvCxnSpPr/>
          <p:nvPr/>
        </p:nvCxnSpPr>
        <p:spPr>
          <a:xfrm flipH="1" flipV="1">
            <a:off x="2236906" y="2453280"/>
            <a:ext cx="1" cy="1297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flipV="1">
            <a:off x="6944398" y="1657378"/>
            <a:ext cx="2" cy="1512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H="1" flipV="1">
            <a:off x="9150607" y="1607572"/>
            <a:ext cx="1" cy="129785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1216081" y="2185028"/>
            <a:ext cx="1361270" cy="338554"/>
          </a:xfrm>
          <a:prstGeom prst="rect">
            <a:avLst/>
          </a:prstGeom>
          <a:noFill/>
        </p:spPr>
        <p:txBody>
          <a:bodyPr wrap="none" rtlCol="0">
            <a:spAutoFit/>
          </a:bodyPr>
          <a:lstStyle/>
          <a:p>
            <a:r>
              <a:rPr lang="ru-RU" sz="1600" dirty="0" err="1" smtClean="0"/>
              <a:t>Ве</a:t>
            </a:r>
            <a:r>
              <a:rPr lang="ru-RU" sz="1600" dirty="0" smtClean="0"/>
              <a:t>, </a:t>
            </a:r>
            <a:r>
              <a:rPr lang="en-US" sz="1600" dirty="0" smtClean="0"/>
              <a:t>Id20</a:t>
            </a:r>
            <a:r>
              <a:rPr lang="ru-RU" sz="1600" dirty="0" smtClean="0"/>
              <a:t>, </a:t>
            </a:r>
            <a:r>
              <a:rPr lang="en-US" sz="1600" dirty="0" smtClean="0"/>
              <a:t>L160</a:t>
            </a:r>
            <a:endParaRPr lang="ru-RU" sz="1600" dirty="0"/>
          </a:p>
        </p:txBody>
      </p:sp>
      <p:sp>
        <p:nvSpPr>
          <p:cNvPr id="23" name="TextBox 22"/>
          <p:cNvSpPr txBox="1"/>
          <p:nvPr/>
        </p:nvSpPr>
        <p:spPr>
          <a:xfrm>
            <a:off x="5521986" y="1491716"/>
            <a:ext cx="1404552" cy="1077218"/>
          </a:xfrm>
          <a:prstGeom prst="rect">
            <a:avLst/>
          </a:prstGeom>
          <a:noFill/>
        </p:spPr>
        <p:txBody>
          <a:bodyPr wrap="none" rtlCol="0">
            <a:spAutoFit/>
          </a:bodyPr>
          <a:lstStyle/>
          <a:p>
            <a:endParaRPr lang="en-US" sz="1600" dirty="0" smtClean="0"/>
          </a:p>
          <a:p>
            <a:pPr algn="ctr"/>
            <a:r>
              <a:rPr lang="en-US" sz="1600" dirty="0" smtClean="0"/>
              <a:t>Q0</a:t>
            </a:r>
          </a:p>
          <a:p>
            <a:r>
              <a:rPr lang="en-US" sz="1600" dirty="0" smtClean="0"/>
              <a:t>Cu</a:t>
            </a:r>
            <a:r>
              <a:rPr lang="ru-RU" sz="1600" dirty="0" smtClean="0"/>
              <a:t>,  </a:t>
            </a:r>
            <a:r>
              <a:rPr lang="en-US" sz="1600" dirty="0" smtClean="0"/>
              <a:t>d</a:t>
            </a:r>
            <a:r>
              <a:rPr lang="ru-RU" sz="1600" dirty="0" smtClean="0"/>
              <a:t>30,  </a:t>
            </a:r>
            <a:r>
              <a:rPr lang="en-US" sz="1600" dirty="0" smtClean="0"/>
              <a:t>L900</a:t>
            </a:r>
            <a:endParaRPr lang="ru-RU" sz="1600" dirty="0" smtClean="0"/>
          </a:p>
          <a:p>
            <a:r>
              <a:rPr lang="en-US" sz="1600" dirty="0" smtClean="0"/>
              <a:t>4</a:t>
            </a:r>
            <a:r>
              <a:rPr lang="ru-RU" sz="1600" dirty="0" smtClean="0"/>
              <a:t>0…60К</a:t>
            </a:r>
            <a:endParaRPr lang="ru-RU" sz="1600" dirty="0"/>
          </a:p>
        </p:txBody>
      </p:sp>
      <p:sp>
        <p:nvSpPr>
          <p:cNvPr id="24" name="TextBox 23"/>
          <p:cNvSpPr txBox="1"/>
          <p:nvPr/>
        </p:nvSpPr>
        <p:spPr>
          <a:xfrm>
            <a:off x="7874458" y="1742999"/>
            <a:ext cx="1404552" cy="830997"/>
          </a:xfrm>
          <a:prstGeom prst="rect">
            <a:avLst/>
          </a:prstGeom>
          <a:noFill/>
        </p:spPr>
        <p:txBody>
          <a:bodyPr wrap="none" rtlCol="0">
            <a:spAutoFit/>
          </a:bodyPr>
          <a:lstStyle/>
          <a:p>
            <a:pPr algn="ctr"/>
            <a:r>
              <a:rPr lang="en-US" sz="1600" dirty="0" smtClean="0"/>
              <a:t>Q1</a:t>
            </a:r>
          </a:p>
          <a:p>
            <a:r>
              <a:rPr lang="en-US" sz="1600" dirty="0" smtClean="0"/>
              <a:t>Cu</a:t>
            </a:r>
            <a:r>
              <a:rPr lang="ru-RU" sz="1600" dirty="0" smtClean="0"/>
              <a:t>,  </a:t>
            </a:r>
            <a:r>
              <a:rPr lang="en-US" sz="1600" dirty="0" smtClean="0"/>
              <a:t>d48</a:t>
            </a:r>
            <a:r>
              <a:rPr lang="ru-RU" sz="1600" dirty="0" smtClean="0"/>
              <a:t>,  </a:t>
            </a:r>
            <a:r>
              <a:rPr lang="en-US" sz="1600" dirty="0" smtClean="0"/>
              <a:t>L</a:t>
            </a:r>
            <a:r>
              <a:rPr lang="ru-RU" sz="1600" dirty="0" smtClean="0"/>
              <a:t>600</a:t>
            </a:r>
          </a:p>
          <a:p>
            <a:r>
              <a:rPr lang="en-US" sz="1600" dirty="0" smtClean="0"/>
              <a:t>4</a:t>
            </a:r>
            <a:r>
              <a:rPr lang="ru-RU" sz="1600" dirty="0" smtClean="0"/>
              <a:t>0…60К</a:t>
            </a:r>
            <a:endParaRPr lang="ru-RU" sz="1600" dirty="0"/>
          </a:p>
        </p:txBody>
      </p:sp>
      <p:cxnSp>
        <p:nvCxnSpPr>
          <p:cNvPr id="26" name="Прямая соединительная линия 25"/>
          <p:cNvCxnSpPr/>
          <p:nvPr/>
        </p:nvCxnSpPr>
        <p:spPr>
          <a:xfrm flipH="1" flipV="1">
            <a:off x="5539846" y="1646211"/>
            <a:ext cx="1" cy="1297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flipV="1">
            <a:off x="7910179" y="1618635"/>
            <a:ext cx="1" cy="1297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V="1">
            <a:off x="1219880" y="3274142"/>
            <a:ext cx="1654260" cy="73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flipV="1">
            <a:off x="2386184" y="3281516"/>
            <a:ext cx="1192785" cy="122529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657253" y="4447420"/>
            <a:ext cx="1414823" cy="338554"/>
          </a:xfrm>
          <a:prstGeom prst="rect">
            <a:avLst/>
          </a:prstGeom>
          <a:noFill/>
        </p:spPr>
        <p:txBody>
          <a:bodyPr wrap="square" rtlCol="0">
            <a:spAutoFit/>
          </a:bodyPr>
          <a:lstStyle/>
          <a:p>
            <a:r>
              <a:rPr lang="en-US" sz="1600" b="1" dirty="0" smtClean="0">
                <a:solidFill>
                  <a:schemeClr val="accent2">
                    <a:lumMod val="75000"/>
                  </a:schemeClr>
                </a:solidFill>
              </a:rPr>
              <a:t>SR absorber!!</a:t>
            </a:r>
            <a:endParaRPr lang="ru-RU" sz="1600" b="1" dirty="0">
              <a:solidFill>
                <a:schemeClr val="accent2">
                  <a:lumMod val="75000"/>
                </a:schemeClr>
              </a:solidFill>
            </a:endParaRPr>
          </a:p>
        </p:txBody>
      </p:sp>
      <p:sp>
        <p:nvSpPr>
          <p:cNvPr id="36" name="TextBox 35"/>
          <p:cNvSpPr txBox="1"/>
          <p:nvPr/>
        </p:nvSpPr>
        <p:spPr>
          <a:xfrm>
            <a:off x="6002823" y="4204411"/>
            <a:ext cx="2573911" cy="338554"/>
          </a:xfrm>
          <a:prstGeom prst="rect">
            <a:avLst/>
          </a:prstGeom>
          <a:noFill/>
        </p:spPr>
        <p:txBody>
          <a:bodyPr wrap="square" rtlCol="0">
            <a:spAutoFit/>
          </a:bodyPr>
          <a:lstStyle/>
          <a:p>
            <a:r>
              <a:rPr lang="en-US" sz="1600" dirty="0" smtClean="0">
                <a:solidFill>
                  <a:schemeClr val="accent2">
                    <a:lumMod val="75000"/>
                  </a:schemeClr>
                </a:solidFill>
              </a:rPr>
              <a:t>SR absorber with low “s”!!</a:t>
            </a:r>
            <a:endParaRPr lang="ru-RU" sz="1600" dirty="0">
              <a:solidFill>
                <a:schemeClr val="accent2">
                  <a:lumMod val="75000"/>
                </a:schemeClr>
              </a:solidFill>
            </a:endParaRPr>
          </a:p>
        </p:txBody>
      </p:sp>
      <p:cxnSp>
        <p:nvCxnSpPr>
          <p:cNvPr id="37" name="Прямая со стрелкой 36"/>
          <p:cNvCxnSpPr/>
          <p:nvPr/>
        </p:nvCxnSpPr>
        <p:spPr>
          <a:xfrm flipH="1" flipV="1">
            <a:off x="10809318" y="3419876"/>
            <a:ext cx="492367" cy="2313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1353800" y="3281516"/>
            <a:ext cx="397866" cy="338554"/>
          </a:xfrm>
          <a:prstGeom prst="rect">
            <a:avLst/>
          </a:prstGeom>
          <a:noFill/>
        </p:spPr>
        <p:txBody>
          <a:bodyPr wrap="none" rtlCol="0">
            <a:spAutoFit/>
          </a:bodyPr>
          <a:lstStyle/>
          <a:p>
            <a:r>
              <a:rPr lang="en-US" sz="1600" b="1" dirty="0" smtClean="0">
                <a:solidFill>
                  <a:srgbClr val="C00000"/>
                </a:solidFill>
              </a:rPr>
              <a:t>SR</a:t>
            </a:r>
            <a:endParaRPr lang="ru-RU" sz="1600" b="1" dirty="0">
              <a:solidFill>
                <a:srgbClr val="C00000"/>
              </a:solidFill>
            </a:endParaRPr>
          </a:p>
        </p:txBody>
      </p:sp>
      <p:sp>
        <p:nvSpPr>
          <p:cNvPr id="7" name="Номер слайда 6"/>
          <p:cNvSpPr>
            <a:spLocks noGrp="1"/>
          </p:cNvSpPr>
          <p:nvPr>
            <p:ph type="sldNum" sz="quarter" idx="12"/>
          </p:nvPr>
        </p:nvSpPr>
        <p:spPr/>
        <p:txBody>
          <a:bodyPr/>
          <a:lstStyle/>
          <a:p>
            <a:fld id="{7C2B6C93-BE73-41D0-B9DC-9285A97B7A4B}" type="slidenum">
              <a:rPr lang="ru-RU" smtClean="0"/>
              <a:t>11</a:t>
            </a:fld>
            <a:endParaRPr lang="ru-RU"/>
          </a:p>
        </p:txBody>
      </p:sp>
      <p:cxnSp>
        <p:nvCxnSpPr>
          <p:cNvPr id="40" name="Прямая со стрелкой 39"/>
          <p:cNvCxnSpPr/>
          <p:nvPr/>
        </p:nvCxnSpPr>
        <p:spPr>
          <a:xfrm flipV="1">
            <a:off x="7289779" y="3377639"/>
            <a:ext cx="116057" cy="85149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849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331300" y="265492"/>
            <a:ext cx="10515600" cy="871246"/>
          </a:xfrm>
        </p:spPr>
        <p:txBody>
          <a:bodyPr>
            <a:normAutofit/>
          </a:bodyPr>
          <a:lstStyle/>
          <a:p>
            <a:r>
              <a:rPr lang="en-US" sz="3200" dirty="0" smtClean="0"/>
              <a:t>Heat load. Cu chambers inside Q at 60 – 70 K</a:t>
            </a:r>
            <a:endParaRPr lang="ru-RU" sz="3200" dirty="0"/>
          </a:p>
        </p:txBody>
      </p:sp>
      <p:graphicFrame>
        <p:nvGraphicFramePr>
          <p:cNvPr id="2" name="Таблица 1"/>
          <p:cNvGraphicFramePr>
            <a:graphicFrameLocks noGrp="1"/>
          </p:cNvGraphicFramePr>
          <p:nvPr>
            <p:extLst>
              <p:ext uri="{D42A27DB-BD31-4B8C-83A1-F6EECF244321}">
                <p14:modId xmlns:p14="http://schemas.microsoft.com/office/powerpoint/2010/main" val="3825201592"/>
              </p:ext>
            </p:extLst>
          </p:nvPr>
        </p:nvGraphicFramePr>
        <p:xfrm>
          <a:off x="2392853" y="1236372"/>
          <a:ext cx="6463554" cy="1309312"/>
        </p:xfrm>
        <a:graphic>
          <a:graphicData uri="http://schemas.openxmlformats.org/drawingml/2006/table">
            <a:tbl>
              <a:tblPr firstRow="1" firstCol="1" bandRow="1">
                <a:tableStyleId>{5C22544A-7EE6-4342-B048-85BDC9FD1C3A}</a:tableStyleId>
              </a:tblPr>
              <a:tblGrid>
                <a:gridCol w="814886">
                  <a:extLst>
                    <a:ext uri="{9D8B030D-6E8A-4147-A177-3AD203B41FA5}">
                      <a16:colId xmlns:a16="http://schemas.microsoft.com/office/drawing/2014/main" val="3052349309"/>
                    </a:ext>
                  </a:extLst>
                </a:gridCol>
                <a:gridCol w="814886">
                  <a:extLst>
                    <a:ext uri="{9D8B030D-6E8A-4147-A177-3AD203B41FA5}">
                      <a16:colId xmlns:a16="http://schemas.microsoft.com/office/drawing/2014/main" val="839405956"/>
                    </a:ext>
                  </a:extLst>
                </a:gridCol>
                <a:gridCol w="842227">
                  <a:extLst>
                    <a:ext uri="{9D8B030D-6E8A-4147-A177-3AD203B41FA5}">
                      <a16:colId xmlns:a16="http://schemas.microsoft.com/office/drawing/2014/main" val="3164160656"/>
                    </a:ext>
                  </a:extLst>
                </a:gridCol>
                <a:gridCol w="922352">
                  <a:extLst>
                    <a:ext uri="{9D8B030D-6E8A-4147-A177-3AD203B41FA5}">
                      <a16:colId xmlns:a16="http://schemas.microsoft.com/office/drawing/2014/main" val="2074595612"/>
                    </a:ext>
                  </a:extLst>
                </a:gridCol>
                <a:gridCol w="1224501">
                  <a:extLst>
                    <a:ext uri="{9D8B030D-6E8A-4147-A177-3AD203B41FA5}">
                      <a16:colId xmlns:a16="http://schemas.microsoft.com/office/drawing/2014/main" val="584790809"/>
                    </a:ext>
                  </a:extLst>
                </a:gridCol>
                <a:gridCol w="1041620">
                  <a:extLst>
                    <a:ext uri="{9D8B030D-6E8A-4147-A177-3AD203B41FA5}">
                      <a16:colId xmlns:a16="http://schemas.microsoft.com/office/drawing/2014/main" val="2345241686"/>
                    </a:ext>
                  </a:extLst>
                </a:gridCol>
                <a:gridCol w="803082">
                  <a:extLst>
                    <a:ext uri="{9D8B030D-6E8A-4147-A177-3AD203B41FA5}">
                      <a16:colId xmlns:a16="http://schemas.microsoft.com/office/drawing/2014/main" val="313474337"/>
                    </a:ext>
                  </a:extLst>
                </a:gridCol>
              </a:tblGrid>
              <a:tr h="803788">
                <a:tc gridSpan="2">
                  <a:txBody>
                    <a:bodyPr/>
                    <a:lstStyle/>
                    <a:p>
                      <a:pPr algn="ctr">
                        <a:lnSpc>
                          <a:spcPct val="107000"/>
                        </a:lnSpc>
                        <a:spcAft>
                          <a:spcPts val="0"/>
                        </a:spcAft>
                      </a:pPr>
                      <a:r>
                        <a:rPr lang="en-US" sz="1400" dirty="0" smtClean="0">
                          <a:effectLst/>
                        </a:rPr>
                        <a:t>Material</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a:txBody>
                    <a:bodyPr/>
                    <a:lstStyle/>
                    <a:p>
                      <a:pPr algn="ctr">
                        <a:lnSpc>
                          <a:spcPct val="107000"/>
                        </a:lnSpc>
                        <a:spcAft>
                          <a:spcPts val="0"/>
                        </a:spcAft>
                      </a:pPr>
                      <a:endParaRPr lang="ru-RU" sz="1100" dirty="0">
                        <a:effectLst/>
                      </a:endParaRPr>
                    </a:p>
                    <a:p>
                      <a:pPr algn="ctr">
                        <a:lnSpc>
                          <a:spcPct val="107000"/>
                        </a:lnSpc>
                        <a:spcAft>
                          <a:spcPts val="0"/>
                        </a:spcAft>
                      </a:pPr>
                      <a:r>
                        <a:rPr lang="ru-RU" sz="1400" dirty="0">
                          <a:effectLst/>
                        </a:rPr>
                        <a:t> </a:t>
                      </a:r>
                      <a:r>
                        <a:rPr lang="en-US" sz="1400" dirty="0">
                          <a:effectLst/>
                        </a:rPr>
                        <a:t>b [</a:t>
                      </a:r>
                      <a:r>
                        <a:rPr lang="ru-RU" sz="1400" dirty="0">
                          <a:effectLst/>
                        </a:rPr>
                        <a:t>мм</a:t>
                      </a:r>
                      <a:r>
                        <a:rPr lang="en-US"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smtClean="0">
                          <a:effectLst/>
                        </a:rPr>
                        <a:t>Length</a:t>
                      </a:r>
                      <a:endParaRPr lang="ru-RU" sz="1100" dirty="0">
                        <a:effectLst/>
                      </a:endParaRPr>
                    </a:p>
                    <a:p>
                      <a:pPr algn="ctr">
                        <a:lnSpc>
                          <a:spcPct val="107000"/>
                        </a:lnSpc>
                        <a:spcAft>
                          <a:spcPts val="0"/>
                        </a:spcAft>
                      </a:pPr>
                      <a:r>
                        <a:rPr lang="en-US" sz="1400" dirty="0">
                          <a:effectLst/>
                        </a:rPr>
                        <a:t>[</a:t>
                      </a:r>
                      <a:r>
                        <a:rPr lang="ru-RU" sz="1400" dirty="0">
                          <a:effectLst/>
                        </a:rPr>
                        <a:t>мм</a:t>
                      </a:r>
                      <a:r>
                        <a:rPr lang="en-US"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400" dirty="0" err="1">
                          <a:effectLst/>
                        </a:rPr>
                        <a:t>σ</a:t>
                      </a:r>
                      <a:r>
                        <a:rPr lang="ru-RU" sz="1400" baseline="-25000" dirty="0" err="1">
                          <a:effectLst/>
                        </a:rPr>
                        <a:t>с</a:t>
                      </a:r>
                      <a:endParaRPr lang="ru-RU" sz="1100" dirty="0">
                        <a:effectLst/>
                      </a:endParaRPr>
                    </a:p>
                    <a:p>
                      <a:pPr algn="ctr">
                        <a:lnSpc>
                          <a:spcPct val="107000"/>
                        </a:lnSpc>
                        <a:spcAft>
                          <a:spcPts val="0"/>
                        </a:spcAft>
                      </a:pPr>
                      <a:r>
                        <a:rPr lang="en-US" sz="1400" dirty="0">
                          <a:effectLst/>
                        </a:rPr>
                        <a:t>[1/(</a:t>
                      </a:r>
                      <a:r>
                        <a:rPr lang="ru-RU" sz="1400" dirty="0" err="1">
                          <a:effectLst/>
                        </a:rPr>
                        <a:t>Ом∙м</a:t>
                      </a:r>
                      <a:r>
                        <a:rPr lang="en-US"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dirty="0">
                          <a:effectLst/>
                        </a:rPr>
                        <a:t>P </a:t>
                      </a:r>
                      <a:r>
                        <a:rPr lang="en-US" sz="1400" dirty="0" smtClean="0">
                          <a:effectLst/>
                        </a:rPr>
                        <a:t>(RW)</a:t>
                      </a:r>
                      <a:endParaRPr lang="ru-RU" sz="1100" dirty="0">
                        <a:effectLst/>
                      </a:endParaRPr>
                    </a:p>
                    <a:p>
                      <a:pPr algn="ctr">
                        <a:lnSpc>
                          <a:spcPct val="107000"/>
                        </a:lnSpc>
                        <a:spcAft>
                          <a:spcPts val="0"/>
                        </a:spcAft>
                      </a:pPr>
                      <a:r>
                        <a:rPr lang="en-US" sz="1400" dirty="0" smtClean="0">
                          <a:effectLst/>
                        </a:rPr>
                        <a:t>[W]</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dirty="0" smtClean="0">
                          <a:effectLst/>
                        </a:rPr>
                        <a:t>Max </a:t>
                      </a:r>
                      <a:r>
                        <a:rPr lang="en-US" sz="1400" dirty="0" err="1" smtClean="0">
                          <a:effectLst/>
                        </a:rPr>
                        <a:t>deltaT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9732947"/>
                  </a:ext>
                </a:extLst>
              </a:tr>
              <a:tr h="0">
                <a:tc>
                  <a:txBody>
                    <a:bodyPr/>
                    <a:lstStyle/>
                    <a:p>
                      <a:pPr algn="ctr">
                        <a:lnSpc>
                          <a:spcPct val="107000"/>
                        </a:lnSpc>
                        <a:spcAft>
                          <a:spcPts val="0"/>
                        </a:spcAft>
                      </a:pPr>
                      <a:r>
                        <a:rPr lang="en-US" sz="1400" dirty="0">
                          <a:effectLst/>
                        </a:rPr>
                        <a:t>Be</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IP</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dirty="0" smtClean="0">
                          <a:effectLst/>
                          <a:latin typeface="+mn-lt"/>
                          <a:ea typeface="+mn-ea"/>
                          <a:cs typeface="+mn-cs"/>
                        </a:rPr>
                        <a:t>10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smtClean="0">
                          <a:effectLst/>
                        </a:rPr>
                        <a:t>160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smtClean="0">
                          <a:effectLst/>
                        </a:rPr>
                        <a:t>2.5E7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smtClean="0">
                          <a:effectLst/>
                        </a:rPr>
                        <a:t>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dirty="0" smtClean="0">
                          <a:solidFill>
                            <a:srgbClr val="C00000"/>
                          </a:solidFill>
                          <a:effectLst/>
                        </a:rPr>
                        <a:t>11</a:t>
                      </a:r>
                      <a:endParaRPr lang="ru-RU"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2663499"/>
                  </a:ext>
                </a:extLst>
              </a:tr>
            </a:tbl>
          </a:graphicData>
        </a:graphic>
      </p:graphicFrame>
      <p:sp>
        <p:nvSpPr>
          <p:cNvPr id="5" name="TextBox 4"/>
          <p:cNvSpPr txBox="1"/>
          <p:nvPr/>
        </p:nvSpPr>
        <p:spPr>
          <a:xfrm>
            <a:off x="907186" y="1595221"/>
            <a:ext cx="1909916" cy="461665"/>
          </a:xfrm>
          <a:prstGeom prst="rect">
            <a:avLst/>
          </a:prstGeom>
          <a:noFill/>
        </p:spPr>
        <p:txBody>
          <a:bodyPr wrap="square" rtlCol="0">
            <a:spAutoFit/>
          </a:bodyPr>
          <a:lstStyle/>
          <a:p>
            <a:r>
              <a:rPr lang="en-US" sz="2400" dirty="0" smtClean="0"/>
              <a:t>IP</a:t>
            </a:r>
          </a:p>
        </p:txBody>
      </p:sp>
      <p:graphicFrame>
        <p:nvGraphicFramePr>
          <p:cNvPr id="6" name="Таблица 5"/>
          <p:cNvGraphicFramePr>
            <a:graphicFrameLocks noGrp="1"/>
          </p:cNvGraphicFramePr>
          <p:nvPr>
            <p:extLst>
              <p:ext uri="{D42A27DB-BD31-4B8C-83A1-F6EECF244321}">
                <p14:modId xmlns:p14="http://schemas.microsoft.com/office/powerpoint/2010/main" val="31615200"/>
              </p:ext>
            </p:extLst>
          </p:nvPr>
        </p:nvGraphicFramePr>
        <p:xfrm>
          <a:off x="2086370" y="3403767"/>
          <a:ext cx="7555938" cy="1411844"/>
        </p:xfrm>
        <a:graphic>
          <a:graphicData uri="http://schemas.openxmlformats.org/drawingml/2006/table">
            <a:tbl>
              <a:tblPr firstRow="1" firstCol="1" bandRow="1">
                <a:tableStyleId>{5C22544A-7EE6-4342-B048-85BDC9FD1C3A}</a:tableStyleId>
              </a:tblPr>
              <a:tblGrid>
                <a:gridCol w="1095213">
                  <a:extLst>
                    <a:ext uri="{9D8B030D-6E8A-4147-A177-3AD203B41FA5}">
                      <a16:colId xmlns:a16="http://schemas.microsoft.com/office/drawing/2014/main" val="3009288630"/>
                    </a:ext>
                  </a:extLst>
                </a:gridCol>
                <a:gridCol w="1293591">
                  <a:extLst>
                    <a:ext uri="{9D8B030D-6E8A-4147-A177-3AD203B41FA5}">
                      <a16:colId xmlns:a16="http://schemas.microsoft.com/office/drawing/2014/main" val="575349740"/>
                    </a:ext>
                  </a:extLst>
                </a:gridCol>
                <a:gridCol w="681626">
                  <a:extLst>
                    <a:ext uri="{9D8B030D-6E8A-4147-A177-3AD203B41FA5}">
                      <a16:colId xmlns:a16="http://schemas.microsoft.com/office/drawing/2014/main" val="2724308881"/>
                    </a:ext>
                  </a:extLst>
                </a:gridCol>
                <a:gridCol w="1126950">
                  <a:extLst>
                    <a:ext uri="{9D8B030D-6E8A-4147-A177-3AD203B41FA5}">
                      <a16:colId xmlns:a16="http://schemas.microsoft.com/office/drawing/2014/main" val="3868438690"/>
                    </a:ext>
                  </a:extLst>
                </a:gridCol>
                <a:gridCol w="737641">
                  <a:extLst>
                    <a:ext uri="{9D8B030D-6E8A-4147-A177-3AD203B41FA5}">
                      <a16:colId xmlns:a16="http://schemas.microsoft.com/office/drawing/2014/main" val="1280238725"/>
                    </a:ext>
                  </a:extLst>
                </a:gridCol>
                <a:gridCol w="642019">
                  <a:extLst>
                    <a:ext uri="{9D8B030D-6E8A-4147-A177-3AD203B41FA5}">
                      <a16:colId xmlns:a16="http://schemas.microsoft.com/office/drawing/2014/main" val="3748438391"/>
                    </a:ext>
                  </a:extLst>
                </a:gridCol>
                <a:gridCol w="1010105">
                  <a:extLst>
                    <a:ext uri="{9D8B030D-6E8A-4147-A177-3AD203B41FA5}">
                      <a16:colId xmlns:a16="http://schemas.microsoft.com/office/drawing/2014/main" val="225362436"/>
                    </a:ext>
                  </a:extLst>
                </a:gridCol>
                <a:gridCol w="968793">
                  <a:extLst>
                    <a:ext uri="{9D8B030D-6E8A-4147-A177-3AD203B41FA5}">
                      <a16:colId xmlns:a16="http://schemas.microsoft.com/office/drawing/2014/main" val="3544315410"/>
                    </a:ext>
                  </a:extLst>
                </a:gridCol>
              </a:tblGrid>
              <a:tr h="501141">
                <a:tc>
                  <a:txBody>
                    <a:bodyPr/>
                    <a:lstStyle/>
                    <a:p>
                      <a:r>
                        <a:rPr lang="en-US" dirty="0" smtClean="0"/>
                        <a:t>element</a:t>
                      </a:r>
                      <a:endParaRPr lang="ru-RU" dirty="0"/>
                    </a:p>
                  </a:txBody>
                  <a:tcPr marL="68580" marR="68580" marT="0" marB="0"/>
                </a:tc>
                <a:tc>
                  <a:txBody>
                    <a:bodyPr/>
                    <a:lstStyle/>
                    <a:p>
                      <a:pPr algn="just">
                        <a:lnSpc>
                          <a:spcPct val="107000"/>
                        </a:lnSpc>
                        <a:spcAft>
                          <a:spcPts val="0"/>
                        </a:spcAft>
                      </a:pPr>
                      <a:r>
                        <a:rPr lang="en-US" sz="1600" dirty="0">
                          <a:effectLst/>
                        </a:rPr>
                        <a:t>b [</a:t>
                      </a:r>
                      <a:r>
                        <a:rPr lang="ru-RU" sz="1600" dirty="0">
                          <a:effectLst/>
                        </a:rPr>
                        <a:t>м</a:t>
                      </a:r>
                      <a:r>
                        <a:rPr lang="en-US" sz="16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rPr>
                        <a:t>Length</a:t>
                      </a:r>
                    </a:p>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[mm]</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600" dirty="0" err="1" smtClean="0">
                          <a:effectLst/>
                        </a:rPr>
                        <a:t>σ</a:t>
                      </a:r>
                      <a:r>
                        <a:rPr lang="ru-RU" sz="1600" baseline="-25000" dirty="0" err="1" smtClean="0">
                          <a:effectLst/>
                        </a:rPr>
                        <a:t>с</a:t>
                      </a:r>
                      <a:endParaRPr lang="ru-RU" sz="1200" dirty="0" smtClean="0">
                        <a:effectLst/>
                      </a:endParaRPr>
                    </a:p>
                    <a:p>
                      <a:pPr algn="ctr">
                        <a:lnSpc>
                          <a:spcPct val="107000"/>
                        </a:lnSpc>
                        <a:spcAft>
                          <a:spcPts val="0"/>
                        </a:spcAft>
                      </a:pPr>
                      <a:r>
                        <a:rPr lang="en-US" sz="1600" dirty="0" smtClean="0">
                          <a:effectLst/>
                        </a:rPr>
                        <a:t>[1/(</a:t>
                      </a:r>
                      <a:r>
                        <a:rPr lang="ru-RU" sz="1600" dirty="0" err="1" smtClean="0">
                          <a:effectLst/>
                        </a:rPr>
                        <a:t>Ом∙м</a:t>
                      </a:r>
                      <a:r>
                        <a:rPr lang="en-US" sz="1600" dirty="0" smtClean="0">
                          <a:effectLst/>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rPr>
                        <a:t>P (RW)</a:t>
                      </a:r>
                    </a:p>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rPr>
                        <a:t>P (SR)</a:t>
                      </a:r>
                    </a:p>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rPr>
                        <a:t>P(EC)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a:t>
                      </a:r>
                    </a:p>
                    <a:p>
                      <a:pPr algn="just">
                        <a:lnSpc>
                          <a:spcPct val="107000"/>
                        </a:lnSpc>
                        <a:spcAft>
                          <a:spcPts val="0"/>
                        </a:spcAft>
                      </a:pP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s=0.1, </a:t>
                      </a:r>
                      <a:r>
                        <a:rPr lang="el-GR" sz="1600" baseline="0" dirty="0" smtClean="0">
                          <a:effectLst/>
                          <a:latin typeface="Calibri" panose="020F0502020204030204" pitchFamily="34" charset="0"/>
                          <a:ea typeface="Calibri" panose="020F0502020204030204" pitchFamily="34" charset="0"/>
                          <a:cs typeface="Times New Roman" panose="02020603050405020304" pitchFamily="18" charset="0"/>
                        </a:rPr>
                        <a:t>σ</a:t>
                      </a:r>
                      <a:r>
                        <a:rPr lang="en-US" sz="1600" baseline="-25000" dirty="0" smtClean="0">
                          <a:effectLst/>
                          <a:latin typeface="Calibri" panose="020F0502020204030204" pitchFamily="34" charset="0"/>
                          <a:ea typeface="Calibri" panose="020F0502020204030204" pitchFamily="34" charset="0"/>
                          <a:cs typeface="Times New Roman" panose="02020603050405020304" pitchFamily="18" charset="0"/>
                        </a:rPr>
                        <a:t>eff</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=0.9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P total</a:t>
                      </a:r>
                    </a:p>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2821559"/>
                  </a:ext>
                </a:extLst>
              </a:tr>
              <a:tr h="354759">
                <a:tc>
                  <a:txBody>
                    <a:bodyPr/>
                    <a:lstStyle/>
                    <a:p>
                      <a:r>
                        <a:rPr lang="en-US" dirty="0" smtClean="0"/>
                        <a:t>Q0</a:t>
                      </a:r>
                      <a:endParaRPr lang="ru-RU" dirty="0"/>
                    </a:p>
                  </a:txBody>
                  <a:tcPr marL="68580" marR="68580" marT="0" marB="0"/>
                </a:tc>
                <a:tc>
                  <a:txBody>
                    <a:bodyPr/>
                    <a:lstStyle/>
                    <a:p>
                      <a:pPr algn="just">
                        <a:lnSpc>
                          <a:spcPct val="107000"/>
                        </a:lnSpc>
                        <a:spcAft>
                          <a:spcPts val="0"/>
                        </a:spcAft>
                      </a:pPr>
                      <a:r>
                        <a:rPr lang="en-US" sz="1600" dirty="0">
                          <a:effectLst/>
                        </a:rPr>
                        <a:t>0</a:t>
                      </a:r>
                      <a:r>
                        <a:rPr lang="ru-RU" sz="1600" dirty="0" smtClean="0">
                          <a:effectLst/>
                        </a:rPr>
                        <a:t>.015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rPr>
                        <a:t>320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rPr>
                        <a:t>5,7E8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rPr>
                        <a:t>4</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16.5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602807"/>
                  </a:ext>
                </a:extLst>
              </a:tr>
              <a:tr h="130461">
                <a:tc>
                  <a:txBody>
                    <a:bodyPr/>
                    <a:lstStyle/>
                    <a:p>
                      <a:r>
                        <a:rPr lang="en-US" dirty="0" smtClean="0"/>
                        <a:t>Q1</a:t>
                      </a:r>
                      <a:endParaRPr lang="ru-RU" dirty="0"/>
                    </a:p>
                  </a:txBody>
                  <a:tcPr marL="68580" marR="68580" marT="0" marB="0"/>
                </a:tc>
                <a:tc>
                  <a:txBody>
                    <a:bodyPr/>
                    <a:lstStyle/>
                    <a:p>
                      <a:pPr algn="just">
                        <a:lnSpc>
                          <a:spcPct val="107000"/>
                        </a:lnSpc>
                        <a:spcAft>
                          <a:spcPts val="0"/>
                        </a:spcAft>
                      </a:pPr>
                      <a:r>
                        <a:rPr lang="ru-RU" sz="1600" dirty="0" smtClean="0">
                          <a:effectLst/>
                          <a:latin typeface="Calibri" panose="020F0502020204030204" pitchFamily="34" charset="0"/>
                          <a:ea typeface="Calibri" panose="020F0502020204030204" pitchFamily="34" charset="0"/>
                          <a:cs typeface="Times New Roman" panose="02020603050405020304" pitchFamily="18" charset="0"/>
                        </a:rPr>
                        <a:t>0.0</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27</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370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5,7E8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31,5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2864471"/>
                  </a:ext>
                </a:extLst>
              </a:tr>
            </a:tbl>
          </a:graphicData>
        </a:graphic>
      </p:graphicFrame>
      <p:sp>
        <p:nvSpPr>
          <p:cNvPr id="8" name="TextBox 7"/>
          <p:cNvSpPr txBox="1"/>
          <p:nvPr/>
        </p:nvSpPr>
        <p:spPr>
          <a:xfrm>
            <a:off x="2254711" y="5707923"/>
            <a:ext cx="7914891" cy="461665"/>
          </a:xfrm>
          <a:prstGeom prst="rect">
            <a:avLst/>
          </a:prstGeom>
          <a:noFill/>
        </p:spPr>
        <p:txBody>
          <a:bodyPr wrap="square" rtlCol="0">
            <a:spAutoFit/>
          </a:bodyPr>
          <a:lstStyle/>
          <a:p>
            <a:r>
              <a:rPr lang="en-US" sz="2400" dirty="0" smtClean="0"/>
              <a:t>Total heat load on cryogenic level 40-60K</a:t>
            </a:r>
            <a:r>
              <a:rPr lang="en-US" sz="2400" b="1" dirty="0" smtClean="0">
                <a:solidFill>
                  <a:schemeClr val="accent2">
                    <a:lumMod val="75000"/>
                  </a:schemeClr>
                </a:solidFill>
              </a:rPr>
              <a:t> is 100 W about</a:t>
            </a:r>
            <a:endParaRPr lang="en-US" sz="2400" dirty="0" smtClean="0"/>
          </a:p>
        </p:txBody>
      </p:sp>
      <p:sp>
        <p:nvSpPr>
          <p:cNvPr id="9" name="Номер слайда 8"/>
          <p:cNvSpPr>
            <a:spLocks noGrp="1"/>
          </p:cNvSpPr>
          <p:nvPr>
            <p:ph type="sldNum" sz="quarter" idx="12"/>
          </p:nvPr>
        </p:nvSpPr>
        <p:spPr/>
        <p:txBody>
          <a:bodyPr/>
          <a:lstStyle/>
          <a:p>
            <a:fld id="{7C2B6C93-BE73-41D0-B9DC-9285A97B7A4B}" type="slidenum">
              <a:rPr lang="ru-RU" smtClean="0"/>
              <a:t>12</a:t>
            </a:fld>
            <a:endParaRPr lang="ru-RU"/>
          </a:p>
        </p:txBody>
      </p:sp>
      <p:sp>
        <p:nvSpPr>
          <p:cNvPr id="10" name="TextBox 9"/>
          <p:cNvSpPr txBox="1"/>
          <p:nvPr/>
        </p:nvSpPr>
        <p:spPr>
          <a:xfrm>
            <a:off x="659958" y="3823394"/>
            <a:ext cx="1489669" cy="2677656"/>
          </a:xfrm>
          <a:prstGeom prst="rect">
            <a:avLst/>
          </a:prstGeom>
          <a:noFill/>
        </p:spPr>
        <p:txBody>
          <a:bodyPr wrap="square" rtlCol="0">
            <a:spAutoFit/>
          </a:bodyPr>
          <a:lstStyle/>
          <a:p>
            <a:r>
              <a:rPr lang="en-US" sz="2400" dirty="0" smtClean="0"/>
              <a:t>For Cu chambers at 40 - </a:t>
            </a:r>
            <a:r>
              <a:rPr lang="en-US" sz="2400" dirty="0" smtClean="0">
                <a:solidFill>
                  <a:schemeClr val="accent2">
                    <a:lumMod val="75000"/>
                  </a:schemeClr>
                </a:solidFill>
              </a:rPr>
              <a:t>60K</a:t>
            </a:r>
          </a:p>
          <a:p>
            <a:r>
              <a:rPr lang="en-US" sz="2400" dirty="0" smtClean="0"/>
              <a:t> (for one cryostat)</a:t>
            </a:r>
          </a:p>
          <a:p>
            <a:endParaRPr lang="en-US" sz="2400" dirty="0" smtClean="0"/>
          </a:p>
        </p:txBody>
      </p:sp>
    </p:spTree>
    <p:extLst>
      <p:ext uri="{BB962C8B-B14F-4D97-AF65-F5344CB8AC3E}">
        <p14:creationId xmlns:p14="http://schemas.microsoft.com/office/powerpoint/2010/main" val="2627748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Заголовок 1"/>
          <p:cNvSpPr>
            <a:spLocks noGrp="1"/>
          </p:cNvSpPr>
          <p:nvPr>
            <p:ph type="title"/>
          </p:nvPr>
        </p:nvSpPr>
        <p:spPr>
          <a:xfrm>
            <a:off x="1211425" y="1765"/>
            <a:ext cx="10515600" cy="1325563"/>
          </a:xfrm>
        </p:spPr>
        <p:txBody>
          <a:bodyPr/>
          <a:lstStyle/>
          <a:p>
            <a:r>
              <a:rPr lang="ru-RU" dirty="0" smtClean="0"/>
              <a:t>Заключение</a:t>
            </a:r>
            <a:endParaRPr lang="ru-RU" dirty="0"/>
          </a:p>
        </p:txBody>
      </p:sp>
      <p:sp>
        <p:nvSpPr>
          <p:cNvPr id="108" name="Прямоугольник 107"/>
          <p:cNvSpPr/>
          <p:nvPr/>
        </p:nvSpPr>
        <p:spPr>
          <a:xfrm>
            <a:off x="626357" y="871799"/>
            <a:ext cx="10929004" cy="2862322"/>
          </a:xfrm>
          <a:prstGeom prst="rect">
            <a:avLst/>
          </a:prstGeom>
        </p:spPr>
        <p:txBody>
          <a:bodyPr wrap="square">
            <a:spAutoFit/>
          </a:bodyPr>
          <a:lstStyle/>
          <a:p>
            <a:pPr marL="342900" indent="-342900">
              <a:lnSpc>
                <a:spcPct val="150000"/>
              </a:lnSpc>
              <a:buFont typeface="Arial" panose="020B0604020202020204" pitchFamily="34" charset="0"/>
              <a:buChar char="•"/>
            </a:pPr>
            <a:r>
              <a:rPr lang="ru-RU" sz="2400" dirty="0" smtClean="0">
                <a:sym typeface="Symbol" panose="05050102010706020507" pitchFamily="18" charset="2"/>
              </a:rPr>
              <a:t>Первая итерация 3</a:t>
            </a:r>
            <a:r>
              <a:rPr lang="en-US" sz="2400" dirty="0" smtClean="0">
                <a:sym typeface="Symbol" panose="05050102010706020507" pitchFamily="18" charset="2"/>
              </a:rPr>
              <a:t>D</a:t>
            </a:r>
            <a:r>
              <a:rPr lang="ru-RU" sz="2400" dirty="0" smtClean="0">
                <a:sym typeface="Symbol" panose="05050102010706020507" pitchFamily="18" charset="2"/>
              </a:rPr>
              <a:t> моделирования </a:t>
            </a:r>
            <a:r>
              <a:rPr lang="ru-RU" sz="2400" dirty="0" smtClean="0">
                <a:sym typeface="Symbol" panose="05050102010706020507" pitchFamily="18" charset="2"/>
              </a:rPr>
              <a:t>компонентов ФФ завершена</a:t>
            </a:r>
            <a:r>
              <a:rPr lang="ru-RU" sz="2400" dirty="0" smtClean="0">
                <a:sym typeface="Symbol" panose="05050102010706020507" pitchFamily="18" charset="2"/>
              </a:rPr>
              <a:t>.</a:t>
            </a:r>
            <a:endParaRPr lang="en-US" sz="2400" dirty="0" smtClean="0">
              <a:sym typeface="Symbol" panose="05050102010706020507" pitchFamily="18" charset="2"/>
            </a:endParaRPr>
          </a:p>
          <a:p>
            <a:pPr marL="342900" indent="-342900">
              <a:lnSpc>
                <a:spcPct val="150000"/>
              </a:lnSpc>
              <a:buFont typeface="Arial" panose="020B0604020202020204" pitchFamily="34" charset="0"/>
              <a:buChar char="•"/>
            </a:pPr>
            <a:r>
              <a:rPr lang="ru-RU" sz="2400" dirty="0" smtClean="0">
                <a:sym typeface="Symbol" panose="05050102010706020507" pitchFamily="18" charset="2"/>
              </a:rPr>
              <a:t>Проведены оценки тепловых нагрузок (</a:t>
            </a:r>
            <a:r>
              <a:rPr lang="en-US" sz="2400" dirty="0" smtClean="0">
                <a:sym typeface="Symbol" panose="05050102010706020507" pitchFamily="18" charset="2"/>
              </a:rPr>
              <a:t>resistive</a:t>
            </a:r>
            <a:r>
              <a:rPr lang="ru-RU" sz="2400" dirty="0" smtClean="0">
                <a:sym typeface="Symbol" panose="05050102010706020507" pitchFamily="18" charset="2"/>
              </a:rPr>
              <a:t> </a:t>
            </a:r>
            <a:r>
              <a:rPr lang="en-US" sz="2400" dirty="0" smtClean="0">
                <a:sym typeface="Symbol" panose="05050102010706020507" pitchFamily="18" charset="2"/>
              </a:rPr>
              <a:t>wall, </a:t>
            </a:r>
            <a:r>
              <a:rPr lang="en-US" sz="2400" dirty="0" smtClean="0">
                <a:sym typeface="Symbol" panose="05050102010706020507" pitchFamily="18" charset="2"/>
              </a:rPr>
              <a:t>SR and </a:t>
            </a:r>
            <a:r>
              <a:rPr lang="en-US" sz="2400" dirty="0" smtClean="0">
                <a:sym typeface="Symbol" panose="05050102010706020507" pitchFamily="18" charset="2"/>
              </a:rPr>
              <a:t>EC)</a:t>
            </a:r>
            <a:endParaRPr lang="en-US" sz="2400" dirty="0" smtClean="0">
              <a:sym typeface="Symbol" panose="05050102010706020507" pitchFamily="18" charset="2"/>
            </a:endParaRPr>
          </a:p>
          <a:p>
            <a:pPr marL="342900" indent="-342900">
              <a:lnSpc>
                <a:spcPct val="150000"/>
              </a:lnSpc>
              <a:buFont typeface="Arial" panose="020B0604020202020204" pitchFamily="34" charset="0"/>
              <a:buChar char="•"/>
            </a:pPr>
            <a:r>
              <a:rPr lang="ru-RU" sz="2400" dirty="0" smtClean="0">
                <a:sym typeface="Symbol" panose="05050102010706020507" pitchFamily="18" charset="2"/>
              </a:rPr>
              <a:t>Температурный режим вакуумных камер при</a:t>
            </a:r>
            <a:r>
              <a:rPr lang="en-US" sz="2400" dirty="0" smtClean="0">
                <a:sym typeface="Symbol" panose="05050102010706020507" pitchFamily="18" charset="2"/>
              </a:rPr>
              <a:t> </a:t>
            </a:r>
            <a:r>
              <a:rPr lang="en-US" sz="2400" dirty="0" smtClean="0">
                <a:sym typeface="Symbol" panose="05050102010706020507" pitchFamily="18" charset="2"/>
              </a:rPr>
              <a:t>60 – 80K </a:t>
            </a:r>
            <a:r>
              <a:rPr lang="ru-RU" sz="2400" dirty="0" smtClean="0">
                <a:sym typeface="Symbol" panose="05050102010706020507" pitchFamily="18" charset="2"/>
              </a:rPr>
              <a:t>выглядит реализуемым</a:t>
            </a:r>
            <a:endParaRPr lang="en-US" sz="2400" dirty="0" smtClean="0">
              <a:sym typeface="Symbol" panose="05050102010706020507" pitchFamily="18" charset="2"/>
            </a:endParaRPr>
          </a:p>
          <a:p>
            <a:pPr marL="342900" indent="-342900">
              <a:lnSpc>
                <a:spcPct val="150000"/>
              </a:lnSpc>
              <a:buFont typeface="Arial" panose="020B0604020202020204" pitchFamily="34" charset="0"/>
              <a:buChar char="•"/>
            </a:pPr>
            <a:r>
              <a:rPr lang="ru-RU" sz="2400" dirty="0" smtClean="0">
                <a:sym typeface="Symbol" panose="05050102010706020507" pitchFamily="18" charset="2"/>
              </a:rPr>
              <a:t>Необходим стенд для измерения проводимости при криогенных температурах</a:t>
            </a:r>
            <a:endParaRPr lang="en-US" sz="2400" dirty="0" smtClean="0">
              <a:sym typeface="Symbol" panose="05050102010706020507" pitchFamily="18" charset="2"/>
            </a:endParaRPr>
          </a:p>
          <a:p>
            <a:pPr marL="342900" indent="-342900">
              <a:lnSpc>
                <a:spcPct val="150000"/>
              </a:lnSpc>
              <a:buFont typeface="Arial" panose="020B0604020202020204" pitchFamily="34" charset="0"/>
              <a:buChar char="•"/>
            </a:pPr>
            <a:r>
              <a:rPr lang="ru-RU" sz="2400" dirty="0" smtClean="0">
                <a:sym typeface="Symbol" panose="05050102010706020507" pitchFamily="18" charset="2"/>
              </a:rPr>
              <a:t>Численное моделирование</a:t>
            </a:r>
            <a:r>
              <a:rPr lang="en-US" sz="2400" dirty="0" smtClean="0">
                <a:sym typeface="Symbol" panose="05050102010706020507" pitchFamily="18" charset="2"/>
              </a:rPr>
              <a:t> EC</a:t>
            </a:r>
            <a:r>
              <a:rPr lang="ru-RU" sz="2400" dirty="0" smtClean="0">
                <a:sym typeface="Symbol" panose="05050102010706020507" pitchFamily="18" charset="2"/>
              </a:rPr>
              <a:t>, </a:t>
            </a:r>
            <a:r>
              <a:rPr lang="ru-RU" sz="2400" dirty="0" err="1" smtClean="0">
                <a:sym typeface="Symbol" panose="05050102010706020507" pitchFamily="18" charset="2"/>
              </a:rPr>
              <a:t>темппературного</a:t>
            </a:r>
            <a:r>
              <a:rPr lang="ru-RU" sz="2400" dirty="0" smtClean="0">
                <a:sym typeface="Symbol" panose="05050102010706020507" pitchFamily="18" charset="2"/>
              </a:rPr>
              <a:t> режима, профиля давления</a:t>
            </a:r>
            <a:endParaRPr lang="ru-RU" sz="2000" dirty="0"/>
          </a:p>
        </p:txBody>
      </p:sp>
      <p:sp>
        <p:nvSpPr>
          <p:cNvPr id="2" name="Номер слайда 1"/>
          <p:cNvSpPr>
            <a:spLocks noGrp="1"/>
          </p:cNvSpPr>
          <p:nvPr>
            <p:ph type="sldNum" sz="quarter" idx="12"/>
          </p:nvPr>
        </p:nvSpPr>
        <p:spPr/>
        <p:txBody>
          <a:bodyPr/>
          <a:lstStyle/>
          <a:p>
            <a:fld id="{7C2B6C93-BE73-41D0-B9DC-9285A97B7A4B}" type="slidenum">
              <a:rPr lang="ru-RU" smtClean="0"/>
              <a:t>13</a:t>
            </a:fld>
            <a:endParaRPr lang="ru-RU"/>
          </a:p>
        </p:txBody>
      </p:sp>
    </p:spTree>
    <p:extLst>
      <p:ext uri="{BB962C8B-B14F-4D97-AF65-F5344CB8AC3E}">
        <p14:creationId xmlns:p14="http://schemas.microsoft.com/office/powerpoint/2010/main" val="48119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116826" y="2746991"/>
            <a:ext cx="7192297" cy="871246"/>
          </a:xfrm>
        </p:spPr>
        <p:txBody>
          <a:bodyPr/>
          <a:lstStyle/>
          <a:p>
            <a:r>
              <a:rPr lang="en-US" dirty="0" smtClean="0"/>
              <a:t>Thanks for your attention!</a:t>
            </a:r>
            <a:endParaRPr lang="ru-RU" dirty="0"/>
          </a:p>
        </p:txBody>
      </p:sp>
      <p:sp>
        <p:nvSpPr>
          <p:cNvPr id="2" name="Номер слайда 1"/>
          <p:cNvSpPr>
            <a:spLocks noGrp="1"/>
          </p:cNvSpPr>
          <p:nvPr>
            <p:ph type="sldNum" sz="quarter" idx="12"/>
          </p:nvPr>
        </p:nvSpPr>
        <p:spPr/>
        <p:txBody>
          <a:bodyPr/>
          <a:lstStyle/>
          <a:p>
            <a:fld id="{7C2B6C93-BE73-41D0-B9DC-9285A97B7A4B}" type="slidenum">
              <a:rPr lang="ru-RU" smtClean="0"/>
              <a:t>14</a:t>
            </a:fld>
            <a:endParaRPr lang="ru-RU"/>
          </a:p>
        </p:txBody>
      </p:sp>
    </p:spTree>
    <p:extLst>
      <p:ext uri="{BB962C8B-B14F-4D97-AF65-F5344CB8AC3E}">
        <p14:creationId xmlns:p14="http://schemas.microsoft.com/office/powerpoint/2010/main" val="739572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6003" y="-45435"/>
            <a:ext cx="10515600" cy="871246"/>
          </a:xfrm>
        </p:spPr>
        <p:txBody>
          <a:bodyPr>
            <a:normAutofit/>
          </a:bodyPr>
          <a:lstStyle/>
          <a:p>
            <a:r>
              <a:rPr lang="en-US" sz="2400" dirty="0"/>
              <a:t>Input conditions and parameters</a:t>
            </a:r>
          </a:p>
        </p:txBody>
      </p:sp>
      <p:sp>
        <p:nvSpPr>
          <p:cNvPr id="3" name="Объект 2"/>
          <p:cNvSpPr>
            <a:spLocks noGrp="1"/>
          </p:cNvSpPr>
          <p:nvPr>
            <p:ph idx="1"/>
          </p:nvPr>
        </p:nvSpPr>
        <p:spPr>
          <a:xfrm>
            <a:off x="1218390" y="647218"/>
            <a:ext cx="10090825" cy="920223"/>
          </a:xfrm>
        </p:spPr>
        <p:txBody>
          <a:bodyPr>
            <a:normAutofit fontScale="25000" lnSpcReduction="20000"/>
          </a:bodyPr>
          <a:lstStyle/>
          <a:p>
            <a:pPr marL="0" indent="0">
              <a:lnSpc>
                <a:spcPct val="120000"/>
              </a:lnSpc>
              <a:buNone/>
            </a:pPr>
            <a:r>
              <a:rPr lang="en-US" sz="8000" dirty="0" smtClean="0"/>
              <a:t>VEPP-6 parameters which make an influence </a:t>
            </a:r>
            <a:r>
              <a:rPr lang="en-US" sz="8000" dirty="0"/>
              <a:t>on FF </a:t>
            </a:r>
            <a:r>
              <a:rPr lang="en-US" sz="8000" dirty="0" smtClean="0"/>
              <a:t>elements </a:t>
            </a:r>
            <a:r>
              <a:rPr lang="en-US" sz="8000" dirty="0"/>
              <a:t>design:</a:t>
            </a:r>
            <a:endParaRPr lang="ru-RU" sz="3200" dirty="0"/>
          </a:p>
          <a:p>
            <a:pPr marL="0" indent="0">
              <a:buNone/>
            </a:pPr>
            <a:endParaRPr lang="ru-RU" sz="3200" dirty="0" smtClean="0"/>
          </a:p>
          <a:p>
            <a:pPr marL="0" indent="0">
              <a:buNone/>
            </a:pPr>
            <a:endParaRPr lang="ru-RU" sz="3200" dirty="0" smtClean="0"/>
          </a:p>
          <a:p>
            <a:pPr marL="0" indent="0">
              <a:buNone/>
            </a:pPr>
            <a:r>
              <a:rPr lang="ru-RU" sz="3200" dirty="0" smtClean="0"/>
              <a:t> </a:t>
            </a:r>
            <a:endParaRPr lang="ru-RU" sz="2800" dirty="0" smtClean="0"/>
          </a:p>
          <a:p>
            <a:pPr lvl="1"/>
            <a:endParaRPr lang="ru-RU" sz="2800" dirty="0" smtClean="0"/>
          </a:p>
          <a:p>
            <a:endParaRPr lang="en-US" dirty="0" smtClean="0"/>
          </a:p>
        </p:txBody>
      </p:sp>
      <mc:AlternateContent xmlns:mc="http://schemas.openxmlformats.org/markup-compatibility/2006" xmlns:a14="http://schemas.microsoft.com/office/drawing/2010/main">
        <mc:Choice Requires="a14">
          <p:graphicFrame>
            <p:nvGraphicFramePr>
              <p:cNvPr id="4" name="Таблица 3"/>
              <p:cNvGraphicFramePr>
                <a:graphicFrameLocks noGrp="1"/>
              </p:cNvGraphicFramePr>
              <p:nvPr>
                <p:extLst>
                  <p:ext uri="{D42A27DB-BD31-4B8C-83A1-F6EECF244321}">
                    <p14:modId xmlns:p14="http://schemas.microsoft.com/office/powerpoint/2010/main" val="113448311"/>
                  </p:ext>
                </p:extLst>
              </p:nvPr>
            </p:nvGraphicFramePr>
            <p:xfrm>
              <a:off x="2887054" y="1086203"/>
              <a:ext cx="6077659" cy="2769778"/>
            </p:xfrm>
            <a:graphic>
              <a:graphicData uri="http://schemas.openxmlformats.org/drawingml/2006/table">
                <a:tbl>
                  <a:tblPr firstRow="1" firstCol="1" bandRow="1">
                    <a:tableStyleId>{21E4AEA4-8DFA-4A89-87EB-49C32662AFE0}</a:tableStyleId>
                  </a:tblPr>
                  <a:tblGrid>
                    <a:gridCol w="4570328">
                      <a:extLst>
                        <a:ext uri="{9D8B030D-6E8A-4147-A177-3AD203B41FA5}">
                          <a16:colId xmlns:a16="http://schemas.microsoft.com/office/drawing/2014/main" val="20000"/>
                        </a:ext>
                      </a:extLst>
                    </a:gridCol>
                    <a:gridCol w="1507331">
                      <a:extLst>
                        <a:ext uri="{9D8B030D-6E8A-4147-A177-3AD203B41FA5}">
                          <a16:colId xmlns:a16="http://schemas.microsoft.com/office/drawing/2014/main" val="20005"/>
                        </a:ext>
                      </a:extLst>
                    </a:gridCol>
                  </a:tblGrid>
                  <a:tr h="343680">
                    <a:tc>
                      <a:txBody>
                        <a:bodyPr/>
                        <a:lstStyle/>
                        <a:p>
                          <a:pPr>
                            <a:lnSpc>
                              <a:spcPct val="107000"/>
                            </a:lnSpc>
                            <a:spcAft>
                              <a:spcPts val="0"/>
                            </a:spcAft>
                          </a:pPr>
                          <a:r>
                            <a:rPr lang="en-US" sz="1800" dirty="0" smtClean="0">
                              <a:effectLst/>
                            </a:rPr>
                            <a:t>E [GeV]</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2.1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extLst>
                      <a:ext uri="{0D108BD9-81ED-4DB2-BD59-A6C34878D82A}">
                        <a16:rowId xmlns:a16="http://schemas.microsoft.com/office/drawing/2014/main" val="10000"/>
                      </a:ext>
                    </a:extLst>
                  </a:tr>
                  <a:tr h="168381">
                    <a:tc>
                      <a:txBody>
                        <a:bodyPr/>
                        <a:lstStyle/>
                        <a:p>
                          <a:pPr>
                            <a:lnSpc>
                              <a:spcPct val="107000"/>
                            </a:lnSpc>
                            <a:spcAft>
                              <a:spcPts val="0"/>
                            </a:spcAft>
                          </a:pPr>
                          <a:r>
                            <a:rPr lang="en-US" sz="1800" dirty="0" smtClean="0">
                              <a:effectLst/>
                            </a:rPr>
                            <a:t>I(A)</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06"/>
                      </a:ext>
                    </a:extLst>
                  </a:tr>
                  <a:tr h="168381">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Perimeter [m]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388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3874258114"/>
                      </a:ext>
                    </a:extLst>
                  </a:tr>
                  <a:tr h="371619">
                    <a:tc>
                      <a:txBody>
                        <a:bodyPr/>
                        <a:lstStyle/>
                        <a:p>
                          <a:pPr>
                            <a:lnSpc>
                              <a:spcPct val="107000"/>
                            </a:lnSpc>
                            <a:spcAft>
                              <a:spcPts val="0"/>
                            </a:spcAft>
                          </a:pPr>
                          <a14:m>
                            <m:oMath xmlns:m="http://schemas.openxmlformats.org/officeDocument/2006/math">
                              <m:sSub>
                                <m:sSubPr>
                                  <m:ctrlPr>
                                    <a:rPr lang="ru-RU" sz="1800" i="1">
                                      <a:effectLst/>
                                      <a:latin typeface="Cambria Math" panose="02040503050406030204" pitchFamily="18" charset="0"/>
                                    </a:rPr>
                                  </m:ctrlPr>
                                </m:sSubPr>
                                <m:e>
                                  <m:r>
                                    <a:rPr lang="ru-RU" sz="1800">
                                      <a:effectLst/>
                                      <a:latin typeface="Cambria Math" panose="02040503050406030204" pitchFamily="18" charset="0"/>
                                    </a:rPr>
                                    <m:t>𝑁</m:t>
                                  </m:r>
                                </m:e>
                                <m:sub>
                                  <m:r>
                                    <a:rPr lang="ru-RU" sz="1800">
                                      <a:effectLst/>
                                      <a:latin typeface="Cambria Math" panose="02040503050406030204" pitchFamily="18" charset="0"/>
                                    </a:rPr>
                                    <m:t>𝑒</m:t>
                                  </m:r>
                                  <m:r>
                                    <a:rPr lang="ru-RU" sz="1800">
                                      <a:effectLst/>
                                      <a:latin typeface="Cambria Math" panose="02040503050406030204" pitchFamily="18" charset="0"/>
                                    </a:rPr>
                                    <m:t>/</m:t>
                                  </m:r>
                                  <m:r>
                                    <a:rPr lang="ru-RU" sz="1800">
                                      <a:effectLst/>
                                      <a:latin typeface="Cambria Math" panose="02040503050406030204" pitchFamily="18" charset="0"/>
                                    </a:rPr>
                                    <m:t>𝑏𝑢𝑛𝑐h</m:t>
                                  </m:r>
                                </m:sub>
                              </m:sSub>
                              <m:r>
                                <a:rPr lang="ru-RU" sz="1800">
                                  <a:effectLst/>
                                  <a:latin typeface="Cambria Math" panose="02040503050406030204" pitchFamily="18" charset="0"/>
                                </a:rPr>
                                <m:t>×</m:t>
                              </m:r>
                              <m:sSup>
                                <m:sSupPr>
                                  <m:ctrlPr>
                                    <a:rPr lang="ru-RU" sz="1800" i="1">
                                      <a:effectLst/>
                                      <a:latin typeface="Cambria Math" panose="02040503050406030204" pitchFamily="18" charset="0"/>
                                    </a:rPr>
                                  </m:ctrlPr>
                                </m:sSupPr>
                                <m:e>
                                  <m:r>
                                    <a:rPr lang="ru-RU" sz="1800">
                                      <a:effectLst/>
                                      <a:latin typeface="Cambria Math" panose="02040503050406030204" pitchFamily="18" charset="0"/>
                                    </a:rPr>
                                    <m:t>10</m:t>
                                  </m:r>
                                </m:e>
                                <m:sup>
                                  <m:r>
                                    <a:rPr lang="ru-RU" sz="1800">
                                      <a:effectLst/>
                                      <a:latin typeface="Cambria Math" panose="02040503050406030204" pitchFamily="18" charset="0"/>
                                    </a:rPr>
                                    <m:t>−10</m:t>
                                  </m:r>
                                </m:sup>
                              </m:sSup>
                            </m:oMath>
                          </a14:m>
                          <a:r>
                            <a:rPr lang="ru-RU" sz="1800" dirty="0">
                              <a:effectLst/>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4.4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07"/>
                      </a:ext>
                    </a:extLst>
                  </a:tr>
                  <a:tr h="84191">
                    <a:tc>
                      <a:txBody>
                        <a:bodyPr/>
                        <a:lstStyle/>
                        <a:p>
                          <a:pPr>
                            <a:lnSpc>
                              <a:spcPct val="107000"/>
                            </a:lnSpc>
                            <a:spcAft>
                              <a:spcPts val="0"/>
                            </a:spcAft>
                          </a:pPr>
                          <a14:m>
                            <m:oMath xmlns:m="http://schemas.openxmlformats.org/officeDocument/2006/math">
                              <m:sSub>
                                <m:sSubPr>
                                  <m:ctrlPr>
                                    <a:rPr lang="ru-RU" sz="1800" i="1">
                                      <a:effectLst/>
                                      <a:latin typeface="Cambria Math" panose="02040503050406030204" pitchFamily="18" charset="0"/>
                                    </a:rPr>
                                  </m:ctrlPr>
                                </m:sSubPr>
                                <m:e>
                                  <m:r>
                                    <a:rPr lang="ru-RU" sz="1800">
                                      <a:effectLst/>
                                      <a:latin typeface="Cambria Math" panose="02040503050406030204" pitchFamily="18" charset="0"/>
                                    </a:rPr>
                                    <m:t>𝜎</m:t>
                                  </m:r>
                                </m:e>
                                <m:sub>
                                  <m:r>
                                    <a:rPr lang="ru-RU" sz="1800">
                                      <a:effectLst/>
                                      <a:latin typeface="Cambria Math" panose="02040503050406030204" pitchFamily="18" charset="0"/>
                                    </a:rPr>
                                    <m:t>𝑠</m:t>
                                  </m:r>
                                </m:sub>
                              </m:sSub>
                            </m:oMath>
                          </a14:m>
                          <a:r>
                            <a:rPr lang="en-US" sz="1800" dirty="0">
                              <a:effectLst/>
                            </a:rPr>
                            <a:t>(mm</a:t>
                          </a:r>
                          <a:r>
                            <a:rPr lang="en-US" sz="1800" dirty="0" smtClean="0">
                              <a:effectLst/>
                            </a:rPr>
                            <a:t>)        (SR/IBS+WG)</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10/14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4"/>
                      </a:ext>
                    </a:extLst>
                  </a:tr>
                  <a:tr h="209307">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SR power [W/</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mrad</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62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4245541586"/>
                      </a:ext>
                    </a:extLst>
                  </a:tr>
                  <a:tr h="146749">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SR flux [</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Ph</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mrad</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4E17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2693712975"/>
                      </a:ext>
                    </a:extLst>
                  </a:tr>
                  <a:tr h="146749">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SR </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Ec</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(eV)</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3080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08"/>
                      </a:ext>
                    </a:extLst>
                  </a:tr>
                  <a:tr h="0">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Distance from IP to SR source [m]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6,6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3813162505"/>
                      </a:ext>
                    </a:extLst>
                  </a:tr>
                </a:tbl>
              </a:graphicData>
            </a:graphic>
          </p:graphicFrame>
        </mc:Choice>
        <mc:Fallback xmlns="">
          <p:graphicFrame>
            <p:nvGraphicFramePr>
              <p:cNvPr id="4" name="Таблица 3"/>
              <p:cNvGraphicFramePr>
                <a:graphicFrameLocks noGrp="1"/>
              </p:cNvGraphicFramePr>
              <p:nvPr>
                <p:extLst>
                  <p:ext uri="{D42A27DB-BD31-4B8C-83A1-F6EECF244321}">
                    <p14:modId xmlns:p14="http://schemas.microsoft.com/office/powerpoint/2010/main" val="113448311"/>
                  </p:ext>
                </p:extLst>
              </p:nvPr>
            </p:nvGraphicFramePr>
            <p:xfrm>
              <a:off x="2887054" y="1086203"/>
              <a:ext cx="6077659" cy="2756761"/>
            </p:xfrm>
            <a:graphic>
              <a:graphicData uri="http://schemas.openxmlformats.org/drawingml/2006/table">
                <a:tbl>
                  <a:tblPr firstRow="1" firstCol="1" bandRow="1">
                    <a:tableStyleId>{21E4AEA4-8DFA-4A89-87EB-49C32662AFE0}</a:tableStyleId>
                  </a:tblPr>
                  <a:tblGrid>
                    <a:gridCol w="4570328">
                      <a:extLst>
                        <a:ext uri="{9D8B030D-6E8A-4147-A177-3AD203B41FA5}">
                          <a16:colId xmlns:a16="http://schemas.microsoft.com/office/drawing/2014/main" xmlns:a14="http://schemas.microsoft.com/office/drawing/2010/main" xmlns="" val="20000"/>
                        </a:ext>
                      </a:extLst>
                    </a:gridCol>
                    <a:gridCol w="1507331">
                      <a:extLst>
                        <a:ext uri="{9D8B030D-6E8A-4147-A177-3AD203B41FA5}">
                          <a16:colId xmlns:a16="http://schemas.microsoft.com/office/drawing/2014/main" xmlns:a14="http://schemas.microsoft.com/office/drawing/2010/main" xmlns="" val="20005"/>
                        </a:ext>
                      </a:extLst>
                    </a:gridCol>
                  </a:tblGrid>
                  <a:tr h="343680">
                    <a:tc>
                      <a:txBody>
                        <a:bodyPr/>
                        <a:lstStyle/>
                        <a:p>
                          <a:pPr>
                            <a:lnSpc>
                              <a:spcPct val="107000"/>
                            </a:lnSpc>
                            <a:spcAft>
                              <a:spcPts val="0"/>
                            </a:spcAft>
                          </a:pPr>
                          <a:r>
                            <a:rPr lang="en-US" sz="1800" dirty="0" smtClean="0">
                              <a:effectLst/>
                            </a:rPr>
                            <a:t>E [GeV]</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2.1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extLst>
                      <a:ext uri="{0D108BD9-81ED-4DB2-BD59-A6C34878D82A}">
                        <a16:rowId xmlns:a16="http://schemas.microsoft.com/office/drawing/2014/main" xmlns:a14="http://schemas.microsoft.com/office/drawing/2010/main" xmlns="" val="10000"/>
                      </a:ext>
                    </a:extLst>
                  </a:tr>
                  <a:tr h="293497">
                    <a:tc>
                      <a:txBody>
                        <a:bodyPr/>
                        <a:lstStyle/>
                        <a:p>
                          <a:pPr>
                            <a:lnSpc>
                              <a:spcPct val="107000"/>
                            </a:lnSpc>
                            <a:spcAft>
                              <a:spcPts val="0"/>
                            </a:spcAft>
                          </a:pPr>
                          <a:r>
                            <a:rPr lang="en-US" sz="1800" dirty="0" smtClean="0">
                              <a:effectLst/>
                            </a:rPr>
                            <a:t>I(A)</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a14="http://schemas.microsoft.com/office/drawing/2010/main" xmlns="" val="10006"/>
                      </a:ext>
                    </a:extLst>
                  </a:tr>
                  <a:tr h="293497">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Perimeter [m]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388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a14="http://schemas.microsoft.com/office/drawing/2010/main" xmlns="" val="3874258114"/>
                      </a:ext>
                    </a:extLst>
                  </a:tr>
                  <a:tr h="371619">
                    <a:tc>
                      <a:txBody>
                        <a:bodyPr/>
                        <a:lstStyle/>
                        <a:p>
                          <a:endParaRPr lang="ru-RU"/>
                        </a:p>
                      </a:txBody>
                      <a:tcPr marL="49689" marR="49689" marT="0" marB="0">
                        <a:blipFill rotWithShape="0">
                          <a:blip r:embed="rId3"/>
                          <a:stretch>
                            <a:fillRect l="-133" t="-270492" r="-33600" b="-426230"/>
                          </a:stretch>
                        </a:blip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4.4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a14="http://schemas.microsoft.com/office/drawing/2010/main" xmlns="" val="10007"/>
                      </a:ext>
                    </a:extLst>
                  </a:tr>
                  <a:tr h="293497">
                    <a:tc>
                      <a:txBody>
                        <a:bodyPr/>
                        <a:lstStyle/>
                        <a:p>
                          <a:endParaRPr lang="ru-RU"/>
                        </a:p>
                      </a:txBody>
                      <a:tcPr marL="49689" marR="49689" marT="0" marB="0">
                        <a:blipFill rotWithShape="0">
                          <a:blip r:embed="rId3"/>
                          <a:stretch>
                            <a:fillRect l="-133" t="-470833" r="-33600" b="-441667"/>
                          </a:stretch>
                        </a:blip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10/14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a14="http://schemas.microsoft.com/office/drawing/2010/main" xmlns="" val="10014"/>
                      </a:ext>
                    </a:extLst>
                  </a:tr>
                  <a:tr h="293497">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SR power [W/</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mrad</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62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a14="http://schemas.microsoft.com/office/drawing/2010/main" xmlns="" val="4245541586"/>
                      </a:ext>
                    </a:extLst>
                  </a:tr>
                  <a:tr h="293497">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SR flux [</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Ph</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mrad</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4E17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a14="http://schemas.microsoft.com/office/drawing/2010/main" xmlns="" val="2693712975"/>
                      </a:ext>
                    </a:extLst>
                  </a:tr>
                  <a:tr h="280480">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SR </a:t>
                          </a:r>
                          <a:r>
                            <a:rPr lang="en-US" sz="1800" dirty="0" err="1" smtClean="0">
                              <a:effectLst/>
                              <a:latin typeface="Calibri" panose="020F0502020204030204" pitchFamily="34" charset="0"/>
                              <a:ea typeface="Calibri" panose="020F0502020204030204" pitchFamily="34" charset="0"/>
                              <a:cs typeface="Times New Roman" panose="02020603050405020304" pitchFamily="18" charset="0"/>
                            </a:rPr>
                            <a:t>Ec</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(eV)</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3080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tr>
                  <a:tr h="293497">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Distance from IP to SR source [m]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6,6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xmlns:a14="http://schemas.microsoft.com/office/drawing/2010/main" xmlns="" val="3813162505"/>
                      </a:ext>
                    </a:extLst>
                  </a:tr>
                </a:tbl>
              </a:graphicData>
            </a:graphic>
          </p:graphicFrame>
        </mc:Fallback>
      </mc:AlternateContent>
      <p:sp>
        <p:nvSpPr>
          <p:cNvPr id="6" name="Объект 2"/>
          <p:cNvSpPr txBox="1">
            <a:spLocks/>
          </p:cNvSpPr>
          <p:nvPr/>
        </p:nvSpPr>
        <p:spPr>
          <a:xfrm>
            <a:off x="598808" y="4103357"/>
            <a:ext cx="11329988" cy="214479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39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397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397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397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39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7200" dirty="0" smtClean="0"/>
              <a:t>General requirements</a:t>
            </a:r>
            <a:endParaRPr lang="ru-RU" sz="7200" dirty="0" smtClean="0"/>
          </a:p>
          <a:p>
            <a:pPr marL="0" indent="0">
              <a:lnSpc>
                <a:spcPct val="120000"/>
              </a:lnSpc>
              <a:spcBef>
                <a:spcPts val="0"/>
              </a:spcBef>
              <a:buFont typeface="Arial" panose="020B0604020202020204" pitchFamily="34" charset="0"/>
              <a:buNone/>
            </a:pPr>
            <a:r>
              <a:rPr lang="en-US" sz="7200" dirty="0" smtClean="0"/>
              <a:t>1. The average residual gases pressure </a:t>
            </a:r>
            <a:r>
              <a:rPr lang="ru-RU" sz="7200" dirty="0" smtClean="0"/>
              <a:t>:</a:t>
            </a:r>
            <a:r>
              <a:rPr lang="en-US" sz="7200" dirty="0" smtClean="0"/>
              <a:t> </a:t>
            </a:r>
            <a:r>
              <a:rPr lang="ru-RU" sz="7200" dirty="0" smtClean="0"/>
              <a:t> </a:t>
            </a:r>
            <a:r>
              <a:rPr lang="en-US" sz="7200" dirty="0" smtClean="0"/>
              <a:t>&lt;</a:t>
            </a:r>
            <a:r>
              <a:rPr lang="ru-RU" sz="7200" dirty="0" smtClean="0"/>
              <a:t>  </a:t>
            </a:r>
            <a:r>
              <a:rPr lang="ru-RU" altLang="ja-JP" sz="7200" dirty="0" smtClean="0">
                <a:solidFill>
                  <a:srgbClr val="C00000"/>
                </a:solidFill>
                <a:latin typeface="Times New Roman" pitchFamily="18" charset="0"/>
                <a:cs typeface="Times New Roman" pitchFamily="18" charset="0"/>
              </a:rPr>
              <a:t>3</a:t>
            </a:r>
            <a:r>
              <a:rPr lang="en-US" altLang="ja-JP" sz="7200" dirty="0" smtClean="0">
                <a:solidFill>
                  <a:srgbClr val="C00000"/>
                </a:solidFill>
                <a:latin typeface="Times New Roman" pitchFamily="18" charset="0"/>
                <a:cs typeface="Times New Roman" pitchFamily="18" charset="0"/>
                <a:sym typeface="Symbol" pitchFamily="18" charset="2"/>
              </a:rPr>
              <a:t>  </a:t>
            </a:r>
            <a:r>
              <a:rPr lang="en-US" altLang="ja-JP" sz="7200" dirty="0" smtClean="0">
                <a:solidFill>
                  <a:srgbClr val="C00000"/>
                </a:solidFill>
                <a:latin typeface="Times New Roman" pitchFamily="18" charset="0"/>
                <a:cs typeface="Times New Roman" pitchFamily="18" charset="0"/>
              </a:rPr>
              <a:t>10</a:t>
            </a:r>
            <a:r>
              <a:rPr lang="en-US" altLang="ja-JP" sz="7200" baseline="30000" dirty="0" smtClean="0">
                <a:solidFill>
                  <a:srgbClr val="C00000"/>
                </a:solidFill>
                <a:latin typeface="Times New Roman" pitchFamily="18" charset="0"/>
                <a:cs typeface="Times New Roman" pitchFamily="18" charset="0"/>
              </a:rPr>
              <a:t>-7</a:t>
            </a:r>
            <a:r>
              <a:rPr lang="en-US" altLang="ja-JP" sz="7200" dirty="0" smtClean="0">
                <a:solidFill>
                  <a:srgbClr val="C00000"/>
                </a:solidFill>
                <a:latin typeface="Times New Roman" pitchFamily="18" charset="0"/>
                <a:cs typeface="Times New Roman" pitchFamily="18" charset="0"/>
                <a:sym typeface="Symbol" pitchFamily="18" charset="2"/>
              </a:rPr>
              <a:t>  Perimeter</a:t>
            </a:r>
            <a:r>
              <a:rPr lang="en-US" altLang="ja-JP" sz="7200" dirty="0" smtClean="0">
                <a:solidFill>
                  <a:srgbClr val="C00000"/>
                </a:solidFill>
                <a:latin typeface="Times New Roman" pitchFamily="18" charset="0"/>
                <a:cs typeface="Times New Roman" pitchFamily="18" charset="0"/>
              </a:rPr>
              <a:t>/</a:t>
            </a:r>
            <a:r>
              <a:rPr lang="en-US" altLang="ja-JP" sz="7200" dirty="0" err="1" smtClean="0">
                <a:solidFill>
                  <a:srgbClr val="C00000"/>
                </a:solidFill>
                <a:latin typeface="Times New Roman" pitchFamily="18" charset="0"/>
                <a:cs typeface="Times New Roman" pitchFamily="18" charset="0"/>
              </a:rPr>
              <a:t>FF_length</a:t>
            </a:r>
            <a:r>
              <a:rPr lang="ru-RU" altLang="ja-JP" sz="7200" dirty="0" smtClean="0">
                <a:solidFill>
                  <a:srgbClr val="C00000"/>
                </a:solidFill>
                <a:latin typeface="Times New Roman" pitchFamily="18" charset="0"/>
                <a:cs typeface="Times New Roman" pitchFamily="18" charset="0"/>
              </a:rPr>
              <a:t> х 0.</a:t>
            </a:r>
            <a:r>
              <a:rPr lang="en-US" altLang="ja-JP" sz="7200" dirty="0" smtClean="0">
                <a:solidFill>
                  <a:srgbClr val="C00000"/>
                </a:solidFill>
                <a:latin typeface="Times New Roman" pitchFamily="18" charset="0"/>
                <a:cs typeface="Times New Roman" pitchFamily="18" charset="0"/>
              </a:rPr>
              <a:t>5 ≈</a:t>
            </a:r>
            <a:r>
              <a:rPr lang="ru-RU" altLang="ja-JP" sz="7200" dirty="0" smtClean="0">
                <a:solidFill>
                  <a:srgbClr val="C00000"/>
                </a:solidFill>
                <a:latin typeface="Times New Roman" pitchFamily="18" charset="0"/>
                <a:cs typeface="Times New Roman" pitchFamily="18" charset="0"/>
              </a:rPr>
              <a:t> </a:t>
            </a:r>
            <a:r>
              <a:rPr lang="en-US" altLang="ja-JP" sz="7200" dirty="0" smtClean="0">
                <a:solidFill>
                  <a:srgbClr val="C00000"/>
                </a:solidFill>
                <a:latin typeface="Times New Roman" pitchFamily="18" charset="0"/>
                <a:cs typeface="Times New Roman" pitchFamily="18" charset="0"/>
              </a:rPr>
              <a:t>1,5</a:t>
            </a:r>
            <a:r>
              <a:rPr lang="en-US" altLang="ja-JP" sz="7200" dirty="0" smtClean="0">
                <a:solidFill>
                  <a:srgbClr val="C00000"/>
                </a:solidFill>
                <a:latin typeface="Times New Roman" pitchFamily="18" charset="0"/>
                <a:cs typeface="Times New Roman" pitchFamily="18" charset="0"/>
                <a:sym typeface="Symbol" pitchFamily="18" charset="2"/>
              </a:rPr>
              <a:t>  </a:t>
            </a:r>
            <a:r>
              <a:rPr lang="en-US" altLang="ja-JP" sz="7200" dirty="0" smtClean="0">
                <a:solidFill>
                  <a:srgbClr val="C00000"/>
                </a:solidFill>
                <a:latin typeface="Times New Roman" pitchFamily="18" charset="0"/>
                <a:cs typeface="Times New Roman" pitchFamily="18" charset="0"/>
              </a:rPr>
              <a:t>10</a:t>
            </a:r>
            <a:r>
              <a:rPr lang="en-US" altLang="ja-JP" sz="7200" baseline="30000" dirty="0" smtClean="0">
                <a:solidFill>
                  <a:srgbClr val="C00000"/>
                </a:solidFill>
                <a:latin typeface="Times New Roman" pitchFamily="18" charset="0"/>
                <a:cs typeface="Times New Roman" pitchFamily="18" charset="0"/>
              </a:rPr>
              <a:t>-5</a:t>
            </a:r>
            <a:r>
              <a:rPr lang="en-US" altLang="ja-JP" sz="7200" dirty="0" smtClean="0">
                <a:solidFill>
                  <a:srgbClr val="C00000"/>
                </a:solidFill>
                <a:latin typeface="Times New Roman" pitchFamily="18" charset="0"/>
                <a:cs typeface="Times New Roman" pitchFamily="18" charset="0"/>
              </a:rPr>
              <a:t> Pa (lower is better</a:t>
            </a:r>
            <a:r>
              <a:rPr lang="ru-RU" altLang="ja-JP" sz="7200" dirty="0" smtClean="0">
                <a:solidFill>
                  <a:srgbClr val="C00000"/>
                </a:solidFill>
                <a:latin typeface="Times New Roman" pitchFamily="18" charset="0"/>
                <a:cs typeface="Times New Roman" pitchFamily="18" charset="0"/>
              </a:rPr>
              <a:t>)</a:t>
            </a:r>
            <a:endParaRPr lang="en-US" altLang="ja-JP" sz="7200" dirty="0" smtClean="0">
              <a:solidFill>
                <a:srgbClr val="C00000"/>
              </a:solidFill>
              <a:latin typeface="Times New Roman" pitchFamily="18" charset="0"/>
              <a:cs typeface="Times New Roman" pitchFamily="18" charset="0"/>
            </a:endParaRPr>
          </a:p>
          <a:p>
            <a:pPr marL="0" indent="0">
              <a:lnSpc>
                <a:spcPct val="120000"/>
              </a:lnSpc>
              <a:spcBef>
                <a:spcPts val="0"/>
              </a:spcBef>
              <a:buNone/>
            </a:pPr>
            <a:r>
              <a:rPr lang="en-US" sz="7200" dirty="0" smtClean="0">
                <a:latin typeface="Times New Roman" pitchFamily="18" charset="0"/>
                <a:cs typeface="Times New Roman" pitchFamily="18" charset="0"/>
              </a:rPr>
              <a:t>2.</a:t>
            </a:r>
            <a:r>
              <a:rPr lang="en-US" sz="7200" dirty="0" smtClean="0">
                <a:solidFill>
                  <a:srgbClr val="C00000"/>
                </a:solidFill>
                <a:latin typeface="Times New Roman" pitchFamily="18" charset="0"/>
                <a:cs typeface="Times New Roman" pitchFamily="18" charset="0"/>
              </a:rPr>
              <a:t> </a:t>
            </a:r>
            <a:r>
              <a:rPr lang="en-US" sz="7200" dirty="0" smtClean="0">
                <a:latin typeface="Times New Roman" pitchFamily="18" charset="0"/>
                <a:cs typeface="Times New Roman" pitchFamily="18" charset="0"/>
              </a:rPr>
              <a:t>SR should not directly</a:t>
            </a:r>
            <a:r>
              <a:rPr lang="ru-RU" sz="7200"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irradiate IP chamber </a:t>
            </a:r>
            <a:r>
              <a:rPr lang="en-US" sz="7200" dirty="0" smtClean="0">
                <a:solidFill>
                  <a:srgbClr val="C00000"/>
                </a:solidFill>
                <a:latin typeface="Times New Roman" pitchFamily="18" charset="0"/>
                <a:cs typeface="Times New Roman" pitchFamily="18" charset="0"/>
              </a:rPr>
              <a:t>(detector background</a:t>
            </a:r>
            <a:r>
              <a:rPr lang="en-US" altLang="ja-JP" sz="7200" dirty="0" smtClean="0">
                <a:solidFill>
                  <a:srgbClr val="C00000"/>
                </a:solidFill>
                <a:latin typeface="Times New Roman" pitchFamily="18" charset="0"/>
                <a:cs typeface="Times New Roman" pitchFamily="18" charset="0"/>
              </a:rPr>
              <a:t>)</a:t>
            </a:r>
          </a:p>
          <a:p>
            <a:pPr marL="0" indent="0">
              <a:lnSpc>
                <a:spcPct val="120000"/>
              </a:lnSpc>
              <a:spcBef>
                <a:spcPts val="0"/>
              </a:spcBef>
              <a:buNone/>
            </a:pPr>
            <a:r>
              <a:rPr lang="en-US" sz="7200" dirty="0" smtClean="0">
                <a:latin typeface="Times New Roman" pitchFamily="18" charset="0"/>
                <a:cs typeface="Times New Roman" pitchFamily="18" charset="0"/>
              </a:rPr>
              <a:t>3</a:t>
            </a:r>
            <a:r>
              <a:rPr lang="en-US" sz="7200" dirty="0">
                <a:latin typeface="Times New Roman" pitchFamily="18" charset="0"/>
                <a:cs typeface="Times New Roman" pitchFamily="18" charset="0"/>
              </a:rPr>
              <a:t>. All </a:t>
            </a:r>
            <a:r>
              <a:rPr lang="en-US" sz="7200" dirty="0" smtClean="0">
                <a:latin typeface="Times New Roman" pitchFamily="18" charset="0"/>
                <a:cs typeface="Times New Roman" pitchFamily="18" charset="0"/>
              </a:rPr>
              <a:t>elements, with the exception of beryllium IP chamber, must </a:t>
            </a:r>
            <a:r>
              <a:rPr lang="en-US" sz="7200" dirty="0">
                <a:latin typeface="Times New Roman" pitchFamily="18" charset="0"/>
                <a:cs typeface="Times New Roman" pitchFamily="18" charset="0"/>
              </a:rPr>
              <a:t>be placed inside </a:t>
            </a:r>
            <a:r>
              <a:rPr lang="en-US" sz="7200" dirty="0" smtClean="0">
                <a:latin typeface="Times New Roman" pitchFamily="18" charset="0"/>
                <a:cs typeface="Times New Roman" pitchFamily="18" charset="0"/>
              </a:rPr>
              <a:t>2 x10 degree </a:t>
            </a:r>
            <a:r>
              <a:rPr lang="en-US" sz="7200" dirty="0">
                <a:latin typeface="Times New Roman" pitchFamily="18" charset="0"/>
                <a:cs typeface="Times New Roman" pitchFamily="18" charset="0"/>
              </a:rPr>
              <a:t>cone with an apex </a:t>
            </a:r>
            <a:r>
              <a:rPr lang="en-US" sz="7200" dirty="0" smtClean="0">
                <a:latin typeface="Times New Roman" pitchFamily="18" charset="0"/>
                <a:cs typeface="Times New Roman" pitchFamily="18" charset="0"/>
              </a:rPr>
              <a:t>at</a:t>
            </a:r>
            <a:r>
              <a:rPr lang="ru-RU" sz="7200"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IP</a:t>
            </a:r>
            <a:endParaRPr lang="ru-RU" sz="7200" dirty="0" smtClean="0">
              <a:latin typeface="Times New Roman" pitchFamily="18" charset="0"/>
              <a:cs typeface="Times New Roman" pitchFamily="18" charset="0"/>
            </a:endParaRPr>
          </a:p>
          <a:p>
            <a:pPr marL="0" indent="0">
              <a:lnSpc>
                <a:spcPct val="120000"/>
              </a:lnSpc>
              <a:spcBef>
                <a:spcPts val="0"/>
              </a:spcBef>
              <a:buFont typeface="Arial" panose="020B0604020202020204" pitchFamily="34" charset="0"/>
              <a:buNone/>
            </a:pPr>
            <a:r>
              <a:rPr lang="en-US" sz="7200" dirty="0" smtClean="0">
                <a:latin typeface="Times New Roman" pitchFamily="18" charset="0"/>
                <a:cs typeface="Times New Roman" pitchFamily="18" charset="0"/>
              </a:rPr>
              <a:t>4</a:t>
            </a:r>
            <a:r>
              <a:rPr lang="ru-RU" sz="7200"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To avoid RF cavity at IP (high mode capture), the diameter of vacuum chambers (in one direction at least) shall not be less that diameter of IP chamber</a:t>
            </a:r>
          </a:p>
          <a:p>
            <a:pPr marL="0" indent="0">
              <a:lnSpc>
                <a:spcPct val="120000"/>
              </a:lnSpc>
              <a:spcBef>
                <a:spcPts val="0"/>
              </a:spcBef>
              <a:buFont typeface="Arial" panose="020B0604020202020204" pitchFamily="34" charset="0"/>
              <a:buNone/>
            </a:pPr>
            <a:r>
              <a:rPr lang="en-US" sz="7200" dirty="0" smtClean="0">
                <a:latin typeface="Times New Roman" pitchFamily="18" charset="0"/>
                <a:cs typeface="Times New Roman" pitchFamily="18" charset="0"/>
              </a:rPr>
              <a:t>5. To minimize geometrical impedance, the vacuum chambers must be as smooth as possible</a:t>
            </a:r>
            <a:r>
              <a:rPr lang="ru-RU" sz="7200"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with smooth transitions between elements with deferent cross-section)</a:t>
            </a:r>
            <a:r>
              <a:rPr lang="ru-RU" sz="7200" dirty="0" smtClean="0">
                <a:latin typeface="Times New Roman" pitchFamily="18" charset="0"/>
                <a:cs typeface="Times New Roman" pitchFamily="18" charset="0"/>
              </a:rPr>
              <a:t> </a:t>
            </a:r>
            <a:endParaRPr lang="ru-RU" dirty="0" smtClean="0"/>
          </a:p>
          <a:p>
            <a:pPr lvl="1"/>
            <a:endParaRPr lang="ru-RU" sz="2800" dirty="0" smtClean="0"/>
          </a:p>
          <a:p>
            <a:endParaRPr lang="en-US" dirty="0" smtClean="0"/>
          </a:p>
        </p:txBody>
      </p:sp>
      <p:sp>
        <p:nvSpPr>
          <p:cNvPr id="5" name="Номер слайда 4"/>
          <p:cNvSpPr>
            <a:spLocks noGrp="1"/>
          </p:cNvSpPr>
          <p:nvPr>
            <p:ph type="sldNum" sz="quarter" idx="12"/>
          </p:nvPr>
        </p:nvSpPr>
        <p:spPr/>
        <p:txBody>
          <a:bodyPr/>
          <a:lstStyle/>
          <a:p>
            <a:fld id="{7C2B6C93-BE73-41D0-B9DC-9285A97B7A4B}" type="slidenum">
              <a:rPr lang="ru-RU" smtClean="0"/>
              <a:t>2</a:t>
            </a:fld>
            <a:endParaRPr lang="ru-RU"/>
          </a:p>
        </p:txBody>
      </p:sp>
    </p:spTree>
    <p:extLst>
      <p:ext uri="{BB962C8B-B14F-4D97-AF65-F5344CB8AC3E}">
        <p14:creationId xmlns:p14="http://schemas.microsoft.com/office/powerpoint/2010/main" val="4268799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1"/>
            <a:r>
              <a:rPr lang="en-US" sz="2800" dirty="0" smtClean="0"/>
              <a:t>General assembly with detector</a:t>
            </a:r>
          </a:p>
        </p:txBody>
      </p:sp>
      <p:sp>
        <p:nvSpPr>
          <p:cNvPr id="22" name="Прямоугольник 21"/>
          <p:cNvSpPr/>
          <p:nvPr/>
        </p:nvSpPr>
        <p:spPr>
          <a:xfrm>
            <a:off x="588656" y="4958745"/>
            <a:ext cx="11151848" cy="1200329"/>
          </a:xfrm>
          <a:prstGeom prst="rect">
            <a:avLst/>
          </a:prstGeom>
        </p:spPr>
        <p:txBody>
          <a:bodyPr wrap="square">
            <a:spAutoFit/>
          </a:bodyPr>
          <a:lstStyle/>
          <a:p>
            <a:pPr algn="ctr"/>
            <a:r>
              <a:rPr lang="en-US" sz="2400" dirty="0" smtClean="0">
                <a:solidFill>
                  <a:srgbClr val="C00000"/>
                </a:solidFill>
              </a:rPr>
              <a:t>We are going to install the both pre-assembled cryostat with IP chambers into detector from one side.</a:t>
            </a:r>
          </a:p>
          <a:p>
            <a:pPr algn="ctr"/>
            <a:r>
              <a:rPr lang="en-US" sz="2400" dirty="0" smtClean="0">
                <a:solidFill>
                  <a:srgbClr val="C00000"/>
                </a:solidFill>
              </a:rPr>
              <a:t> </a:t>
            </a:r>
            <a:endParaRPr lang="ru-RU" sz="2400" dirty="0"/>
          </a:p>
        </p:txBody>
      </p:sp>
      <p:sp>
        <p:nvSpPr>
          <p:cNvPr id="3" name="Прямоугольник 2"/>
          <p:cNvSpPr/>
          <p:nvPr/>
        </p:nvSpPr>
        <p:spPr>
          <a:xfrm>
            <a:off x="3112851" y="1436451"/>
            <a:ext cx="5402094" cy="3482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Рисунок 4"/>
          <p:cNvPicPr>
            <a:picLocks noChangeAspect="1"/>
          </p:cNvPicPr>
          <p:nvPr/>
        </p:nvPicPr>
        <p:blipFill>
          <a:blip r:embed="rId3"/>
          <a:stretch>
            <a:fillRect/>
          </a:stretch>
        </p:blipFill>
        <p:spPr>
          <a:xfrm>
            <a:off x="2851744" y="2845824"/>
            <a:ext cx="5924309" cy="918219"/>
          </a:xfrm>
          <a:prstGeom prst="rect">
            <a:avLst/>
          </a:prstGeom>
        </p:spPr>
      </p:pic>
      <p:sp>
        <p:nvSpPr>
          <p:cNvPr id="7" name="Двойная стрелка влево/вправо 6"/>
          <p:cNvSpPr/>
          <p:nvPr/>
        </p:nvSpPr>
        <p:spPr>
          <a:xfrm>
            <a:off x="1966608" y="3177702"/>
            <a:ext cx="672830" cy="1613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2"/>
          </p:nvPr>
        </p:nvSpPr>
        <p:spPr/>
        <p:txBody>
          <a:bodyPr/>
          <a:lstStyle/>
          <a:p>
            <a:fld id="{7C2B6C93-BE73-41D0-B9DC-9285A97B7A4B}" type="slidenum">
              <a:rPr lang="ru-RU" smtClean="0"/>
              <a:t>3</a:t>
            </a:fld>
            <a:endParaRPr lang="ru-RU"/>
          </a:p>
        </p:txBody>
      </p:sp>
    </p:spTree>
    <p:extLst>
      <p:ext uri="{BB962C8B-B14F-4D97-AF65-F5344CB8AC3E}">
        <p14:creationId xmlns:p14="http://schemas.microsoft.com/office/powerpoint/2010/main" val="3813715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1883472" y="384954"/>
            <a:ext cx="8352928" cy="44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727" tIns="39863" rIns="79727" bIns="39863">
            <a:spAutoFit/>
          </a:bodyPr>
          <a:lstStyle>
            <a:lvl1pPr algn="l" defTabSz="1049338">
              <a:spcBef>
                <a:spcPct val="0"/>
              </a:spcBef>
              <a:defRPr sz="2400">
                <a:solidFill>
                  <a:schemeClr val="tx1"/>
                </a:solidFill>
                <a:latin typeface="Times New Roman" pitchFamily="18" charset="0"/>
              </a:defRPr>
            </a:lvl1pPr>
            <a:lvl2pPr algn="l" defTabSz="1049338">
              <a:spcBef>
                <a:spcPct val="0"/>
              </a:spcBef>
              <a:defRPr sz="2400">
                <a:solidFill>
                  <a:schemeClr val="tx1"/>
                </a:solidFill>
                <a:latin typeface="Times New Roman" pitchFamily="18" charset="0"/>
              </a:defRPr>
            </a:lvl2pPr>
            <a:lvl3pPr algn="l" defTabSz="1049338">
              <a:spcBef>
                <a:spcPct val="0"/>
              </a:spcBef>
              <a:defRPr sz="2400">
                <a:solidFill>
                  <a:schemeClr val="tx1"/>
                </a:solidFill>
                <a:latin typeface="Times New Roman" pitchFamily="18" charset="0"/>
              </a:defRPr>
            </a:lvl3pPr>
            <a:lvl4pPr algn="l" defTabSz="1049338">
              <a:spcBef>
                <a:spcPct val="0"/>
              </a:spcBef>
              <a:defRPr sz="2400">
                <a:solidFill>
                  <a:schemeClr val="tx1"/>
                </a:solidFill>
                <a:latin typeface="Times New Roman" pitchFamily="18" charset="0"/>
              </a:defRPr>
            </a:lvl4pPr>
            <a:lvl5pPr algn="l" defTabSz="1049338">
              <a:spcBef>
                <a:spcPct val="0"/>
              </a:spcBef>
              <a:defRPr sz="2400">
                <a:solidFill>
                  <a:schemeClr val="tx1"/>
                </a:solidFill>
                <a:latin typeface="Times New Roman" pitchFamily="18" charset="0"/>
              </a:defRPr>
            </a:lvl5pPr>
            <a:lvl6pPr defTabSz="1049338" eaLnBrk="0" fontAlgn="base" hangingPunct="0">
              <a:spcBef>
                <a:spcPct val="0"/>
              </a:spcBef>
              <a:spcAft>
                <a:spcPct val="0"/>
              </a:spcAft>
              <a:defRPr sz="2400">
                <a:solidFill>
                  <a:schemeClr val="tx1"/>
                </a:solidFill>
                <a:latin typeface="Times New Roman" pitchFamily="18" charset="0"/>
              </a:defRPr>
            </a:lvl6pPr>
            <a:lvl7pPr defTabSz="1049338" eaLnBrk="0" fontAlgn="base" hangingPunct="0">
              <a:spcBef>
                <a:spcPct val="0"/>
              </a:spcBef>
              <a:spcAft>
                <a:spcPct val="0"/>
              </a:spcAft>
              <a:defRPr sz="2400">
                <a:solidFill>
                  <a:schemeClr val="tx1"/>
                </a:solidFill>
                <a:latin typeface="Times New Roman" pitchFamily="18" charset="0"/>
              </a:defRPr>
            </a:lvl7pPr>
            <a:lvl8pPr defTabSz="1049338" eaLnBrk="0" fontAlgn="base" hangingPunct="0">
              <a:spcBef>
                <a:spcPct val="0"/>
              </a:spcBef>
              <a:spcAft>
                <a:spcPct val="0"/>
              </a:spcAft>
              <a:defRPr sz="2400">
                <a:solidFill>
                  <a:schemeClr val="tx1"/>
                </a:solidFill>
                <a:latin typeface="Times New Roman" pitchFamily="18" charset="0"/>
              </a:defRPr>
            </a:lvl8pPr>
            <a:lvl9pPr defTabSz="1049338" eaLnBrk="0" fontAlgn="base" hangingPunct="0">
              <a:spcBef>
                <a:spcPct val="0"/>
              </a:spcBef>
              <a:spcAft>
                <a:spcPct val="0"/>
              </a:spcAft>
              <a:defRPr sz="2400">
                <a:solidFill>
                  <a:schemeClr val="tx1"/>
                </a:solidFill>
                <a:latin typeface="Times New Roman" pitchFamily="18" charset="0"/>
              </a:defRPr>
            </a:lvl9pPr>
          </a:lstStyle>
          <a:p>
            <a:pPr algn="ctr">
              <a:buClr>
                <a:srgbClr val="00CC99"/>
              </a:buClr>
            </a:pPr>
            <a:r>
              <a:rPr lang="en-US" dirty="0">
                <a:solidFill>
                  <a:srgbClr val="FF0000"/>
                </a:solidFill>
                <a:latin typeface="Comic Sans MS" panose="030F0702030302020204" pitchFamily="66" charset="0"/>
              </a:rPr>
              <a:t>BINP Remote </a:t>
            </a:r>
            <a:r>
              <a:rPr lang="en-US" dirty="0" smtClean="0">
                <a:solidFill>
                  <a:srgbClr val="FF0000"/>
                </a:solidFill>
                <a:latin typeface="Comic Sans MS" panose="030F0702030302020204" pitchFamily="66" charset="0"/>
              </a:rPr>
              <a:t>control flange prototype</a:t>
            </a:r>
            <a:endParaRPr lang="en-US" b="1" dirty="0">
              <a:solidFill>
                <a:srgbClr val="FF0000"/>
              </a:solidFill>
              <a:latin typeface="Comic Sans MS" panose="030F0702030302020204" pitchFamily="66" charset="0"/>
            </a:endParaRPr>
          </a:p>
        </p:txBody>
      </p:sp>
      <p:sp>
        <p:nvSpPr>
          <p:cNvPr id="11" name="Rectangle 2"/>
          <p:cNvSpPr>
            <a:spLocks noChangeArrowheads="1"/>
          </p:cNvSpPr>
          <p:nvPr/>
        </p:nvSpPr>
        <p:spPr bwMode="auto">
          <a:xfrm>
            <a:off x="2207568" y="5178260"/>
            <a:ext cx="8276840" cy="1559835"/>
          </a:xfrm>
          <a:prstGeom prst="rect">
            <a:avLst/>
          </a:prstGeom>
          <a:noFill/>
          <a:ln w="9525">
            <a:noFill/>
            <a:miter lim="800000"/>
            <a:headEnd/>
            <a:tailEnd/>
          </a:ln>
        </p:spPr>
        <p:txBody>
          <a:bodyPr wrap="square" lIns="81711" tIns="40855" rIns="81711" bIns="40855">
            <a:spAutoFit/>
          </a:bodyPr>
          <a:lstStyle/>
          <a:p>
            <a:pPr marL="285750" indent="-285750">
              <a:buClr>
                <a:srgbClr val="00CC99"/>
              </a:buClr>
              <a:buFont typeface="Arial" panose="020B0604020202020204" pitchFamily="34" charset="0"/>
              <a:buChar char="•"/>
            </a:pPr>
            <a:r>
              <a:rPr lang="en-US" sz="2000" dirty="0" smtClean="0">
                <a:solidFill>
                  <a:srgbClr val="0070C0"/>
                </a:solidFill>
                <a:sym typeface="Symbol" panose="05050102010706020507" pitchFamily="18" charset="2"/>
              </a:rPr>
              <a:t>Vacuum tightness is reached for both </a:t>
            </a:r>
            <a:r>
              <a:rPr lang="en-US" sz="2000" dirty="0">
                <a:solidFill>
                  <a:srgbClr val="0070C0"/>
                </a:solidFill>
                <a:sym typeface="Symbol" panose="05050102010706020507" pitchFamily="18" charset="2"/>
              </a:rPr>
              <a:t>Cu and Al gaskets at pressure 150 atmosphere. Leak rate is less than 1E-10 mbar*L/s.</a:t>
            </a:r>
          </a:p>
          <a:p>
            <a:pPr marL="285750" indent="-285750">
              <a:buClr>
                <a:srgbClr val="00CC99"/>
              </a:buClr>
              <a:buFont typeface="Arial" panose="020B0604020202020204" pitchFamily="34" charset="0"/>
              <a:buChar char="•"/>
            </a:pPr>
            <a:r>
              <a:rPr lang="en-US" sz="2000" dirty="0">
                <a:solidFill>
                  <a:srgbClr val="0070C0"/>
                </a:solidFill>
                <a:sym typeface="Symbol" panose="05050102010706020507" pitchFamily="18" charset="2"/>
              </a:rPr>
              <a:t>Note, the connection keeps smoothness of internal surface along beam propagation</a:t>
            </a:r>
          </a:p>
          <a:p>
            <a:pPr>
              <a:buClr>
                <a:srgbClr val="00CC99"/>
              </a:buClr>
            </a:pPr>
            <a:endParaRPr lang="en-US" sz="1600" dirty="0">
              <a:solidFill>
                <a:srgbClr val="0070C0"/>
              </a:solidFill>
              <a:sym typeface="Symbol" panose="05050102010706020507" pitchFamily="18" charset="2"/>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2968" y="1486693"/>
            <a:ext cx="4206224" cy="3154668"/>
          </a:xfrm>
          <a:prstGeom prst="rect">
            <a:avLst/>
          </a:prstGeom>
        </p:spPr>
      </p:pic>
      <p:sp>
        <p:nvSpPr>
          <p:cNvPr id="10" name="Прямоугольник 9"/>
          <p:cNvSpPr/>
          <p:nvPr/>
        </p:nvSpPr>
        <p:spPr>
          <a:xfrm>
            <a:off x="2207568" y="4725144"/>
            <a:ext cx="3240360" cy="369332"/>
          </a:xfrm>
          <a:prstGeom prst="rect">
            <a:avLst/>
          </a:prstGeom>
        </p:spPr>
        <p:txBody>
          <a:bodyPr wrap="square">
            <a:spAutoFit/>
          </a:bodyPr>
          <a:lstStyle/>
          <a:p>
            <a:r>
              <a:rPr lang="en-US" b="1" dirty="0">
                <a:solidFill>
                  <a:srgbClr val="C00000"/>
                </a:solidFill>
              </a:rPr>
              <a:t>Parts of the flange connection</a:t>
            </a:r>
            <a:endParaRPr lang="ru-RU" b="1" dirty="0">
              <a:solidFill>
                <a:srgbClr val="C0000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9316" y="1486692"/>
            <a:ext cx="4197085" cy="3147814"/>
          </a:xfrm>
          <a:prstGeom prst="rect">
            <a:avLst/>
          </a:prstGeom>
        </p:spPr>
      </p:pic>
      <p:sp>
        <p:nvSpPr>
          <p:cNvPr id="12" name="Прямоугольник 11"/>
          <p:cNvSpPr/>
          <p:nvPr/>
        </p:nvSpPr>
        <p:spPr>
          <a:xfrm>
            <a:off x="7093741" y="4725144"/>
            <a:ext cx="2530651" cy="369332"/>
          </a:xfrm>
          <a:prstGeom prst="rect">
            <a:avLst/>
          </a:prstGeom>
        </p:spPr>
        <p:txBody>
          <a:bodyPr wrap="square">
            <a:spAutoFit/>
          </a:bodyPr>
          <a:lstStyle/>
          <a:p>
            <a:r>
              <a:rPr lang="en-US" b="1" dirty="0">
                <a:solidFill>
                  <a:srgbClr val="C00000"/>
                </a:solidFill>
              </a:rPr>
              <a:t>Assembled connection</a:t>
            </a:r>
            <a:endParaRPr lang="ru-RU" b="1" dirty="0">
              <a:solidFill>
                <a:srgbClr val="C00000"/>
              </a:solidFill>
            </a:endParaRPr>
          </a:p>
        </p:txBody>
      </p:sp>
      <p:sp>
        <p:nvSpPr>
          <p:cNvPr id="14" name="Прямоугольник 13"/>
          <p:cNvSpPr/>
          <p:nvPr/>
        </p:nvSpPr>
        <p:spPr>
          <a:xfrm>
            <a:off x="3431705" y="1628800"/>
            <a:ext cx="1633731" cy="369332"/>
          </a:xfrm>
          <a:prstGeom prst="rect">
            <a:avLst/>
          </a:prstGeom>
        </p:spPr>
        <p:txBody>
          <a:bodyPr wrap="square">
            <a:spAutoFit/>
          </a:bodyPr>
          <a:lstStyle/>
          <a:p>
            <a:r>
              <a:rPr lang="en-US" b="1" dirty="0">
                <a:solidFill>
                  <a:srgbClr val="C00000"/>
                </a:solidFill>
              </a:rPr>
              <a:t>“Work” vessel</a:t>
            </a:r>
            <a:endParaRPr lang="ru-RU" b="1" dirty="0">
              <a:solidFill>
                <a:srgbClr val="C00000"/>
              </a:solidFill>
            </a:endParaRPr>
          </a:p>
        </p:txBody>
      </p:sp>
      <p:cxnSp>
        <p:nvCxnSpPr>
          <p:cNvPr id="15" name="Прямая со стрелкой 14"/>
          <p:cNvCxnSpPr/>
          <p:nvPr/>
        </p:nvCxnSpPr>
        <p:spPr>
          <a:xfrm flipH="1">
            <a:off x="3863752" y="1936031"/>
            <a:ext cx="385954" cy="10314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347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C2B6C93-BE73-41D0-B9DC-9285A97B7A4B}" type="slidenum">
              <a:rPr lang="ru-RU" smtClean="0"/>
              <a:t>5</a:t>
            </a:fld>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437" y="733118"/>
            <a:ext cx="9286171" cy="5623240"/>
          </a:xfrm>
          <a:prstGeom prst="rect">
            <a:avLst/>
          </a:prstGeom>
        </p:spPr>
      </p:pic>
      <p:sp>
        <p:nvSpPr>
          <p:cNvPr id="2" name="Заголовок 1"/>
          <p:cNvSpPr>
            <a:spLocks noGrp="1"/>
          </p:cNvSpPr>
          <p:nvPr>
            <p:ph type="title"/>
          </p:nvPr>
        </p:nvSpPr>
        <p:spPr/>
        <p:txBody>
          <a:bodyPr>
            <a:normAutofit/>
          </a:bodyPr>
          <a:lstStyle/>
          <a:p>
            <a:pPr lvl="1"/>
            <a:r>
              <a:rPr lang="en-US" sz="2800" dirty="0" smtClean="0"/>
              <a:t>IP mock-up</a:t>
            </a:r>
          </a:p>
        </p:txBody>
      </p:sp>
      <p:sp>
        <p:nvSpPr>
          <p:cNvPr id="22" name="Прямоугольник 21"/>
          <p:cNvSpPr/>
          <p:nvPr/>
        </p:nvSpPr>
        <p:spPr>
          <a:xfrm>
            <a:off x="567599" y="5235196"/>
            <a:ext cx="11151848" cy="830997"/>
          </a:xfrm>
          <a:prstGeom prst="rect">
            <a:avLst/>
          </a:prstGeom>
        </p:spPr>
        <p:txBody>
          <a:bodyPr wrap="square">
            <a:spAutoFit/>
          </a:bodyPr>
          <a:lstStyle/>
          <a:p>
            <a:pPr algn="ctr"/>
            <a:r>
              <a:rPr lang="en-US" sz="2400" dirty="0" smtClean="0">
                <a:solidFill>
                  <a:srgbClr val="C00000"/>
                </a:solidFill>
              </a:rPr>
              <a:t>We are going to release mock-up installation of half of IP elements including full length beryllium chamber</a:t>
            </a:r>
            <a:endParaRPr lang="ru-RU" sz="2400" dirty="0"/>
          </a:p>
        </p:txBody>
      </p:sp>
      <p:cxnSp>
        <p:nvCxnSpPr>
          <p:cNvPr id="9" name="Прямая со стрелкой 8"/>
          <p:cNvCxnSpPr/>
          <p:nvPr/>
        </p:nvCxnSpPr>
        <p:spPr>
          <a:xfrm flipV="1">
            <a:off x="2133600" y="3144042"/>
            <a:ext cx="215334" cy="62932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593385" y="3665997"/>
            <a:ext cx="2708264" cy="707886"/>
          </a:xfrm>
          <a:prstGeom prst="rect">
            <a:avLst/>
          </a:prstGeom>
        </p:spPr>
        <p:txBody>
          <a:bodyPr wrap="square">
            <a:spAutoFit/>
          </a:bodyPr>
          <a:lstStyle/>
          <a:p>
            <a:pPr algn="ctr"/>
            <a:r>
              <a:rPr lang="en-US" sz="2000" dirty="0" smtClean="0"/>
              <a:t>Beryllium </a:t>
            </a:r>
          </a:p>
          <a:p>
            <a:pPr algn="ctr"/>
            <a:r>
              <a:rPr lang="en-US" sz="2000" dirty="0" smtClean="0"/>
              <a:t>chamber</a:t>
            </a:r>
            <a:endParaRPr lang="ru-RU" sz="2000" dirty="0"/>
          </a:p>
        </p:txBody>
      </p:sp>
      <p:cxnSp>
        <p:nvCxnSpPr>
          <p:cNvPr id="14" name="Прямая со стрелкой 13"/>
          <p:cNvCxnSpPr/>
          <p:nvPr/>
        </p:nvCxnSpPr>
        <p:spPr>
          <a:xfrm>
            <a:off x="3913299" y="1998012"/>
            <a:ext cx="247879" cy="93775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632862" y="1611529"/>
            <a:ext cx="2708264" cy="400110"/>
          </a:xfrm>
          <a:prstGeom prst="rect">
            <a:avLst/>
          </a:prstGeom>
        </p:spPr>
        <p:txBody>
          <a:bodyPr wrap="square">
            <a:spAutoFit/>
          </a:bodyPr>
          <a:lstStyle/>
          <a:p>
            <a:pPr algn="ctr"/>
            <a:r>
              <a:rPr lang="en-US" sz="2000" dirty="0" smtClean="0"/>
              <a:t>Ante-chamber</a:t>
            </a:r>
            <a:endParaRPr lang="ru-RU" sz="2000" dirty="0"/>
          </a:p>
        </p:txBody>
      </p:sp>
      <p:cxnSp>
        <p:nvCxnSpPr>
          <p:cNvPr id="19" name="Прямая со стрелкой 18"/>
          <p:cNvCxnSpPr/>
          <p:nvPr/>
        </p:nvCxnSpPr>
        <p:spPr>
          <a:xfrm flipV="1">
            <a:off x="3982335" y="3112871"/>
            <a:ext cx="252152" cy="81904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2811468" y="3843106"/>
            <a:ext cx="2708264" cy="1323439"/>
          </a:xfrm>
          <a:prstGeom prst="rect">
            <a:avLst/>
          </a:prstGeom>
        </p:spPr>
        <p:txBody>
          <a:bodyPr wrap="square">
            <a:spAutoFit/>
          </a:bodyPr>
          <a:lstStyle/>
          <a:p>
            <a:pPr algn="ctr"/>
            <a:r>
              <a:rPr lang="en-US" sz="2000" dirty="0" smtClean="0"/>
              <a:t>Tubes with pumping slots and RF smooth </a:t>
            </a:r>
            <a:r>
              <a:rPr lang="en-US" sz="2000" dirty="0" smtClean="0">
                <a:solidFill>
                  <a:srgbClr val="C00000"/>
                </a:solidFill>
              </a:rPr>
              <a:t>sliding </a:t>
            </a:r>
            <a:r>
              <a:rPr lang="en-US" sz="2000" dirty="0" smtClean="0"/>
              <a:t>contacts at the ends</a:t>
            </a:r>
            <a:endParaRPr lang="ru-RU" sz="2000" dirty="0"/>
          </a:p>
        </p:txBody>
      </p:sp>
      <p:sp>
        <p:nvSpPr>
          <p:cNvPr id="26" name="Прямоугольник 25"/>
          <p:cNvSpPr/>
          <p:nvPr/>
        </p:nvSpPr>
        <p:spPr>
          <a:xfrm>
            <a:off x="1157889" y="1829035"/>
            <a:ext cx="2708264" cy="707886"/>
          </a:xfrm>
          <a:prstGeom prst="rect">
            <a:avLst/>
          </a:prstGeom>
        </p:spPr>
        <p:txBody>
          <a:bodyPr wrap="square">
            <a:spAutoFit/>
          </a:bodyPr>
          <a:lstStyle/>
          <a:p>
            <a:pPr algn="ctr"/>
            <a:r>
              <a:rPr lang="en-US" sz="2000" dirty="0" smtClean="0"/>
              <a:t>Y-chamber/</a:t>
            </a:r>
          </a:p>
          <a:p>
            <a:pPr algn="ctr"/>
            <a:r>
              <a:rPr lang="en-US" sz="2000" dirty="0" smtClean="0"/>
              <a:t>SR absorber</a:t>
            </a:r>
            <a:endParaRPr lang="ru-RU" sz="2000" dirty="0"/>
          </a:p>
        </p:txBody>
      </p:sp>
      <p:cxnSp>
        <p:nvCxnSpPr>
          <p:cNvPr id="27" name="Прямая со стрелкой 26"/>
          <p:cNvCxnSpPr/>
          <p:nvPr/>
        </p:nvCxnSpPr>
        <p:spPr>
          <a:xfrm>
            <a:off x="2811468" y="2464526"/>
            <a:ext cx="268715" cy="4712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6532880" y="2097685"/>
            <a:ext cx="5467" cy="762932"/>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6" name="Прямоугольник 35"/>
          <p:cNvSpPr/>
          <p:nvPr/>
        </p:nvSpPr>
        <p:spPr>
          <a:xfrm>
            <a:off x="5694568" y="1597902"/>
            <a:ext cx="1620598" cy="400110"/>
          </a:xfrm>
          <a:prstGeom prst="rect">
            <a:avLst/>
          </a:prstGeom>
        </p:spPr>
        <p:txBody>
          <a:bodyPr wrap="square">
            <a:spAutoFit/>
          </a:bodyPr>
          <a:lstStyle/>
          <a:p>
            <a:pPr algn="ctr"/>
            <a:r>
              <a:rPr lang="en-US" sz="2000" dirty="0" smtClean="0"/>
              <a:t>Double Q0</a:t>
            </a:r>
            <a:endParaRPr lang="ru-RU" sz="2000" dirty="0"/>
          </a:p>
        </p:txBody>
      </p:sp>
      <p:sp>
        <p:nvSpPr>
          <p:cNvPr id="37" name="Прямоугольник 36"/>
          <p:cNvSpPr/>
          <p:nvPr/>
        </p:nvSpPr>
        <p:spPr>
          <a:xfrm>
            <a:off x="8394775" y="1784855"/>
            <a:ext cx="1620598" cy="400110"/>
          </a:xfrm>
          <a:prstGeom prst="rect">
            <a:avLst/>
          </a:prstGeom>
        </p:spPr>
        <p:txBody>
          <a:bodyPr wrap="square">
            <a:spAutoFit/>
          </a:bodyPr>
          <a:lstStyle/>
          <a:p>
            <a:pPr algn="ctr"/>
            <a:r>
              <a:rPr lang="en-US" sz="2000" dirty="0" smtClean="0"/>
              <a:t>Double Q1</a:t>
            </a:r>
            <a:endParaRPr lang="ru-RU" sz="2000" dirty="0"/>
          </a:p>
        </p:txBody>
      </p:sp>
      <p:cxnSp>
        <p:nvCxnSpPr>
          <p:cNvPr id="38" name="Прямая со стрелкой 37"/>
          <p:cNvCxnSpPr/>
          <p:nvPr/>
        </p:nvCxnSpPr>
        <p:spPr>
          <a:xfrm flipH="1">
            <a:off x="8628273" y="2160494"/>
            <a:ext cx="365760" cy="672156"/>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0" name="Прямоугольник 39"/>
          <p:cNvSpPr/>
          <p:nvPr/>
        </p:nvSpPr>
        <p:spPr>
          <a:xfrm>
            <a:off x="5150735" y="4073446"/>
            <a:ext cx="2708264" cy="400110"/>
          </a:xfrm>
          <a:prstGeom prst="rect">
            <a:avLst/>
          </a:prstGeom>
        </p:spPr>
        <p:txBody>
          <a:bodyPr wrap="square">
            <a:spAutoFit/>
          </a:bodyPr>
          <a:lstStyle/>
          <a:p>
            <a:pPr algn="ctr"/>
            <a:r>
              <a:rPr lang="en-US" sz="2000" dirty="0" smtClean="0"/>
              <a:t>Thermal screen</a:t>
            </a:r>
            <a:endParaRPr lang="ru-RU" sz="2000" dirty="0"/>
          </a:p>
        </p:txBody>
      </p:sp>
      <p:cxnSp>
        <p:nvCxnSpPr>
          <p:cNvPr id="41" name="Прямая со стрелкой 40"/>
          <p:cNvCxnSpPr/>
          <p:nvPr/>
        </p:nvCxnSpPr>
        <p:spPr>
          <a:xfrm flipV="1">
            <a:off x="6634480" y="3544738"/>
            <a:ext cx="28809" cy="600542"/>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5" name="Прямоугольник 44"/>
          <p:cNvSpPr/>
          <p:nvPr/>
        </p:nvSpPr>
        <p:spPr>
          <a:xfrm>
            <a:off x="7639901" y="4173828"/>
            <a:ext cx="2708264" cy="400110"/>
          </a:xfrm>
          <a:prstGeom prst="rect">
            <a:avLst/>
          </a:prstGeom>
        </p:spPr>
        <p:txBody>
          <a:bodyPr wrap="square">
            <a:spAutoFit/>
          </a:bodyPr>
          <a:lstStyle/>
          <a:p>
            <a:pPr algn="ctr"/>
            <a:r>
              <a:rPr lang="en-US" sz="2000" dirty="0" smtClean="0"/>
              <a:t>Common cryostat</a:t>
            </a:r>
            <a:endParaRPr lang="ru-RU" sz="2000" dirty="0"/>
          </a:p>
        </p:txBody>
      </p:sp>
      <p:cxnSp>
        <p:nvCxnSpPr>
          <p:cNvPr id="46" name="Прямая со стрелкой 45"/>
          <p:cNvCxnSpPr/>
          <p:nvPr/>
        </p:nvCxnSpPr>
        <p:spPr>
          <a:xfrm flipV="1">
            <a:off x="8994033" y="3631649"/>
            <a:ext cx="28809" cy="600542"/>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711711" y="1793240"/>
            <a:ext cx="1414823" cy="584775"/>
          </a:xfrm>
          <a:prstGeom prst="rect">
            <a:avLst/>
          </a:prstGeom>
          <a:noFill/>
        </p:spPr>
        <p:txBody>
          <a:bodyPr wrap="square" rtlCol="0">
            <a:spAutoFit/>
          </a:bodyPr>
          <a:lstStyle/>
          <a:p>
            <a:r>
              <a:rPr lang="en-US" sz="1600" dirty="0" smtClean="0"/>
              <a:t>Compensating solenoid</a:t>
            </a:r>
            <a:endParaRPr lang="ru-RU" sz="1600" dirty="0"/>
          </a:p>
        </p:txBody>
      </p:sp>
      <p:cxnSp>
        <p:nvCxnSpPr>
          <p:cNvPr id="51" name="Прямая со стрелкой 50"/>
          <p:cNvCxnSpPr/>
          <p:nvPr/>
        </p:nvCxnSpPr>
        <p:spPr>
          <a:xfrm>
            <a:off x="5201581" y="2362718"/>
            <a:ext cx="942" cy="542753"/>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419975" y="1546333"/>
            <a:ext cx="1414823" cy="584775"/>
          </a:xfrm>
          <a:prstGeom prst="rect">
            <a:avLst/>
          </a:prstGeom>
          <a:noFill/>
        </p:spPr>
        <p:txBody>
          <a:bodyPr wrap="square" rtlCol="0">
            <a:spAutoFit/>
          </a:bodyPr>
          <a:lstStyle/>
          <a:p>
            <a:r>
              <a:rPr lang="en-US" sz="1600" dirty="0" smtClean="0"/>
              <a:t>Screening solenoid</a:t>
            </a:r>
            <a:endParaRPr lang="ru-RU" sz="1600" dirty="0"/>
          </a:p>
        </p:txBody>
      </p:sp>
      <p:cxnSp>
        <p:nvCxnSpPr>
          <p:cNvPr id="57" name="Прямая со стрелкой 56"/>
          <p:cNvCxnSpPr/>
          <p:nvPr/>
        </p:nvCxnSpPr>
        <p:spPr>
          <a:xfrm flipH="1">
            <a:off x="7833203" y="2141524"/>
            <a:ext cx="47574" cy="563576"/>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Овал 2"/>
          <p:cNvSpPr/>
          <p:nvPr/>
        </p:nvSpPr>
        <p:spPr>
          <a:xfrm>
            <a:off x="3170109" y="1341347"/>
            <a:ext cx="1588212"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73298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2218" y="2067"/>
            <a:ext cx="3797030" cy="871246"/>
          </a:xfrm>
        </p:spPr>
        <p:txBody>
          <a:bodyPr>
            <a:normAutofit/>
          </a:bodyPr>
          <a:lstStyle/>
          <a:p>
            <a:r>
              <a:rPr lang="en-US" sz="2800" dirty="0" smtClean="0"/>
              <a:t>IP beryllium chamber</a:t>
            </a:r>
            <a:endParaRPr lang="ru-RU" sz="2800" dirty="0"/>
          </a:p>
        </p:txBody>
      </p:sp>
      <p:sp>
        <p:nvSpPr>
          <p:cNvPr id="10" name="Заголовок 1"/>
          <p:cNvSpPr txBox="1">
            <a:spLocks/>
          </p:cNvSpPr>
          <p:nvPr/>
        </p:nvSpPr>
        <p:spPr>
          <a:xfrm>
            <a:off x="925172" y="4573086"/>
            <a:ext cx="4849613" cy="19514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8397A"/>
                </a:solidFill>
                <a:latin typeface="+mj-lt"/>
                <a:ea typeface="+mj-ea"/>
                <a:cs typeface="+mj-cs"/>
              </a:defRPr>
            </a:lvl1pPr>
          </a:lstStyle>
          <a:p>
            <a:r>
              <a:rPr lang="en-US" sz="2400" dirty="0" smtClean="0"/>
              <a:t>Current design:</a:t>
            </a:r>
          </a:p>
          <a:p>
            <a:endParaRPr lang="ru-RU" sz="2400" dirty="0" smtClean="0"/>
          </a:p>
          <a:p>
            <a:r>
              <a:rPr lang="en-US" sz="2400" dirty="0" smtClean="0"/>
              <a:t>Length – 160mm</a:t>
            </a:r>
          </a:p>
          <a:p>
            <a:r>
              <a:rPr lang="en-US" sz="2400" dirty="0" smtClean="0">
                <a:solidFill>
                  <a:srgbClr val="C00000"/>
                </a:solidFill>
              </a:rPr>
              <a:t>ID -  </a:t>
            </a:r>
            <a:r>
              <a:rPr lang="ru-RU" sz="2400" dirty="0" smtClean="0">
                <a:solidFill>
                  <a:srgbClr val="C00000"/>
                </a:solidFill>
              </a:rPr>
              <a:t>20</a:t>
            </a:r>
            <a:r>
              <a:rPr lang="en-US" sz="2400" dirty="0" smtClean="0">
                <a:solidFill>
                  <a:srgbClr val="C00000"/>
                </a:solidFill>
              </a:rPr>
              <a:t>mm</a:t>
            </a:r>
          </a:p>
          <a:p>
            <a:r>
              <a:rPr lang="en-US" sz="2400" dirty="0" smtClean="0">
                <a:solidFill>
                  <a:srgbClr val="C00000"/>
                </a:solidFill>
              </a:rPr>
              <a:t>Wall thickness – 1mm</a:t>
            </a:r>
          </a:p>
          <a:p>
            <a:endParaRPr lang="en-US" sz="2400" dirty="0" smtClean="0">
              <a:solidFill>
                <a:srgbClr val="C00000"/>
              </a:solidFill>
            </a:endParaRPr>
          </a:p>
        </p:txBody>
      </p:sp>
      <p:sp>
        <p:nvSpPr>
          <p:cNvPr id="7" name="Номер слайда 6"/>
          <p:cNvSpPr>
            <a:spLocks noGrp="1"/>
          </p:cNvSpPr>
          <p:nvPr>
            <p:ph type="sldNum" sz="quarter" idx="12"/>
          </p:nvPr>
        </p:nvSpPr>
        <p:spPr/>
        <p:txBody>
          <a:bodyPr/>
          <a:lstStyle/>
          <a:p>
            <a:fld id="{7C2B6C93-BE73-41D0-B9DC-9285A97B7A4B}" type="slidenum">
              <a:rPr lang="ru-RU" smtClean="0"/>
              <a:t>6</a:t>
            </a:fld>
            <a:endParaRPr lang="ru-RU" dirty="0"/>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9291" y="216678"/>
            <a:ext cx="2742257" cy="2418571"/>
          </a:xfrm>
          <a:prstGeom prst="rect">
            <a:avLst/>
          </a:prstGeom>
        </p:spPr>
      </p:pic>
      <p:sp>
        <p:nvSpPr>
          <p:cNvPr id="9" name="Стрелка вверх 8"/>
          <p:cNvSpPr/>
          <p:nvPr/>
        </p:nvSpPr>
        <p:spPr>
          <a:xfrm>
            <a:off x="8472791" y="1274648"/>
            <a:ext cx="275617" cy="6071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4"/>
          <a:stretch>
            <a:fillRect/>
          </a:stretch>
        </p:blipFill>
        <p:spPr>
          <a:xfrm>
            <a:off x="1031510" y="1274648"/>
            <a:ext cx="6765052" cy="1887112"/>
          </a:xfrm>
          <a:prstGeom prst="rect">
            <a:avLst/>
          </a:prstGeom>
        </p:spPr>
      </p:pic>
      <p:cxnSp>
        <p:nvCxnSpPr>
          <p:cNvPr id="6" name="Прямая со стрелкой 5"/>
          <p:cNvCxnSpPr/>
          <p:nvPr/>
        </p:nvCxnSpPr>
        <p:spPr>
          <a:xfrm flipV="1">
            <a:off x="5315141" y="2569641"/>
            <a:ext cx="1838577" cy="95724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3423920" y="1485878"/>
            <a:ext cx="247638" cy="38438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9" name="Заголовок 1"/>
          <p:cNvSpPr txBox="1">
            <a:spLocks/>
          </p:cNvSpPr>
          <p:nvPr/>
        </p:nvSpPr>
        <p:spPr>
          <a:xfrm>
            <a:off x="2993020" y="1012898"/>
            <a:ext cx="678538" cy="544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8397A"/>
                </a:solidFill>
                <a:latin typeface="+mj-lt"/>
                <a:ea typeface="+mj-ea"/>
                <a:cs typeface="+mj-cs"/>
              </a:defRPr>
            </a:lvl1pPr>
          </a:lstStyle>
          <a:p>
            <a:r>
              <a:rPr lang="en-US" sz="2400" dirty="0" smtClean="0"/>
              <a:t>Be</a:t>
            </a:r>
            <a:endParaRPr lang="ru-RU" sz="2400" dirty="0">
              <a:solidFill>
                <a:srgbClr val="C00000"/>
              </a:solidFill>
            </a:endParaRPr>
          </a:p>
        </p:txBody>
      </p:sp>
      <p:sp>
        <p:nvSpPr>
          <p:cNvPr id="20" name="Заголовок 1"/>
          <p:cNvSpPr txBox="1">
            <a:spLocks/>
          </p:cNvSpPr>
          <p:nvPr/>
        </p:nvSpPr>
        <p:spPr>
          <a:xfrm>
            <a:off x="3734662" y="3381716"/>
            <a:ext cx="1669592" cy="54462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b="1" kern="1200">
                <a:solidFill>
                  <a:srgbClr val="18397A"/>
                </a:solidFill>
                <a:latin typeface="+mj-lt"/>
                <a:ea typeface="+mj-ea"/>
                <a:cs typeface="+mj-cs"/>
              </a:defRPr>
            </a:lvl1pPr>
          </a:lstStyle>
          <a:p>
            <a:r>
              <a:rPr lang="en-US" sz="2400" dirty="0" smtClean="0"/>
              <a:t>Y-chambers</a:t>
            </a:r>
          </a:p>
          <a:p>
            <a:r>
              <a:rPr lang="en-US" sz="2400" dirty="0" smtClean="0">
                <a:solidFill>
                  <a:srgbClr val="C00000"/>
                </a:solidFill>
              </a:rPr>
              <a:t>Cu, water cooling</a:t>
            </a:r>
            <a:endParaRPr lang="ru-RU" sz="2400" dirty="0">
              <a:solidFill>
                <a:srgbClr val="C00000"/>
              </a:solidFill>
            </a:endParaRPr>
          </a:p>
        </p:txBody>
      </p:sp>
      <p:cxnSp>
        <p:nvCxnSpPr>
          <p:cNvPr id="22" name="Прямая со стрелкой 21"/>
          <p:cNvCxnSpPr/>
          <p:nvPr/>
        </p:nvCxnSpPr>
        <p:spPr>
          <a:xfrm flipH="1" flipV="1">
            <a:off x="2113280" y="2569641"/>
            <a:ext cx="1558278" cy="9571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8" name="Заголовок 1"/>
          <p:cNvSpPr txBox="1">
            <a:spLocks/>
          </p:cNvSpPr>
          <p:nvPr/>
        </p:nvSpPr>
        <p:spPr>
          <a:xfrm>
            <a:off x="6234429" y="3223716"/>
            <a:ext cx="5921227" cy="2932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8397A"/>
                </a:solidFill>
                <a:latin typeface="+mj-lt"/>
                <a:ea typeface="+mj-ea"/>
                <a:cs typeface="+mj-cs"/>
              </a:defRPr>
            </a:lvl1pPr>
          </a:lstStyle>
          <a:p>
            <a:r>
              <a:rPr lang="en-US" sz="2400" dirty="0" smtClean="0"/>
              <a:t>Main heat source – resistive wall loses.</a:t>
            </a:r>
          </a:p>
          <a:p>
            <a:endParaRPr lang="ru-RU" sz="2400" dirty="0" smtClean="0"/>
          </a:p>
          <a:p>
            <a:r>
              <a:rPr lang="en-US" sz="2400" dirty="0" smtClean="0"/>
              <a:t>Total power: &lt; 7W</a:t>
            </a:r>
          </a:p>
          <a:p>
            <a:r>
              <a:rPr lang="en-US" sz="2400" dirty="0" smtClean="0">
                <a:solidFill>
                  <a:srgbClr val="C00000"/>
                </a:solidFill>
              </a:rPr>
              <a:t>Maximum temperature rise (at middle):  &lt; 11°C</a:t>
            </a:r>
          </a:p>
          <a:p>
            <a:endParaRPr lang="en-US" sz="2400" dirty="0" smtClean="0">
              <a:solidFill>
                <a:srgbClr val="C00000"/>
              </a:solidFill>
            </a:endParaRPr>
          </a:p>
          <a:p>
            <a:r>
              <a:rPr lang="en-US" sz="2400" dirty="0" smtClean="0">
                <a:solidFill>
                  <a:srgbClr val="C00000"/>
                </a:solidFill>
              </a:rPr>
              <a:t>Cooling and Internal coatings (Au or others) is not necessary</a:t>
            </a:r>
            <a:endParaRPr lang="ru-RU" sz="2400" dirty="0">
              <a:solidFill>
                <a:srgbClr val="C00000"/>
              </a:solidFill>
            </a:endParaRPr>
          </a:p>
        </p:txBody>
      </p:sp>
      <p:sp>
        <p:nvSpPr>
          <p:cNvPr id="14" name="Заголовок 1"/>
          <p:cNvSpPr txBox="1">
            <a:spLocks/>
          </p:cNvSpPr>
          <p:nvPr/>
        </p:nvSpPr>
        <p:spPr>
          <a:xfrm>
            <a:off x="6921601" y="881338"/>
            <a:ext cx="678538" cy="544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8397A"/>
                </a:solidFill>
                <a:latin typeface="+mj-lt"/>
                <a:ea typeface="+mj-ea"/>
                <a:cs typeface="+mj-cs"/>
              </a:defRPr>
            </a:lvl1pPr>
          </a:lstStyle>
          <a:p>
            <a:r>
              <a:rPr lang="en-US" sz="2400" dirty="0" smtClean="0">
                <a:solidFill>
                  <a:srgbClr val="C00000"/>
                </a:solidFill>
              </a:rPr>
              <a:t>Cu</a:t>
            </a:r>
            <a:endParaRPr lang="ru-RU" sz="2400" dirty="0">
              <a:solidFill>
                <a:srgbClr val="C00000"/>
              </a:solidFill>
            </a:endParaRPr>
          </a:p>
        </p:txBody>
      </p:sp>
    </p:spTree>
    <p:extLst>
      <p:ext uri="{BB962C8B-B14F-4D97-AF65-F5344CB8AC3E}">
        <p14:creationId xmlns:p14="http://schemas.microsoft.com/office/powerpoint/2010/main" val="925449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114" y="-219348"/>
            <a:ext cx="2742257" cy="2418571"/>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8278" y="1862012"/>
            <a:ext cx="6140998" cy="3718681"/>
          </a:xfrm>
          <a:prstGeom prst="rect">
            <a:avLst/>
          </a:prstGeom>
        </p:spPr>
      </p:pic>
      <p:sp>
        <p:nvSpPr>
          <p:cNvPr id="2" name="Заголовок 1"/>
          <p:cNvSpPr>
            <a:spLocks noGrp="1"/>
          </p:cNvSpPr>
          <p:nvPr>
            <p:ph type="title"/>
          </p:nvPr>
        </p:nvSpPr>
        <p:spPr>
          <a:xfrm>
            <a:off x="851170" y="118692"/>
            <a:ext cx="3999690" cy="871246"/>
          </a:xfrm>
        </p:spPr>
        <p:txBody>
          <a:bodyPr>
            <a:normAutofit/>
          </a:bodyPr>
          <a:lstStyle/>
          <a:p>
            <a:r>
              <a:rPr lang="en-US" sz="2400" dirty="0" smtClean="0"/>
              <a:t>Y chamber connection with cryostat</a:t>
            </a:r>
            <a:endParaRPr lang="ru-RU" sz="2400" dirty="0"/>
          </a:p>
        </p:txBody>
      </p:sp>
      <p:cxnSp>
        <p:nvCxnSpPr>
          <p:cNvPr id="6" name="Прямая со стрелкой 5"/>
          <p:cNvCxnSpPr/>
          <p:nvPr/>
        </p:nvCxnSpPr>
        <p:spPr>
          <a:xfrm>
            <a:off x="3990654" y="2003268"/>
            <a:ext cx="746809" cy="1809885"/>
          </a:xfrm>
          <a:prstGeom prst="straightConnector1">
            <a:avLst/>
          </a:prstGeom>
          <a:ln w="158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04525" y="1310227"/>
            <a:ext cx="4396525" cy="646331"/>
          </a:xfrm>
          <a:prstGeom prst="rect">
            <a:avLst/>
          </a:prstGeom>
          <a:noFill/>
        </p:spPr>
        <p:txBody>
          <a:bodyPr wrap="none" rtlCol="0">
            <a:spAutoFit/>
          </a:bodyPr>
          <a:lstStyle/>
          <a:p>
            <a:r>
              <a:rPr lang="en-US" dirty="0" smtClean="0"/>
              <a:t>Thin SS chambers with slots for pumping and</a:t>
            </a:r>
          </a:p>
          <a:p>
            <a:r>
              <a:rPr lang="en-US" dirty="0" smtClean="0"/>
              <a:t>sliding RF contacts at the ends</a:t>
            </a:r>
            <a:endParaRPr lang="ru-RU" dirty="0"/>
          </a:p>
        </p:txBody>
      </p:sp>
      <p:cxnSp>
        <p:nvCxnSpPr>
          <p:cNvPr id="19" name="Прямая со стрелкой 18"/>
          <p:cNvCxnSpPr/>
          <p:nvPr/>
        </p:nvCxnSpPr>
        <p:spPr>
          <a:xfrm flipH="1" flipV="1">
            <a:off x="4463122" y="4086336"/>
            <a:ext cx="387738" cy="1271576"/>
          </a:xfrm>
          <a:prstGeom prst="straightConnector1">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Заголовок 1"/>
          <p:cNvSpPr txBox="1">
            <a:spLocks/>
          </p:cNvSpPr>
          <p:nvPr/>
        </p:nvSpPr>
        <p:spPr>
          <a:xfrm>
            <a:off x="4037087" y="5277261"/>
            <a:ext cx="4735169" cy="1437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8397A"/>
                </a:solidFill>
                <a:latin typeface="+mj-lt"/>
                <a:ea typeface="+mj-ea"/>
                <a:cs typeface="+mj-cs"/>
              </a:defRPr>
            </a:lvl1pPr>
          </a:lstStyle>
          <a:p>
            <a:r>
              <a:rPr lang="en-US" sz="2000" dirty="0" smtClean="0">
                <a:solidFill>
                  <a:srgbClr val="C00000"/>
                </a:solidFill>
              </a:rPr>
              <a:t>Ante-chamber</a:t>
            </a:r>
            <a:endParaRPr lang="ru-RU" sz="2000" dirty="0" smtClean="0">
              <a:solidFill>
                <a:srgbClr val="C00000"/>
              </a:solidFill>
            </a:endParaRPr>
          </a:p>
          <a:p>
            <a:r>
              <a:rPr lang="en-US" sz="2000" dirty="0" smtClean="0">
                <a:solidFill>
                  <a:srgbClr val="C00000"/>
                </a:solidFill>
              </a:rPr>
              <a:t>Space for vacuum pump close to IP.</a:t>
            </a:r>
          </a:p>
          <a:p>
            <a:r>
              <a:rPr lang="en-US" sz="2000" dirty="0" smtClean="0">
                <a:solidFill>
                  <a:srgbClr val="C00000"/>
                </a:solidFill>
              </a:rPr>
              <a:t>combined ion-getter + getter pump</a:t>
            </a:r>
            <a:endParaRPr lang="ru-RU" sz="2000" dirty="0"/>
          </a:p>
        </p:txBody>
      </p:sp>
      <p:sp>
        <p:nvSpPr>
          <p:cNvPr id="5" name="Номер слайда 4"/>
          <p:cNvSpPr>
            <a:spLocks noGrp="1"/>
          </p:cNvSpPr>
          <p:nvPr>
            <p:ph type="sldNum" sz="quarter" idx="12"/>
          </p:nvPr>
        </p:nvSpPr>
        <p:spPr/>
        <p:txBody>
          <a:bodyPr/>
          <a:lstStyle/>
          <a:p>
            <a:fld id="{7C2B6C93-BE73-41D0-B9DC-9285A97B7A4B}" type="slidenum">
              <a:rPr lang="ru-RU" smtClean="0"/>
              <a:t>7</a:t>
            </a:fld>
            <a:endParaRPr lang="ru-RU"/>
          </a:p>
        </p:txBody>
      </p:sp>
      <p:sp>
        <p:nvSpPr>
          <p:cNvPr id="26" name="TextBox 25"/>
          <p:cNvSpPr txBox="1"/>
          <p:nvPr/>
        </p:nvSpPr>
        <p:spPr>
          <a:xfrm>
            <a:off x="9201491" y="2760314"/>
            <a:ext cx="2796728" cy="2769989"/>
          </a:xfrm>
          <a:prstGeom prst="rect">
            <a:avLst/>
          </a:prstGeom>
          <a:noFill/>
        </p:spPr>
        <p:txBody>
          <a:bodyPr wrap="none" rtlCol="0">
            <a:spAutoFit/>
          </a:bodyPr>
          <a:lstStyle/>
          <a:p>
            <a:r>
              <a:rPr lang="en-US" sz="2000" dirty="0" smtClean="0"/>
              <a:t>Advantages:</a:t>
            </a:r>
          </a:p>
          <a:p>
            <a:r>
              <a:rPr lang="en-US" sz="2000" dirty="0" smtClean="0"/>
              <a:t>Simplified assembly</a:t>
            </a:r>
          </a:p>
          <a:p>
            <a:r>
              <a:rPr lang="en-US" sz="2000" dirty="0" smtClean="0"/>
              <a:t>Good thermal insulation</a:t>
            </a:r>
          </a:p>
          <a:p>
            <a:r>
              <a:rPr lang="en-US" sz="2000" dirty="0" smtClean="0"/>
              <a:t>Space for vacuum pumps</a:t>
            </a:r>
          </a:p>
          <a:p>
            <a:r>
              <a:rPr lang="en-US" sz="2000" dirty="0" smtClean="0"/>
              <a:t>Simple BPM electrodes</a:t>
            </a:r>
          </a:p>
          <a:p>
            <a:endParaRPr lang="en-US" sz="2000" dirty="0" smtClean="0"/>
          </a:p>
          <a:p>
            <a:endParaRPr lang="en-US" dirty="0" smtClean="0"/>
          </a:p>
          <a:p>
            <a:endParaRPr lang="en-US" dirty="0" smtClean="0"/>
          </a:p>
          <a:p>
            <a:endParaRPr lang="ru-RU" dirty="0"/>
          </a:p>
        </p:txBody>
      </p:sp>
      <p:sp>
        <p:nvSpPr>
          <p:cNvPr id="27" name="TextBox 26"/>
          <p:cNvSpPr txBox="1"/>
          <p:nvPr/>
        </p:nvSpPr>
        <p:spPr>
          <a:xfrm>
            <a:off x="8333841" y="3617598"/>
            <a:ext cx="397866" cy="338554"/>
          </a:xfrm>
          <a:prstGeom prst="rect">
            <a:avLst/>
          </a:prstGeom>
          <a:noFill/>
        </p:spPr>
        <p:txBody>
          <a:bodyPr wrap="none" rtlCol="0">
            <a:spAutoFit/>
          </a:bodyPr>
          <a:lstStyle/>
          <a:p>
            <a:r>
              <a:rPr lang="en-US" sz="1600" b="1" dirty="0" smtClean="0">
                <a:solidFill>
                  <a:srgbClr val="C00000"/>
                </a:solidFill>
              </a:rPr>
              <a:t>SR</a:t>
            </a:r>
            <a:endParaRPr lang="ru-RU" sz="1600" b="1" dirty="0">
              <a:solidFill>
                <a:srgbClr val="C00000"/>
              </a:solidFill>
            </a:endParaRPr>
          </a:p>
        </p:txBody>
      </p:sp>
      <p:cxnSp>
        <p:nvCxnSpPr>
          <p:cNvPr id="28" name="Прямая со стрелкой 27"/>
          <p:cNvCxnSpPr/>
          <p:nvPr/>
        </p:nvCxnSpPr>
        <p:spPr>
          <a:xfrm flipH="1" flipV="1">
            <a:off x="8239340" y="3944587"/>
            <a:ext cx="492367" cy="2313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Стрелка вверх 8"/>
          <p:cNvSpPr/>
          <p:nvPr/>
        </p:nvSpPr>
        <p:spPr>
          <a:xfrm>
            <a:off x="8610600" y="855094"/>
            <a:ext cx="323313" cy="6071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верх 22"/>
          <p:cNvSpPr/>
          <p:nvPr/>
        </p:nvSpPr>
        <p:spPr>
          <a:xfrm>
            <a:off x="9071086" y="939981"/>
            <a:ext cx="323313" cy="6071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1" name="Прямая со стрелкой 20"/>
          <p:cNvCxnSpPr/>
          <p:nvPr/>
        </p:nvCxnSpPr>
        <p:spPr>
          <a:xfrm>
            <a:off x="4463122" y="2008792"/>
            <a:ext cx="378625" cy="1503044"/>
          </a:xfrm>
          <a:prstGeom prst="straightConnector1">
            <a:avLst/>
          </a:prstGeom>
          <a:ln w="1587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V="1">
            <a:off x="2300695" y="3813153"/>
            <a:ext cx="1407660" cy="1930619"/>
          </a:xfrm>
          <a:prstGeom prst="straightConnector1">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347847" y="5673083"/>
            <a:ext cx="2406941" cy="646331"/>
          </a:xfrm>
          <a:prstGeom prst="rect">
            <a:avLst/>
          </a:prstGeom>
          <a:noFill/>
        </p:spPr>
        <p:txBody>
          <a:bodyPr wrap="none" rtlCol="0">
            <a:spAutoFit/>
          </a:bodyPr>
          <a:lstStyle/>
          <a:p>
            <a:r>
              <a:rPr lang="en-US" dirty="0" smtClean="0"/>
              <a:t>Steps for SR absorption</a:t>
            </a:r>
          </a:p>
          <a:p>
            <a:r>
              <a:rPr lang="en-US" dirty="0" smtClean="0"/>
              <a:t>BPM electrodes</a:t>
            </a:r>
            <a:endParaRPr lang="ru-RU" dirty="0"/>
          </a:p>
        </p:txBody>
      </p:sp>
    </p:spTree>
    <p:extLst>
      <p:ext uri="{BB962C8B-B14F-4D97-AF65-F5344CB8AC3E}">
        <p14:creationId xmlns:p14="http://schemas.microsoft.com/office/powerpoint/2010/main" val="3328623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82445" y="66003"/>
            <a:ext cx="10515600" cy="871246"/>
          </a:xfrm>
        </p:spPr>
        <p:txBody>
          <a:bodyPr/>
          <a:lstStyle/>
          <a:p>
            <a:r>
              <a:rPr lang="en-US" dirty="0" smtClean="0"/>
              <a:t>Resistive wall loses</a:t>
            </a:r>
            <a:endParaRPr lang="ru-RU" dirty="0"/>
          </a:p>
        </p:txBody>
      </p:sp>
      <mc:AlternateContent xmlns:mc="http://schemas.openxmlformats.org/markup-compatibility/2006" xmlns:a14="http://schemas.microsoft.com/office/drawing/2010/main">
        <mc:Choice Requires="a14">
          <p:sp>
            <p:nvSpPr>
              <p:cNvPr id="5" name="Прямоугольник 4"/>
              <p:cNvSpPr/>
              <p:nvPr/>
            </p:nvSpPr>
            <p:spPr>
              <a:xfrm>
                <a:off x="6329516" y="508850"/>
                <a:ext cx="6096000" cy="1037913"/>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panose="02040503050406030204" pitchFamily="18" charset="0"/>
                            </a:rPr>
                            <m:t>𝑃</m:t>
                          </m:r>
                        </m:e>
                        <m:sub>
                          <m:r>
                            <m:rPr>
                              <m:sty m:val="p"/>
                            </m:rPr>
                            <a:rPr lang="en-US" b="0" i="0" smtClean="0">
                              <a:latin typeface="Cambria Math" panose="02040503050406030204" pitchFamily="18" charset="0"/>
                            </a:rPr>
                            <m:t>NSE</m:t>
                          </m:r>
                        </m:sub>
                      </m:sSub>
                      <m:r>
                        <a:rPr lang="ru-RU" i="0">
                          <a:latin typeface="Cambria Math" panose="02040503050406030204" pitchFamily="18" charset="0"/>
                        </a:rPr>
                        <m:t>=</m:t>
                      </m:r>
                      <m:f>
                        <m:fPr>
                          <m:ctrlPr>
                            <a:rPr lang="ru-RU" i="1">
                              <a:latin typeface="Cambria Math" panose="02040503050406030204" pitchFamily="18" charset="0"/>
                            </a:rPr>
                          </m:ctrlPr>
                        </m:fPr>
                        <m:num>
                          <m:r>
                            <m:rPr>
                              <m:sty m:val="p"/>
                            </m:rPr>
                            <a:rPr lang="ru-RU" i="0">
                              <a:latin typeface="Cambria Math" panose="02040503050406030204" pitchFamily="18" charset="0"/>
                            </a:rPr>
                            <m:t>Γ</m:t>
                          </m:r>
                          <m:d>
                            <m:dPr>
                              <m:ctrlPr>
                                <a:rPr lang="ru-RU" i="1">
                                  <a:latin typeface="Cambria Math" panose="02040503050406030204" pitchFamily="18" charset="0"/>
                                </a:rPr>
                              </m:ctrlPr>
                            </m:dPr>
                            <m:e>
                              <m:f>
                                <m:fPr>
                                  <m:ctrlPr>
                                    <a:rPr lang="ru-RU" i="1">
                                      <a:latin typeface="Cambria Math" panose="02040503050406030204" pitchFamily="18" charset="0"/>
                                    </a:rPr>
                                  </m:ctrlPr>
                                </m:fPr>
                                <m:num>
                                  <m:r>
                                    <a:rPr lang="ru-RU" i="0">
                                      <a:latin typeface="Cambria Math" panose="02040503050406030204" pitchFamily="18" charset="0"/>
                                    </a:rPr>
                                    <m:t>3</m:t>
                                  </m:r>
                                </m:num>
                                <m:den>
                                  <m:r>
                                    <a:rPr lang="ru-RU" i="0">
                                      <a:latin typeface="Cambria Math" panose="02040503050406030204" pitchFamily="18" charset="0"/>
                                    </a:rPr>
                                    <m:t>4</m:t>
                                  </m:r>
                                </m:den>
                              </m:f>
                            </m:e>
                          </m:d>
                          <m:r>
                            <a:rPr lang="ru-RU" i="1">
                              <a:latin typeface="Cambria Math" panose="02040503050406030204" pitchFamily="18" charset="0"/>
                            </a:rPr>
                            <m:t>𝑐</m:t>
                          </m:r>
                        </m:num>
                        <m:den>
                          <m:r>
                            <a:rPr lang="ru-RU" i="0">
                              <a:latin typeface="Cambria Math" panose="02040503050406030204" pitchFamily="18" charset="0"/>
                            </a:rPr>
                            <m:t>4</m:t>
                          </m:r>
                          <m:sSup>
                            <m:sSupPr>
                              <m:ctrlPr>
                                <a:rPr lang="ru-RU" i="1">
                                  <a:latin typeface="Cambria Math" panose="02040503050406030204" pitchFamily="18" charset="0"/>
                                </a:rPr>
                              </m:ctrlPr>
                            </m:sSupPr>
                            <m:e>
                              <m:r>
                                <a:rPr lang="ru-RU" i="1">
                                  <a:latin typeface="Cambria Math" panose="02040503050406030204" pitchFamily="18" charset="0"/>
                                </a:rPr>
                                <m:t>𝜋</m:t>
                              </m:r>
                            </m:e>
                            <m:sup>
                              <m:r>
                                <a:rPr lang="ru-RU" i="0">
                                  <a:latin typeface="Cambria Math" panose="02040503050406030204" pitchFamily="18" charset="0"/>
                                </a:rPr>
                                <m:t>2</m:t>
                              </m:r>
                            </m:sup>
                          </m:sSup>
                          <m:r>
                            <a:rPr lang="ru-RU" i="1">
                              <a:latin typeface="Cambria Math" panose="02040503050406030204" pitchFamily="18" charset="0"/>
                            </a:rPr>
                            <m:t>𝑏</m:t>
                          </m:r>
                          <m:sSubSup>
                            <m:sSubSupPr>
                              <m:ctrlPr>
                                <a:rPr lang="ru-RU" i="1">
                                  <a:latin typeface="Cambria Math" panose="02040503050406030204" pitchFamily="18" charset="0"/>
                                </a:rPr>
                              </m:ctrlPr>
                            </m:sSubSupPr>
                            <m:e>
                              <m:r>
                                <a:rPr lang="ru-RU" i="1">
                                  <a:latin typeface="Cambria Math" panose="02040503050406030204" pitchFamily="18" charset="0"/>
                                </a:rPr>
                                <m:t>𝜎</m:t>
                              </m:r>
                            </m:e>
                            <m:sub>
                              <m:r>
                                <a:rPr lang="ru-RU" i="1">
                                  <a:latin typeface="Cambria Math" panose="02040503050406030204" pitchFamily="18" charset="0"/>
                                </a:rPr>
                                <m:t>𝑠</m:t>
                              </m:r>
                            </m:sub>
                            <m:sup>
                              <m:f>
                                <m:fPr>
                                  <m:type m:val="skw"/>
                                  <m:ctrlPr>
                                    <a:rPr lang="ru-RU" i="1">
                                      <a:latin typeface="Cambria Math" panose="02040503050406030204" pitchFamily="18" charset="0"/>
                                    </a:rPr>
                                  </m:ctrlPr>
                                </m:fPr>
                                <m:num>
                                  <m:r>
                                    <a:rPr lang="ru-RU" i="0">
                                      <a:latin typeface="Cambria Math" panose="02040503050406030204" pitchFamily="18" charset="0"/>
                                    </a:rPr>
                                    <m:t>3</m:t>
                                  </m:r>
                                </m:num>
                                <m:den>
                                  <m:r>
                                    <a:rPr lang="ru-RU" i="0">
                                      <a:latin typeface="Cambria Math" panose="02040503050406030204" pitchFamily="18" charset="0"/>
                                    </a:rPr>
                                    <m:t>2</m:t>
                                  </m:r>
                                </m:den>
                              </m:f>
                            </m:sup>
                          </m:sSubSup>
                        </m:den>
                      </m:f>
                      <m:rad>
                        <m:radPr>
                          <m:degHide m:val="on"/>
                          <m:ctrlPr>
                            <a:rPr lang="ru-RU" i="1">
                              <a:latin typeface="Cambria Math" panose="02040503050406030204" pitchFamily="18" charset="0"/>
                            </a:rPr>
                          </m:ctrlPr>
                        </m:radPr>
                        <m:deg/>
                        <m:e>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i="1">
                                      <a:latin typeface="Cambria Math" panose="02040503050406030204" pitchFamily="18" charset="0"/>
                                    </a:rPr>
                                    <m:t>𝑍</m:t>
                                  </m:r>
                                </m:e>
                                <m:sub>
                                  <m:r>
                                    <a:rPr lang="ru-RU" i="0">
                                      <a:latin typeface="Cambria Math" panose="02040503050406030204" pitchFamily="18" charset="0"/>
                                    </a:rPr>
                                    <m:t>0</m:t>
                                  </m:r>
                                </m:sub>
                              </m:sSub>
                            </m:num>
                            <m:den>
                              <m:r>
                                <a:rPr lang="ru-RU" i="0">
                                  <a:latin typeface="Cambria Math" panose="02040503050406030204" pitchFamily="18" charset="0"/>
                                </a:rPr>
                                <m:t>2</m:t>
                              </m:r>
                              <m:sSub>
                                <m:sSubPr>
                                  <m:ctrlPr>
                                    <a:rPr lang="ru-RU" i="1">
                                      <a:latin typeface="Cambria Math" panose="02040503050406030204" pitchFamily="18" charset="0"/>
                                    </a:rPr>
                                  </m:ctrlPr>
                                </m:sSubPr>
                                <m:e>
                                  <m:r>
                                    <a:rPr lang="ru-RU" i="1">
                                      <a:latin typeface="Cambria Math" panose="02040503050406030204" pitchFamily="18" charset="0"/>
                                    </a:rPr>
                                    <m:t>𝜎</m:t>
                                  </m:r>
                                </m:e>
                                <m:sub>
                                  <m:r>
                                    <a:rPr lang="ru-RU" i="1">
                                      <a:latin typeface="Cambria Math" panose="02040503050406030204" pitchFamily="18" charset="0"/>
                                    </a:rPr>
                                    <m:t>𝑐</m:t>
                                  </m:r>
                                </m:sub>
                              </m:sSub>
                            </m:den>
                          </m:f>
                        </m:e>
                      </m:rad>
                      <m:r>
                        <a:rPr lang="ru-RU" i="0">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𝑞</m:t>
                          </m:r>
                        </m:e>
                        <m:sub>
                          <m:r>
                            <a:rPr lang="ru-RU" i="1">
                              <a:latin typeface="Cambria Math" panose="02040503050406030204" pitchFamily="18" charset="0"/>
                            </a:rPr>
                            <m:t>𝑒</m:t>
                          </m:r>
                        </m:sub>
                      </m:sSub>
                      <m:sSub>
                        <m:sSubPr>
                          <m:ctrlPr>
                            <a:rPr lang="ru-RU" i="1">
                              <a:latin typeface="Cambria Math" panose="02040503050406030204" pitchFamily="18" charset="0"/>
                            </a:rPr>
                          </m:ctrlPr>
                        </m:sSubPr>
                        <m:e>
                          <m:r>
                            <a:rPr lang="ru-RU" i="1">
                              <a:latin typeface="Cambria Math" panose="02040503050406030204" pitchFamily="18" charset="0"/>
                            </a:rPr>
                            <m:t>𝑁</m:t>
                          </m:r>
                        </m:e>
                        <m:sub>
                          <m:r>
                            <a:rPr lang="ru-RU" i="1">
                              <a:latin typeface="Cambria Math" panose="02040503050406030204" pitchFamily="18" charset="0"/>
                            </a:rPr>
                            <m:t>𝑒</m:t>
                          </m:r>
                        </m:sub>
                      </m:sSub>
                      <m:r>
                        <a:rPr lang="ru-RU" i="1">
                          <a:latin typeface="Cambria Math" panose="02040503050406030204" pitchFamily="18" charset="0"/>
                        </a:rPr>
                        <m:t>𝐼</m:t>
                      </m:r>
                    </m:oMath>
                  </m:oMathPara>
                </a14:m>
                <a:endParaRPr lang="ru-RU"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6329516" y="508850"/>
                <a:ext cx="6096000" cy="1037913"/>
              </a:xfrm>
              <a:prstGeom prst="rect">
                <a:avLst/>
              </a:prstGeom>
              <a:blipFill>
                <a:blip r:embed="rId3"/>
                <a:stretch>
                  <a:fillRect/>
                </a:stretch>
              </a:blipFill>
            </p:spPr>
            <p:txBody>
              <a:bodyPr/>
              <a:lstStyle/>
              <a:p>
                <a:r>
                  <a:rPr lang="ru-RU">
                    <a:noFill/>
                  </a:rPr>
                  <a:t> </a:t>
                </a:r>
              </a:p>
            </p:txBody>
          </p:sp>
        </mc:Fallback>
      </mc:AlternateContent>
      <p:sp>
        <p:nvSpPr>
          <p:cNvPr id="10" name="TextBox 9"/>
          <p:cNvSpPr txBox="1"/>
          <p:nvPr/>
        </p:nvSpPr>
        <p:spPr>
          <a:xfrm>
            <a:off x="4383958" y="890984"/>
            <a:ext cx="3842008" cy="369332"/>
          </a:xfrm>
          <a:prstGeom prst="rect">
            <a:avLst/>
          </a:prstGeom>
          <a:noFill/>
        </p:spPr>
        <p:txBody>
          <a:bodyPr wrap="square" rtlCol="0">
            <a:spAutoFit/>
          </a:bodyPr>
          <a:lstStyle/>
          <a:p>
            <a:r>
              <a:rPr lang="en-US" dirty="0" smtClean="0"/>
              <a:t>At normal skin effect (at RT):</a:t>
            </a:r>
            <a:endParaRPr lang="ru-RU" dirty="0"/>
          </a:p>
        </p:txBody>
      </p:sp>
      <p:sp>
        <p:nvSpPr>
          <p:cNvPr id="11" name="TextBox 10"/>
          <p:cNvSpPr txBox="1"/>
          <p:nvPr/>
        </p:nvSpPr>
        <p:spPr>
          <a:xfrm>
            <a:off x="678426" y="1341844"/>
            <a:ext cx="7411065" cy="2308324"/>
          </a:xfrm>
          <a:prstGeom prst="rect">
            <a:avLst/>
          </a:prstGeom>
          <a:noFill/>
        </p:spPr>
        <p:txBody>
          <a:bodyPr wrap="square" rtlCol="0">
            <a:spAutoFit/>
          </a:bodyPr>
          <a:lstStyle/>
          <a:p>
            <a:r>
              <a:rPr lang="en-US" sz="1600" dirty="0" smtClean="0"/>
              <a:t> </a:t>
            </a:r>
            <a:r>
              <a:rPr lang="en-US" dirty="0"/>
              <a:t>At high frequencies or at low temperatures, when the depth of field penetration becomes less than the mean free path of electrons, the theory of anomalous skin effect is used, which takes into account the scattering of electrons at the interface (surface). A more strict criterion for the region of the anomalous skin effect is written as follows</a:t>
            </a:r>
            <a:r>
              <a:rPr lang="en-US" dirty="0" smtClean="0"/>
              <a:t>:</a:t>
            </a:r>
          </a:p>
          <a:p>
            <a:endParaRPr lang="en-US" dirty="0" smtClean="0"/>
          </a:p>
          <a:p>
            <a:endParaRPr lang="en-US" dirty="0" smtClean="0"/>
          </a:p>
          <a:p>
            <a:r>
              <a:rPr lang="en-US" dirty="0" smtClean="0"/>
              <a:t>Borderline </a:t>
            </a:r>
            <a:r>
              <a:rPr lang="en-US" dirty="0"/>
              <a:t>frequency between normal and anomalous</a:t>
            </a:r>
            <a:r>
              <a:rPr lang="en-US" dirty="0" smtClean="0"/>
              <a:t> </a:t>
            </a:r>
            <a:r>
              <a:rPr lang="en-US" dirty="0"/>
              <a:t>skin effect:</a:t>
            </a:r>
            <a:endParaRPr lang="ru-RU" dirty="0"/>
          </a:p>
        </p:txBody>
      </p:sp>
      <mc:AlternateContent xmlns:mc="http://schemas.openxmlformats.org/markup-compatibility/2006" xmlns:a14="http://schemas.microsoft.com/office/drawing/2010/main">
        <mc:Choice Requires="a14">
          <p:sp>
            <p:nvSpPr>
              <p:cNvPr id="6" name="Прямоугольник 5"/>
              <p:cNvSpPr/>
              <p:nvPr/>
            </p:nvSpPr>
            <p:spPr>
              <a:xfrm>
                <a:off x="7683438" y="2017776"/>
                <a:ext cx="3714607"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𝛼</m:t>
                      </m:r>
                      <m:r>
                        <a:rPr lang="ru-RU" i="0">
                          <a:latin typeface="Cambria Math" panose="02040503050406030204" pitchFamily="18" charset="0"/>
                        </a:rPr>
                        <m:t>=</m:t>
                      </m:r>
                      <m:f>
                        <m:fPr>
                          <m:ctrlPr>
                            <a:rPr lang="ru-RU" i="1">
                              <a:latin typeface="Cambria Math" panose="02040503050406030204" pitchFamily="18" charset="0"/>
                            </a:rPr>
                          </m:ctrlPr>
                        </m:fPr>
                        <m:num>
                          <m:r>
                            <a:rPr lang="ru-RU" i="0">
                              <a:latin typeface="Cambria Math" panose="02040503050406030204" pitchFamily="18" charset="0"/>
                            </a:rPr>
                            <m:t>2</m:t>
                          </m:r>
                        </m:num>
                        <m:den>
                          <m:r>
                            <a:rPr lang="ru-RU" i="0">
                              <a:latin typeface="Cambria Math" panose="02040503050406030204" pitchFamily="18" charset="0"/>
                            </a:rPr>
                            <m:t>3</m:t>
                          </m:r>
                        </m:den>
                      </m:f>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r>
                                    <a:rPr lang="ru-RU" i="1">
                                      <a:latin typeface="Cambria Math" panose="02040503050406030204" pitchFamily="18" charset="0"/>
                                    </a:rPr>
                                    <m:t>𝑙</m:t>
                                  </m:r>
                                </m:num>
                                <m:den>
                                  <m:r>
                                    <a:rPr lang="ru-RU" i="1">
                                      <a:latin typeface="Cambria Math" panose="02040503050406030204" pitchFamily="18" charset="0"/>
                                    </a:rPr>
                                    <m:t>𝛿</m:t>
                                  </m:r>
                                </m:den>
                              </m:f>
                            </m:e>
                          </m:d>
                        </m:e>
                        <m:sup>
                          <m:r>
                            <a:rPr lang="ru-RU" i="0">
                              <a:latin typeface="Cambria Math" panose="02040503050406030204" pitchFamily="18" charset="0"/>
                            </a:rPr>
                            <m:t>2</m:t>
                          </m:r>
                        </m:sup>
                      </m:sSup>
                      <m:r>
                        <a:rPr lang="ru-RU" i="0">
                          <a:latin typeface="Cambria Math" panose="02040503050406030204" pitchFamily="18" charset="0"/>
                        </a:rPr>
                        <m:t>=</m:t>
                      </m:r>
                      <m:f>
                        <m:fPr>
                          <m:ctrlPr>
                            <a:rPr lang="ru-RU" i="1">
                              <a:latin typeface="Cambria Math" panose="02040503050406030204" pitchFamily="18" charset="0"/>
                            </a:rPr>
                          </m:ctrlPr>
                        </m:fPr>
                        <m:num>
                          <m:r>
                            <a:rPr lang="ru-RU" i="0">
                              <a:latin typeface="Cambria Math" panose="02040503050406030204" pitchFamily="18" charset="0"/>
                            </a:rPr>
                            <m:t>3</m:t>
                          </m:r>
                        </m:num>
                        <m:den>
                          <m:r>
                            <a:rPr lang="ru-RU" i="0">
                              <a:latin typeface="Cambria Math" panose="02040503050406030204" pitchFamily="18" charset="0"/>
                            </a:rPr>
                            <m:t>4</m:t>
                          </m:r>
                        </m:den>
                      </m:f>
                      <m:r>
                        <a:rPr lang="ru-RU" i="0">
                          <a:latin typeface="Cambria Math" panose="02040503050406030204" pitchFamily="18" charset="0"/>
                        </a:rPr>
                        <m:t>∙</m:t>
                      </m:r>
                      <m:f>
                        <m:fPr>
                          <m:ctrlPr>
                            <a:rPr lang="ru-RU" i="1">
                              <a:latin typeface="Cambria Math" panose="02040503050406030204" pitchFamily="18" charset="0"/>
                            </a:rPr>
                          </m:ctrlPr>
                        </m:fPr>
                        <m:num>
                          <m:r>
                            <a:rPr lang="ru-RU" i="1">
                              <a:latin typeface="Cambria Math" panose="02040503050406030204" pitchFamily="18" charset="0"/>
                            </a:rPr>
                            <m:t>𝜔</m:t>
                          </m:r>
                          <m:sSub>
                            <m:sSubPr>
                              <m:ctrlPr>
                                <a:rPr lang="ru-RU" i="1">
                                  <a:latin typeface="Cambria Math" panose="02040503050406030204" pitchFamily="18" charset="0"/>
                                </a:rPr>
                              </m:ctrlPr>
                            </m:sSubPr>
                            <m:e>
                              <m:r>
                                <a:rPr lang="ru-RU" i="1">
                                  <a:latin typeface="Cambria Math" panose="02040503050406030204" pitchFamily="18" charset="0"/>
                                </a:rPr>
                                <m:t>𝑍</m:t>
                              </m:r>
                            </m:e>
                            <m:sub>
                              <m:r>
                                <a:rPr lang="ru-RU" i="0">
                                  <a:latin typeface="Cambria Math" panose="02040503050406030204" pitchFamily="18" charset="0"/>
                                </a:rPr>
                                <m:t>0</m:t>
                              </m:r>
                            </m:sub>
                          </m:sSub>
                        </m:num>
                        <m:den>
                          <m:r>
                            <a:rPr lang="ru-RU" i="1">
                              <a:latin typeface="Cambria Math" panose="02040503050406030204" pitchFamily="18" charset="0"/>
                            </a:rPr>
                            <m:t>𝑐</m:t>
                          </m:r>
                        </m:den>
                      </m:f>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r>
                                    <a:rPr lang="ru-RU" i="1">
                                      <a:latin typeface="Cambria Math" panose="02040503050406030204" pitchFamily="18" charset="0"/>
                                    </a:rPr>
                                    <m:t>𝑙</m:t>
                                  </m:r>
                                </m:num>
                                <m:den>
                                  <m:sSub>
                                    <m:sSubPr>
                                      <m:ctrlPr>
                                        <a:rPr lang="ru-RU" i="1">
                                          <a:latin typeface="Cambria Math" panose="02040503050406030204" pitchFamily="18" charset="0"/>
                                        </a:rPr>
                                      </m:ctrlPr>
                                    </m:sSubPr>
                                    <m:e>
                                      <m:r>
                                        <a:rPr lang="ru-RU" i="1">
                                          <a:latin typeface="Cambria Math" panose="02040503050406030204" pitchFamily="18" charset="0"/>
                                        </a:rPr>
                                        <m:t>𝜎</m:t>
                                      </m:r>
                                    </m:e>
                                    <m:sub>
                                      <m:r>
                                        <a:rPr lang="ru-RU" i="1">
                                          <a:latin typeface="Cambria Math" panose="02040503050406030204" pitchFamily="18" charset="0"/>
                                        </a:rPr>
                                        <m:t>𝑐</m:t>
                                      </m:r>
                                    </m:sub>
                                  </m:sSub>
                                </m:den>
                              </m:f>
                            </m:e>
                          </m:d>
                        </m:e>
                        <m:sup>
                          <m:r>
                            <a:rPr lang="ru-RU" i="0">
                              <a:latin typeface="Cambria Math" panose="02040503050406030204" pitchFamily="18" charset="0"/>
                            </a:rPr>
                            <m:t>2</m:t>
                          </m:r>
                        </m:sup>
                      </m:sSup>
                      <m:sSubSup>
                        <m:sSubSupPr>
                          <m:ctrlPr>
                            <a:rPr lang="ru-RU" i="1">
                              <a:latin typeface="Cambria Math" panose="02040503050406030204" pitchFamily="18" charset="0"/>
                            </a:rPr>
                          </m:ctrlPr>
                        </m:sSubSupPr>
                        <m:e>
                          <m:r>
                            <a:rPr lang="ru-RU" i="1">
                              <a:latin typeface="Cambria Math" panose="02040503050406030204" pitchFamily="18" charset="0"/>
                            </a:rPr>
                            <m:t>𝜎</m:t>
                          </m:r>
                        </m:e>
                        <m:sub>
                          <m:r>
                            <a:rPr lang="ru-RU" i="1">
                              <a:latin typeface="Cambria Math" panose="02040503050406030204" pitchFamily="18" charset="0"/>
                            </a:rPr>
                            <m:t>𝑐</m:t>
                          </m:r>
                        </m:sub>
                        <m:sup>
                          <m:r>
                            <a:rPr lang="ru-RU" i="0">
                              <a:latin typeface="Cambria Math" panose="02040503050406030204" pitchFamily="18" charset="0"/>
                            </a:rPr>
                            <m:t>3</m:t>
                          </m:r>
                        </m:sup>
                      </m:sSubSup>
                      <m:r>
                        <a:rPr lang="ru-RU" i="0">
                          <a:latin typeface="Cambria Math" panose="02040503050406030204" pitchFamily="18" charset="0"/>
                        </a:rPr>
                        <m:t>&gt;1</m:t>
                      </m:r>
                    </m:oMath>
                  </m:oMathPara>
                </a14:m>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7683438" y="2017776"/>
                <a:ext cx="3714607" cy="769378"/>
              </a:xfrm>
              <a:prstGeom prst="rect">
                <a:avLst/>
              </a:prstGeom>
              <a:blipFill rotWithShape="0">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Прямоугольник 6"/>
              <p:cNvSpPr/>
              <p:nvPr/>
            </p:nvSpPr>
            <p:spPr>
              <a:xfrm>
                <a:off x="6889566" y="3001956"/>
                <a:ext cx="2558906"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𝑓</m:t>
                          </m:r>
                        </m:e>
                        <m:sub>
                          <m:r>
                            <a:rPr lang="ru-RU" i="1">
                              <a:latin typeface="Cambria Math" panose="02040503050406030204" pitchFamily="18" charset="0"/>
                            </a:rPr>
                            <m:t>𝑡</m:t>
                          </m:r>
                        </m:sub>
                      </m:sSub>
                      <m:r>
                        <a:rPr lang="ru-RU" i="0">
                          <a:latin typeface="Cambria Math" panose="02040503050406030204" pitchFamily="18" charset="0"/>
                        </a:rPr>
                        <m:t>=</m:t>
                      </m:r>
                      <m:f>
                        <m:fPr>
                          <m:ctrlPr>
                            <a:rPr lang="ru-RU" i="1">
                              <a:latin typeface="Cambria Math" panose="02040503050406030204" pitchFamily="18" charset="0"/>
                            </a:rPr>
                          </m:ctrlPr>
                        </m:fPr>
                        <m:num>
                          <m:r>
                            <a:rPr lang="ru-RU" i="0">
                              <a:latin typeface="Cambria Math" panose="02040503050406030204" pitchFamily="18" charset="0"/>
                            </a:rPr>
                            <m:t>2</m:t>
                          </m:r>
                        </m:num>
                        <m:den>
                          <m:r>
                            <a:rPr lang="ru-RU" i="0">
                              <a:latin typeface="Cambria Math" panose="02040503050406030204" pitchFamily="18" charset="0"/>
                            </a:rPr>
                            <m:t>3</m:t>
                          </m:r>
                          <m:r>
                            <a:rPr lang="ru-RU" i="1">
                              <a:latin typeface="Cambria Math" panose="02040503050406030204" pitchFamily="18" charset="0"/>
                            </a:rPr>
                            <m:t>𝜋</m:t>
                          </m:r>
                        </m:den>
                      </m:f>
                      <m:r>
                        <a:rPr lang="ru-RU" i="0">
                          <a:latin typeface="Cambria Math" panose="02040503050406030204" pitchFamily="18" charset="0"/>
                        </a:rPr>
                        <m:t>∙</m:t>
                      </m:r>
                      <m:f>
                        <m:fPr>
                          <m:ctrlPr>
                            <a:rPr lang="ru-RU" i="1">
                              <a:latin typeface="Cambria Math" panose="02040503050406030204" pitchFamily="18" charset="0"/>
                            </a:rPr>
                          </m:ctrlPr>
                        </m:fPr>
                        <m:num>
                          <m:r>
                            <a:rPr lang="ru-RU" i="1">
                              <a:latin typeface="Cambria Math" panose="02040503050406030204" pitchFamily="18" charset="0"/>
                            </a:rPr>
                            <m:t>𝑐</m:t>
                          </m:r>
                        </m:num>
                        <m:den>
                          <m:sSub>
                            <m:sSubPr>
                              <m:ctrlPr>
                                <a:rPr lang="ru-RU" i="1">
                                  <a:latin typeface="Cambria Math" panose="02040503050406030204" pitchFamily="18" charset="0"/>
                                </a:rPr>
                              </m:ctrlPr>
                            </m:sSubPr>
                            <m:e>
                              <m:r>
                                <a:rPr lang="ru-RU" i="1">
                                  <a:latin typeface="Cambria Math" panose="02040503050406030204" pitchFamily="18" charset="0"/>
                                </a:rPr>
                                <m:t>𝑍</m:t>
                              </m:r>
                            </m:e>
                            <m:sub>
                              <m:r>
                                <a:rPr lang="ru-RU" i="0">
                                  <a:latin typeface="Cambria Math" panose="02040503050406030204" pitchFamily="18" charset="0"/>
                                </a:rPr>
                                <m:t>0</m:t>
                              </m:r>
                            </m:sub>
                          </m:sSub>
                        </m:den>
                      </m:f>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r>
                                    <a:rPr lang="ru-RU" i="1">
                                      <a:latin typeface="Cambria Math" panose="02040503050406030204" pitchFamily="18" charset="0"/>
                                    </a:rPr>
                                    <m:t>𝑙</m:t>
                                  </m:r>
                                </m:num>
                                <m:den>
                                  <m:sSub>
                                    <m:sSubPr>
                                      <m:ctrlPr>
                                        <a:rPr lang="ru-RU" i="1">
                                          <a:latin typeface="Cambria Math" panose="02040503050406030204" pitchFamily="18" charset="0"/>
                                        </a:rPr>
                                      </m:ctrlPr>
                                    </m:sSubPr>
                                    <m:e>
                                      <m:r>
                                        <a:rPr lang="ru-RU" i="1">
                                          <a:latin typeface="Cambria Math" panose="02040503050406030204" pitchFamily="18" charset="0"/>
                                        </a:rPr>
                                        <m:t>𝜎</m:t>
                                      </m:r>
                                    </m:e>
                                    <m:sub>
                                      <m:r>
                                        <a:rPr lang="ru-RU" i="1">
                                          <a:latin typeface="Cambria Math" panose="02040503050406030204" pitchFamily="18" charset="0"/>
                                        </a:rPr>
                                        <m:t>𝑐</m:t>
                                      </m:r>
                                    </m:sub>
                                  </m:sSub>
                                </m:den>
                              </m:f>
                            </m:e>
                          </m:d>
                        </m:e>
                        <m:sup>
                          <m:r>
                            <a:rPr lang="ru-RU" i="0">
                              <a:latin typeface="Cambria Math" panose="02040503050406030204" pitchFamily="18" charset="0"/>
                            </a:rPr>
                            <m:t>−2</m:t>
                          </m:r>
                        </m:sup>
                      </m:sSup>
                      <m:sSubSup>
                        <m:sSubSupPr>
                          <m:ctrlPr>
                            <a:rPr lang="ru-RU" i="1">
                              <a:latin typeface="Cambria Math" panose="02040503050406030204" pitchFamily="18" charset="0"/>
                            </a:rPr>
                          </m:ctrlPr>
                        </m:sSubSupPr>
                        <m:e>
                          <m:r>
                            <a:rPr lang="ru-RU" i="1">
                              <a:latin typeface="Cambria Math" panose="02040503050406030204" pitchFamily="18" charset="0"/>
                            </a:rPr>
                            <m:t>𝜎</m:t>
                          </m:r>
                        </m:e>
                        <m:sub>
                          <m:r>
                            <a:rPr lang="ru-RU" i="1">
                              <a:latin typeface="Cambria Math" panose="02040503050406030204" pitchFamily="18" charset="0"/>
                            </a:rPr>
                            <m:t>𝑐</m:t>
                          </m:r>
                        </m:sub>
                        <m:sup>
                          <m:r>
                            <a:rPr lang="ru-RU" i="0">
                              <a:latin typeface="Cambria Math" panose="02040503050406030204" pitchFamily="18" charset="0"/>
                            </a:rPr>
                            <m:t>−3</m:t>
                          </m:r>
                        </m:sup>
                      </m:sSubSup>
                    </m:oMath>
                  </m:oMathPara>
                </a14:m>
                <a:endParaRPr lang="ru-RU" dirty="0"/>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6889566" y="3001956"/>
                <a:ext cx="2558906" cy="769378"/>
              </a:xfrm>
              <a:prstGeom prst="rect">
                <a:avLst/>
              </a:prstGeom>
              <a:blipFill rotWithShape="0">
                <a:blip r:embed="rId5"/>
                <a:stretch>
                  <a:fillRect/>
                </a:stretch>
              </a:blipFill>
            </p:spPr>
            <p:txBody>
              <a:bodyPr/>
              <a:lstStyle/>
              <a:p>
                <a:r>
                  <a:rPr lang="ru-RU">
                    <a:noFill/>
                  </a:rPr>
                  <a:t> </a:t>
                </a:r>
              </a:p>
            </p:txBody>
          </p:sp>
        </mc:Fallback>
      </mc:AlternateContent>
      <p:sp>
        <p:nvSpPr>
          <p:cNvPr id="13" name="TextBox 12"/>
          <p:cNvSpPr txBox="1"/>
          <p:nvPr/>
        </p:nvSpPr>
        <p:spPr>
          <a:xfrm>
            <a:off x="793901" y="3686284"/>
            <a:ext cx="10876935" cy="338554"/>
          </a:xfrm>
          <a:prstGeom prst="rect">
            <a:avLst/>
          </a:prstGeom>
          <a:noFill/>
        </p:spPr>
        <p:txBody>
          <a:bodyPr wrap="square" rtlCol="0">
            <a:spAutoFit/>
          </a:bodyPr>
          <a:lstStyle/>
          <a:p>
            <a:r>
              <a:rPr lang="en-US" sz="1600" dirty="0" smtClean="0"/>
              <a:t>One of the good approach for surface impedance, which works well for wide frequency region is:</a:t>
            </a:r>
            <a:endParaRPr lang="ru-RU" sz="1600" dirty="0">
              <a:solidFill>
                <a:srgbClr val="18397A"/>
              </a:solidFill>
            </a:endParaRPr>
          </a:p>
        </p:txBody>
      </p:sp>
      <mc:AlternateContent xmlns:mc="http://schemas.openxmlformats.org/markup-compatibility/2006" xmlns:a14="http://schemas.microsoft.com/office/drawing/2010/main">
        <mc:Choice Requires="a14">
          <p:sp>
            <p:nvSpPr>
              <p:cNvPr id="14" name="Прямоугольник 13"/>
              <p:cNvSpPr/>
              <p:nvPr/>
            </p:nvSpPr>
            <p:spPr>
              <a:xfrm>
                <a:off x="2210781" y="4147850"/>
                <a:ext cx="7611892" cy="654795"/>
              </a:xfrm>
              <a:prstGeom prst="rect">
                <a:avLst/>
              </a:prstGeom>
            </p:spPr>
            <p:txBody>
              <a:bodyPr wrap="none">
                <a:spAutoFit/>
              </a:bodyPr>
              <a:lstStyle/>
              <a:p>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𝑅</m:t>
                        </m:r>
                      </m:e>
                      <m:sub>
                        <m:r>
                          <a:rPr lang="ru-RU" i="1">
                            <a:latin typeface="Cambria Math" panose="02040503050406030204" pitchFamily="18" charset="0"/>
                          </a:rPr>
                          <m:t>𝑠</m:t>
                        </m:r>
                      </m:sub>
                    </m:sSub>
                    <m:d>
                      <m:dPr>
                        <m:ctrlPr>
                          <a:rPr lang="ru-RU" i="1">
                            <a:latin typeface="Cambria Math" panose="02040503050406030204" pitchFamily="18" charset="0"/>
                          </a:rPr>
                        </m:ctrlPr>
                      </m:dPr>
                      <m:e>
                        <m:r>
                          <a:rPr lang="ru-RU" i="1">
                            <a:latin typeface="Cambria Math" panose="02040503050406030204" pitchFamily="18" charset="0"/>
                          </a:rPr>
                          <m:t>𝜔</m:t>
                        </m:r>
                      </m:e>
                    </m:d>
                    <m:r>
                      <a:rPr lang="ru-RU" i="0">
                        <a:latin typeface="Cambria Math" panose="02040503050406030204" pitchFamily="18" charset="0"/>
                      </a:rPr>
                      <m:t>=</m:t>
                    </m:r>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rad>
                                  <m:radPr>
                                    <m:degHide m:val="on"/>
                                    <m:ctrlPr>
                                      <a:rPr lang="ru-RU" i="1">
                                        <a:latin typeface="Cambria Math" panose="02040503050406030204" pitchFamily="18" charset="0"/>
                                      </a:rPr>
                                    </m:ctrlPr>
                                  </m:radPr>
                                  <m:deg/>
                                  <m:e>
                                    <m:r>
                                      <a:rPr lang="ru-RU">
                                        <a:latin typeface="Cambria Math" panose="02040503050406030204" pitchFamily="18" charset="0"/>
                                      </a:rPr>
                                      <m:t>3</m:t>
                                    </m:r>
                                  </m:e>
                                </m:rad>
                              </m:num>
                              <m:den>
                                <m:r>
                                  <a:rPr lang="ru-RU">
                                    <a:latin typeface="Cambria Math" panose="02040503050406030204" pitchFamily="18" charset="0"/>
                                  </a:rPr>
                                  <m:t>16</m:t>
                                </m:r>
                                <m:r>
                                  <a:rPr lang="ru-RU" i="1">
                                    <a:latin typeface="Cambria Math" panose="02040503050406030204" pitchFamily="18" charset="0"/>
                                  </a:rPr>
                                  <m:t>𝜋</m:t>
                                </m:r>
                              </m:den>
                            </m:f>
                            <m:r>
                              <a:rPr lang="ru-RU">
                                <a:latin typeface="Cambria Math" panose="02040503050406030204" pitchFamily="18" charset="0"/>
                              </a:rPr>
                              <m:t>∙</m:t>
                            </m:r>
                            <m:f>
                              <m:fPr>
                                <m:ctrlPr>
                                  <a:rPr lang="ru-RU" i="1">
                                    <a:latin typeface="Cambria Math" panose="02040503050406030204" pitchFamily="18" charset="0"/>
                                  </a:rPr>
                                </m:ctrlPr>
                              </m:fPr>
                              <m:num>
                                <m:r>
                                  <a:rPr lang="ru-RU" i="1">
                                    <a:latin typeface="Cambria Math" panose="02040503050406030204" pitchFamily="18" charset="0"/>
                                  </a:rPr>
                                  <m:t>𝑙</m:t>
                                </m:r>
                              </m:num>
                              <m:den>
                                <m:sSub>
                                  <m:sSubPr>
                                    <m:ctrlPr>
                                      <a:rPr lang="ru-RU" i="1">
                                        <a:latin typeface="Cambria Math" panose="02040503050406030204" pitchFamily="18" charset="0"/>
                                      </a:rPr>
                                    </m:ctrlPr>
                                  </m:sSubPr>
                                  <m:e>
                                    <m:r>
                                      <a:rPr lang="ru-RU" i="1">
                                        <a:latin typeface="Cambria Math" panose="02040503050406030204" pitchFamily="18" charset="0"/>
                                      </a:rPr>
                                      <m:t>𝜎</m:t>
                                    </m:r>
                                  </m:e>
                                  <m:sub>
                                    <m:r>
                                      <a:rPr lang="ru-RU" i="1">
                                        <a:latin typeface="Cambria Math" panose="02040503050406030204" pitchFamily="18" charset="0"/>
                                      </a:rPr>
                                      <m:t>𝑐</m:t>
                                    </m:r>
                                  </m:sub>
                                </m:sSub>
                              </m:den>
                            </m:f>
                          </m:e>
                        </m:d>
                      </m:e>
                      <m:sup>
                        <m:f>
                          <m:fPr>
                            <m:type m:val="lin"/>
                            <m:ctrlPr>
                              <a:rPr lang="ru-RU" i="1">
                                <a:latin typeface="Cambria Math" panose="02040503050406030204" pitchFamily="18" charset="0"/>
                              </a:rPr>
                            </m:ctrlPr>
                          </m:fPr>
                          <m:num>
                            <m:r>
                              <a:rPr lang="ru-RU">
                                <a:latin typeface="Cambria Math" panose="02040503050406030204" pitchFamily="18" charset="0"/>
                              </a:rPr>
                              <m:t>1</m:t>
                            </m:r>
                          </m:num>
                          <m:den>
                            <m:r>
                              <a:rPr lang="ru-RU">
                                <a:latin typeface="Cambria Math" panose="02040503050406030204" pitchFamily="18" charset="0"/>
                              </a:rPr>
                              <m:t>3</m:t>
                            </m:r>
                          </m:den>
                        </m:f>
                      </m:sup>
                    </m:sSup>
                    <m:sSubSup>
                      <m:sSubSupPr>
                        <m:ctrlPr>
                          <a:rPr lang="ru-RU" i="1">
                            <a:latin typeface="Cambria Math" panose="02040503050406030204" pitchFamily="18" charset="0"/>
                          </a:rPr>
                        </m:ctrlPr>
                      </m:sSubSupPr>
                      <m:e>
                        <m:r>
                          <a:rPr lang="ru-RU" i="1">
                            <a:latin typeface="Cambria Math" panose="02040503050406030204" pitchFamily="18" charset="0"/>
                          </a:rPr>
                          <m:t>𝑍</m:t>
                        </m:r>
                      </m:e>
                      <m:sub>
                        <m:r>
                          <a:rPr lang="ru-RU">
                            <a:latin typeface="Cambria Math" panose="02040503050406030204" pitchFamily="18" charset="0"/>
                          </a:rPr>
                          <m:t>0</m:t>
                        </m:r>
                      </m:sub>
                      <m:sup>
                        <m:f>
                          <m:fPr>
                            <m:type m:val="lin"/>
                            <m:ctrlPr>
                              <a:rPr lang="ru-RU" i="1">
                                <a:latin typeface="Cambria Math" panose="02040503050406030204" pitchFamily="18" charset="0"/>
                              </a:rPr>
                            </m:ctrlPr>
                          </m:fPr>
                          <m:num>
                            <m:r>
                              <a:rPr lang="ru-RU">
                                <a:latin typeface="Cambria Math" panose="02040503050406030204" pitchFamily="18" charset="0"/>
                              </a:rPr>
                              <m:t>2</m:t>
                            </m:r>
                          </m:num>
                          <m:den>
                            <m:r>
                              <a:rPr lang="ru-RU">
                                <a:latin typeface="Cambria Math" panose="02040503050406030204" pitchFamily="18" charset="0"/>
                              </a:rPr>
                              <m:t>3</m:t>
                            </m:r>
                          </m:den>
                        </m:f>
                      </m:sup>
                    </m:sSubSup>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panose="02040503050406030204" pitchFamily="18" charset="0"/>
                              </a:rPr>
                              <m:t>𝜔</m:t>
                            </m:r>
                          </m:e>
                          <m:sup>
                            <m:f>
                              <m:fPr>
                                <m:type m:val="lin"/>
                                <m:ctrlPr>
                                  <a:rPr lang="ru-RU" i="1">
                                    <a:latin typeface="Cambria Math" panose="02040503050406030204" pitchFamily="18" charset="0"/>
                                  </a:rPr>
                                </m:ctrlPr>
                              </m:fPr>
                              <m:num>
                                <m:r>
                                  <a:rPr lang="ru-RU" i="0">
                                    <a:latin typeface="Cambria Math" panose="02040503050406030204" pitchFamily="18" charset="0"/>
                                  </a:rPr>
                                  <m:t>2</m:t>
                                </m:r>
                              </m:num>
                              <m:den>
                                <m:r>
                                  <a:rPr lang="ru-RU" i="0">
                                    <a:latin typeface="Cambria Math" panose="02040503050406030204" pitchFamily="18" charset="0"/>
                                  </a:rPr>
                                  <m:t>3</m:t>
                                </m:r>
                              </m:den>
                            </m:f>
                          </m:sup>
                        </m:sSup>
                      </m:num>
                      <m:den>
                        <m:sSup>
                          <m:sSupPr>
                            <m:ctrlPr>
                              <a:rPr lang="ru-RU" i="1">
                                <a:latin typeface="Cambria Math" panose="02040503050406030204" pitchFamily="18" charset="0"/>
                              </a:rPr>
                            </m:ctrlPr>
                          </m:sSupPr>
                          <m:e>
                            <m:r>
                              <a:rPr lang="ru-RU" i="1">
                                <a:latin typeface="Cambria Math" panose="02040503050406030204" pitchFamily="18" charset="0"/>
                              </a:rPr>
                              <m:t>𝑐</m:t>
                            </m:r>
                          </m:e>
                          <m:sup>
                            <m:f>
                              <m:fPr>
                                <m:type m:val="lin"/>
                                <m:ctrlPr>
                                  <a:rPr lang="ru-RU" i="1">
                                    <a:latin typeface="Cambria Math" panose="02040503050406030204" pitchFamily="18" charset="0"/>
                                  </a:rPr>
                                </m:ctrlPr>
                              </m:fPr>
                              <m:num>
                                <m:r>
                                  <a:rPr lang="ru-RU" i="0">
                                    <a:latin typeface="Cambria Math" panose="02040503050406030204" pitchFamily="18" charset="0"/>
                                  </a:rPr>
                                  <m:t>2</m:t>
                                </m:r>
                              </m:num>
                              <m:den>
                                <m:r>
                                  <a:rPr lang="ru-RU" i="0">
                                    <a:latin typeface="Cambria Math" panose="02040503050406030204" pitchFamily="18" charset="0"/>
                                  </a:rPr>
                                  <m:t>3</m:t>
                                </m:r>
                              </m:den>
                            </m:f>
                          </m:sup>
                        </m:sSup>
                      </m:den>
                    </m:f>
                    <m:d>
                      <m:dPr>
                        <m:ctrlPr>
                          <a:rPr lang="ru-RU" i="1">
                            <a:latin typeface="Cambria Math" panose="02040503050406030204" pitchFamily="18" charset="0"/>
                          </a:rPr>
                        </m:ctrlPr>
                      </m:dPr>
                      <m:e>
                        <m:r>
                          <a:rPr lang="ru-RU" i="0">
                            <a:latin typeface="Cambria Math" panose="02040503050406030204" pitchFamily="18" charset="0"/>
                          </a:rPr>
                          <m:t>1+1.157</m:t>
                        </m:r>
                        <m:sSup>
                          <m:sSupPr>
                            <m:ctrlPr>
                              <a:rPr lang="ru-RU" i="1">
                                <a:latin typeface="Cambria Math" panose="02040503050406030204" pitchFamily="18" charset="0"/>
                              </a:rPr>
                            </m:ctrlPr>
                          </m:sSupPr>
                          <m:e>
                            <m:r>
                              <a:rPr lang="ru-RU" i="1">
                                <a:latin typeface="Cambria Math" panose="02040503050406030204" pitchFamily="18" charset="0"/>
                              </a:rPr>
                              <m:t>𝛼</m:t>
                            </m:r>
                          </m:e>
                          <m:sup>
                            <m:r>
                              <a:rPr lang="ru-RU" i="0">
                                <a:latin typeface="Cambria Math" panose="02040503050406030204" pitchFamily="18" charset="0"/>
                              </a:rPr>
                              <m:t>−0.276</m:t>
                            </m:r>
                          </m:sup>
                        </m:sSup>
                      </m:e>
                    </m:d>
                  </m:oMath>
                </a14:m>
                <a:r>
                  <a:rPr lang="ru-RU" dirty="0" smtClean="0"/>
                  <a:t>=</a:t>
                </a:r>
                <a:r>
                  <a:rPr lang="en-US" i="1" dirty="0" smtClean="0"/>
                  <a:t>B</a:t>
                </a:r>
                <a14:m>
                  <m:oMath xmlns:m="http://schemas.openxmlformats.org/officeDocument/2006/math">
                    <m:f>
                      <m:fPr>
                        <m:ctrlPr>
                          <a:rPr lang="ru-RU" i="1">
                            <a:latin typeface="Cambria Math" panose="02040503050406030204" pitchFamily="18" charset="0"/>
                          </a:rPr>
                        </m:ctrlPr>
                      </m:fPr>
                      <m:num>
                        <m:sSup>
                          <m:sSupPr>
                            <m:ctrlPr>
                              <a:rPr lang="ru-RU" i="1">
                                <a:latin typeface="Cambria Math" panose="02040503050406030204" pitchFamily="18" charset="0"/>
                              </a:rPr>
                            </m:ctrlPr>
                          </m:sSupPr>
                          <m:e>
                            <m:r>
                              <a:rPr lang="ru-RU" i="1">
                                <a:latin typeface="Cambria Math" panose="02040503050406030204" pitchFamily="18" charset="0"/>
                              </a:rPr>
                              <m:t>𝜔</m:t>
                            </m:r>
                          </m:e>
                          <m:sup>
                            <m:f>
                              <m:fPr>
                                <m:type m:val="lin"/>
                                <m:ctrlPr>
                                  <a:rPr lang="ru-RU" i="1">
                                    <a:latin typeface="Cambria Math" panose="02040503050406030204" pitchFamily="18" charset="0"/>
                                  </a:rPr>
                                </m:ctrlPr>
                              </m:fPr>
                              <m:num>
                                <m:r>
                                  <a:rPr lang="ru-RU">
                                    <a:latin typeface="Cambria Math" panose="02040503050406030204" pitchFamily="18" charset="0"/>
                                  </a:rPr>
                                  <m:t>2</m:t>
                                </m:r>
                              </m:num>
                              <m:den>
                                <m:r>
                                  <a:rPr lang="ru-RU">
                                    <a:latin typeface="Cambria Math" panose="02040503050406030204" pitchFamily="18" charset="0"/>
                                  </a:rPr>
                                  <m:t>3</m:t>
                                </m:r>
                              </m:den>
                            </m:f>
                          </m:sup>
                        </m:sSup>
                      </m:num>
                      <m:den>
                        <m:sSup>
                          <m:sSupPr>
                            <m:ctrlPr>
                              <a:rPr lang="ru-RU" i="1">
                                <a:latin typeface="Cambria Math" panose="02040503050406030204" pitchFamily="18" charset="0"/>
                              </a:rPr>
                            </m:ctrlPr>
                          </m:sSupPr>
                          <m:e>
                            <m:r>
                              <a:rPr lang="ru-RU" i="1">
                                <a:latin typeface="Cambria Math" panose="02040503050406030204" pitchFamily="18" charset="0"/>
                              </a:rPr>
                              <m:t>𝑐</m:t>
                            </m:r>
                          </m:e>
                          <m:sup>
                            <m:f>
                              <m:fPr>
                                <m:type m:val="lin"/>
                                <m:ctrlPr>
                                  <a:rPr lang="ru-RU" i="1">
                                    <a:latin typeface="Cambria Math" panose="02040503050406030204" pitchFamily="18" charset="0"/>
                                  </a:rPr>
                                </m:ctrlPr>
                              </m:fPr>
                              <m:num>
                                <m:r>
                                  <a:rPr lang="ru-RU">
                                    <a:latin typeface="Cambria Math" panose="02040503050406030204" pitchFamily="18" charset="0"/>
                                  </a:rPr>
                                  <m:t>2</m:t>
                                </m:r>
                              </m:num>
                              <m:den>
                                <m:r>
                                  <a:rPr lang="ru-RU">
                                    <a:latin typeface="Cambria Math" panose="02040503050406030204" pitchFamily="18" charset="0"/>
                                  </a:rPr>
                                  <m:t>3</m:t>
                                </m:r>
                              </m:den>
                            </m:f>
                          </m:sup>
                        </m:sSup>
                      </m:den>
                    </m:f>
                    <m:d>
                      <m:dPr>
                        <m:ctrlPr>
                          <a:rPr lang="ru-RU" i="1">
                            <a:latin typeface="Cambria Math" panose="02040503050406030204" pitchFamily="18" charset="0"/>
                          </a:rPr>
                        </m:ctrlPr>
                      </m:dPr>
                      <m:e>
                        <m:r>
                          <a:rPr lang="ru-RU">
                            <a:latin typeface="Cambria Math" panose="02040503050406030204" pitchFamily="18" charset="0"/>
                          </a:rPr>
                          <m:t>1+1.157</m:t>
                        </m:r>
                        <m:sSup>
                          <m:sSupPr>
                            <m:ctrlPr>
                              <a:rPr lang="ru-RU" i="1">
                                <a:latin typeface="Cambria Math" panose="02040503050406030204" pitchFamily="18" charset="0"/>
                              </a:rPr>
                            </m:ctrlPr>
                          </m:sSupPr>
                          <m:e>
                            <m:r>
                              <a:rPr lang="ru-RU" i="1">
                                <a:latin typeface="Cambria Math" panose="02040503050406030204" pitchFamily="18" charset="0"/>
                              </a:rPr>
                              <m:t>𝛼</m:t>
                            </m:r>
                          </m:e>
                          <m:sup>
                            <m:r>
                              <a:rPr lang="ru-RU">
                                <a:latin typeface="Cambria Math" panose="02040503050406030204" pitchFamily="18" charset="0"/>
                              </a:rPr>
                              <m:t>−0.276</m:t>
                            </m:r>
                          </m:sup>
                        </m:sSup>
                      </m:e>
                    </m:d>
                  </m:oMath>
                </a14:m>
                <a:endParaRPr lang="ru-RU" dirty="0"/>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2210781" y="4147850"/>
                <a:ext cx="7611892" cy="654795"/>
              </a:xfrm>
              <a:prstGeom prst="rect">
                <a:avLst/>
              </a:prstGeom>
              <a:blipFill>
                <a:blip r:embed="rId6"/>
                <a:stretch>
                  <a:fillRect/>
                </a:stretch>
              </a:blipFill>
            </p:spPr>
            <p:txBody>
              <a:bodyPr/>
              <a:lstStyle/>
              <a:p>
                <a:r>
                  <a:rPr lang="ru-RU">
                    <a:noFill/>
                  </a:rPr>
                  <a:t> </a:t>
                </a:r>
              </a:p>
            </p:txBody>
          </p:sp>
        </mc:Fallback>
      </mc:AlternateContent>
      <p:sp>
        <p:nvSpPr>
          <p:cNvPr id="16" name="TextBox 15"/>
          <p:cNvSpPr txBox="1"/>
          <p:nvPr/>
        </p:nvSpPr>
        <p:spPr>
          <a:xfrm>
            <a:off x="812336" y="4852044"/>
            <a:ext cx="6341860" cy="338554"/>
          </a:xfrm>
          <a:prstGeom prst="rect">
            <a:avLst/>
          </a:prstGeom>
          <a:noFill/>
        </p:spPr>
        <p:txBody>
          <a:bodyPr wrap="square" rtlCol="0">
            <a:spAutoFit/>
          </a:bodyPr>
          <a:lstStyle/>
          <a:p>
            <a:r>
              <a:rPr lang="en-US" sz="1600" dirty="0" smtClean="0"/>
              <a:t>Integration over beam frequency spectra for a circular beam pipe gives:</a:t>
            </a:r>
            <a:endParaRPr lang="ru-RU" sz="1600" dirty="0"/>
          </a:p>
        </p:txBody>
      </p:sp>
      <mc:AlternateContent xmlns:mc="http://schemas.openxmlformats.org/markup-compatibility/2006" xmlns:a14="http://schemas.microsoft.com/office/drawing/2010/main">
        <mc:Choice Requires="a14">
          <p:sp>
            <p:nvSpPr>
              <p:cNvPr id="15" name="Прямоугольник 14"/>
              <p:cNvSpPr/>
              <p:nvPr/>
            </p:nvSpPr>
            <p:spPr>
              <a:xfrm>
                <a:off x="583736" y="5102284"/>
                <a:ext cx="10067321" cy="12951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r>
                            <a:rPr lang="ru-RU" sz="1600" i="1">
                              <a:latin typeface="Cambria Math" panose="02040503050406030204" pitchFamily="18" charset="0"/>
                            </a:rPr>
                            <m:t>𝑃</m:t>
                          </m:r>
                        </m:e>
                        <m:sub>
                          <m:r>
                            <m:rPr>
                              <m:sty m:val="p"/>
                            </m:rPr>
                            <a:rPr lang="en-US" sz="1600" b="0" i="0" smtClean="0">
                              <a:latin typeface="Cambria Math" panose="02040503050406030204" pitchFamily="18" charset="0"/>
                            </a:rPr>
                            <m:t>A</m:t>
                          </m:r>
                          <m:r>
                            <a:rPr lang="ru-RU" sz="1600" i="0">
                              <a:latin typeface="Cambria Math" panose="02040503050406030204" pitchFamily="18" charset="0"/>
                            </a:rPr>
                            <m:t>СЭ</m:t>
                          </m:r>
                        </m:sub>
                      </m:sSub>
                      <m:r>
                        <a:rPr lang="ru-RU" sz="1600" i="0">
                          <a:latin typeface="Cambria Math" panose="02040503050406030204" pitchFamily="18" charset="0"/>
                        </a:rPr>
                        <m:t>=</m:t>
                      </m:r>
                      <m:f>
                        <m:fPr>
                          <m:ctrlPr>
                            <a:rPr lang="ru-RU" sz="1600" i="1">
                              <a:latin typeface="Cambria Math" panose="02040503050406030204" pitchFamily="18" charset="0"/>
                            </a:rPr>
                          </m:ctrlPr>
                        </m:fPr>
                        <m:num>
                          <m:r>
                            <a:rPr lang="ru-RU" sz="1600" i="0">
                              <a:latin typeface="Cambria Math" panose="02040503050406030204" pitchFamily="18" charset="0"/>
                            </a:rPr>
                            <m:t>1</m:t>
                          </m:r>
                        </m:num>
                        <m:den>
                          <m:r>
                            <a:rPr lang="ru-RU" sz="1600" i="1">
                              <a:latin typeface="Cambria Math" panose="02040503050406030204" pitchFamily="18" charset="0"/>
                            </a:rPr>
                            <m:t>𝜋</m:t>
                          </m:r>
                        </m:den>
                      </m:f>
                      <m:r>
                        <a:rPr lang="ru-RU" sz="1600" i="0">
                          <a:latin typeface="Cambria Math" panose="02040503050406030204" pitchFamily="18" charset="0"/>
                        </a:rPr>
                        <m:t>∙</m:t>
                      </m:r>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𝑞</m:t>
                              </m:r>
                            </m:e>
                            <m:sub>
                              <m:r>
                                <a:rPr lang="ru-RU" sz="1600" i="1">
                                  <a:latin typeface="Cambria Math" panose="02040503050406030204" pitchFamily="18" charset="0"/>
                                </a:rPr>
                                <m:t>𝑒</m:t>
                              </m:r>
                            </m:sub>
                          </m:sSub>
                          <m:sSub>
                            <m:sSubPr>
                              <m:ctrlPr>
                                <a:rPr lang="ru-RU" sz="1600" i="1">
                                  <a:latin typeface="Cambria Math" panose="02040503050406030204" pitchFamily="18" charset="0"/>
                                </a:rPr>
                              </m:ctrlPr>
                            </m:sSubPr>
                            <m:e>
                              <m:r>
                                <a:rPr lang="ru-RU" sz="1600" i="1">
                                  <a:latin typeface="Cambria Math" panose="02040503050406030204" pitchFamily="18" charset="0"/>
                                </a:rPr>
                                <m:t>𝑁</m:t>
                              </m:r>
                            </m:e>
                            <m:sub>
                              <m:r>
                                <a:rPr lang="ru-RU" sz="1600" i="1">
                                  <a:latin typeface="Cambria Math" panose="02040503050406030204" pitchFamily="18" charset="0"/>
                                </a:rPr>
                                <m:t>𝑏</m:t>
                              </m:r>
                            </m:sub>
                          </m:sSub>
                          <m:r>
                            <a:rPr lang="ru-RU" sz="1600" i="1">
                              <a:latin typeface="Cambria Math" panose="02040503050406030204" pitchFamily="18" charset="0"/>
                            </a:rPr>
                            <m:t>𝐼</m:t>
                          </m:r>
                        </m:num>
                        <m:den>
                          <m:r>
                            <a:rPr lang="ru-RU" sz="1600" i="0">
                              <a:latin typeface="Cambria Math" panose="02040503050406030204" pitchFamily="18" charset="0"/>
                            </a:rPr>
                            <m:t>2</m:t>
                          </m:r>
                          <m:r>
                            <a:rPr lang="ru-RU" sz="1600" i="1">
                              <a:latin typeface="Cambria Math" panose="02040503050406030204" pitchFamily="18" charset="0"/>
                            </a:rPr>
                            <m:t>𝜋</m:t>
                          </m:r>
                          <m:r>
                            <a:rPr lang="ru-RU" sz="1600" i="1">
                              <a:latin typeface="Cambria Math" panose="02040503050406030204" pitchFamily="18" charset="0"/>
                            </a:rPr>
                            <m:t>𝑏</m:t>
                          </m:r>
                        </m:den>
                      </m:f>
                      <m:nary>
                        <m:naryPr>
                          <m:limLoc m:val="subSup"/>
                          <m:ctrlPr>
                            <a:rPr lang="ru-RU" sz="1600" i="1">
                              <a:latin typeface="Cambria Math" panose="02040503050406030204" pitchFamily="18" charset="0"/>
                            </a:rPr>
                          </m:ctrlPr>
                        </m:naryPr>
                        <m:sub>
                          <m:r>
                            <a:rPr lang="ru-RU" sz="1600" i="0">
                              <a:latin typeface="Cambria Math" panose="02040503050406030204" pitchFamily="18" charset="0"/>
                            </a:rPr>
                            <m:t>0</m:t>
                          </m:r>
                        </m:sub>
                        <m:sup>
                          <m:r>
                            <a:rPr lang="ru-RU" sz="1600" i="0">
                              <a:latin typeface="Cambria Math" panose="02040503050406030204" pitchFamily="18" charset="0"/>
                            </a:rPr>
                            <m:t>∞</m:t>
                          </m:r>
                        </m:sup>
                        <m:e>
                          <m:sSub>
                            <m:sSubPr>
                              <m:ctrlPr>
                                <a:rPr lang="ru-RU" sz="1600" i="1">
                                  <a:latin typeface="Cambria Math" panose="02040503050406030204" pitchFamily="18" charset="0"/>
                                </a:rPr>
                              </m:ctrlPr>
                            </m:sSubPr>
                            <m:e>
                              <m:r>
                                <a:rPr lang="ru-RU" sz="1600" i="1">
                                  <a:latin typeface="Cambria Math" panose="02040503050406030204" pitchFamily="18" charset="0"/>
                                </a:rPr>
                                <m:t>𝑅</m:t>
                              </m:r>
                            </m:e>
                            <m:sub>
                              <m:r>
                                <a:rPr lang="ru-RU" sz="1600" i="1">
                                  <a:latin typeface="Cambria Math" panose="02040503050406030204" pitchFamily="18" charset="0"/>
                                </a:rPr>
                                <m:t>𝑠</m:t>
                              </m:r>
                            </m:sub>
                          </m:sSub>
                          <m:r>
                            <a:rPr lang="ru-RU" sz="1600" i="0">
                              <a:latin typeface="Cambria Math" panose="02040503050406030204" pitchFamily="18" charset="0"/>
                            </a:rPr>
                            <m:t>(</m:t>
                          </m:r>
                          <m:r>
                            <a:rPr lang="ru-RU" sz="1600" i="1">
                              <a:latin typeface="Cambria Math" panose="02040503050406030204" pitchFamily="18" charset="0"/>
                            </a:rPr>
                            <m:t>𝜔</m:t>
                          </m:r>
                          <m:r>
                            <a:rPr lang="ru-RU" sz="1600" i="0">
                              <a:latin typeface="Cambria Math" panose="02040503050406030204" pitchFamily="18" charset="0"/>
                            </a:rPr>
                            <m:t>)</m:t>
                          </m:r>
                          <m:sSup>
                            <m:sSupPr>
                              <m:ctrlPr>
                                <a:rPr lang="ru-RU" sz="1600" i="1">
                                  <a:latin typeface="Cambria Math" panose="02040503050406030204" pitchFamily="18" charset="0"/>
                                </a:rPr>
                              </m:ctrlPr>
                            </m:sSupPr>
                            <m:e>
                              <m:r>
                                <a:rPr lang="ru-RU" sz="1600" i="1">
                                  <a:latin typeface="Cambria Math" panose="02040503050406030204" pitchFamily="18" charset="0"/>
                                </a:rPr>
                                <m:t>𝑒</m:t>
                              </m:r>
                            </m:e>
                            <m:sup>
                              <m:r>
                                <a:rPr lang="ru-RU" sz="1600" i="0">
                                  <a:latin typeface="Cambria Math" panose="02040503050406030204" pitchFamily="18" charset="0"/>
                                </a:rPr>
                                <m:t>−</m:t>
                              </m:r>
                              <m:sSubSup>
                                <m:sSubSupPr>
                                  <m:ctrlPr>
                                    <a:rPr lang="ru-RU" sz="1600" i="1">
                                      <a:latin typeface="Cambria Math" panose="02040503050406030204" pitchFamily="18" charset="0"/>
                                    </a:rPr>
                                  </m:ctrlPr>
                                </m:sSubSupPr>
                                <m:e>
                                  <m:r>
                                    <a:rPr lang="ru-RU" sz="1600" i="1">
                                      <a:latin typeface="Cambria Math" panose="02040503050406030204" pitchFamily="18" charset="0"/>
                                    </a:rPr>
                                    <m:t>𝜎</m:t>
                                  </m:r>
                                </m:e>
                                <m:sub>
                                  <m:r>
                                    <a:rPr lang="ru-RU" sz="1600" i="1">
                                      <a:latin typeface="Cambria Math" panose="02040503050406030204" pitchFamily="18" charset="0"/>
                                    </a:rPr>
                                    <m:t>𝑠</m:t>
                                  </m:r>
                                </m:sub>
                                <m:sup>
                                  <m:r>
                                    <a:rPr lang="ru-RU" sz="1600" i="0">
                                      <a:latin typeface="Cambria Math" panose="02040503050406030204" pitchFamily="18" charset="0"/>
                                    </a:rPr>
                                    <m:t>2</m:t>
                                  </m:r>
                                </m:sup>
                              </m:sSubSup>
                              <m:f>
                                <m:fPr>
                                  <m:ctrlPr>
                                    <a:rPr lang="ru-RU" sz="1600" i="1">
                                      <a:latin typeface="Cambria Math" panose="02040503050406030204" pitchFamily="18" charset="0"/>
                                    </a:rPr>
                                  </m:ctrlPr>
                                </m:fPr>
                                <m:num>
                                  <m:sSup>
                                    <m:sSupPr>
                                      <m:ctrlPr>
                                        <a:rPr lang="ru-RU" sz="1600" i="1">
                                          <a:latin typeface="Cambria Math" panose="02040503050406030204" pitchFamily="18" charset="0"/>
                                        </a:rPr>
                                      </m:ctrlPr>
                                    </m:sSupPr>
                                    <m:e>
                                      <m:r>
                                        <a:rPr lang="ru-RU" sz="1600" i="1">
                                          <a:latin typeface="Cambria Math" panose="02040503050406030204" pitchFamily="18" charset="0"/>
                                        </a:rPr>
                                        <m:t>𝜔</m:t>
                                      </m:r>
                                    </m:e>
                                    <m:sup>
                                      <m:r>
                                        <a:rPr lang="ru-RU" sz="1600" i="0">
                                          <a:latin typeface="Cambria Math" panose="02040503050406030204" pitchFamily="18" charset="0"/>
                                        </a:rPr>
                                        <m:t>2</m:t>
                                      </m:r>
                                    </m:sup>
                                  </m:sSup>
                                </m:num>
                                <m:den>
                                  <m:sSup>
                                    <m:sSupPr>
                                      <m:ctrlPr>
                                        <a:rPr lang="ru-RU" sz="1600" i="1">
                                          <a:latin typeface="Cambria Math" panose="02040503050406030204" pitchFamily="18" charset="0"/>
                                        </a:rPr>
                                      </m:ctrlPr>
                                    </m:sSupPr>
                                    <m:e>
                                      <m:r>
                                        <a:rPr lang="ru-RU" sz="1600" i="1">
                                          <a:latin typeface="Cambria Math" panose="02040503050406030204" pitchFamily="18" charset="0"/>
                                        </a:rPr>
                                        <m:t>𝑐</m:t>
                                      </m:r>
                                    </m:e>
                                    <m:sup>
                                      <m:r>
                                        <a:rPr lang="ru-RU" sz="1600" i="0">
                                          <a:latin typeface="Cambria Math" panose="02040503050406030204" pitchFamily="18" charset="0"/>
                                        </a:rPr>
                                        <m:t>2</m:t>
                                      </m:r>
                                    </m:sup>
                                  </m:sSup>
                                </m:den>
                              </m:f>
                            </m:sup>
                          </m:sSup>
                          <m:r>
                            <a:rPr lang="ru-RU" sz="1600" i="0">
                              <a:latin typeface="Cambria Math" panose="02040503050406030204" pitchFamily="18" charset="0"/>
                            </a:rPr>
                            <m:t>𝜕</m:t>
                          </m:r>
                          <m:r>
                            <a:rPr lang="ru-RU" sz="1600" i="1">
                              <a:latin typeface="Cambria Math" panose="02040503050406030204" pitchFamily="18" charset="0"/>
                            </a:rPr>
                            <m:t>𝜔</m:t>
                          </m:r>
                        </m:e>
                      </m:nary>
                      <m:r>
                        <a:rPr lang="ru-RU" sz="1600" i="0">
                          <a:latin typeface="Cambria Math" panose="02040503050406030204" pitchFamily="18" charset="0"/>
                        </a:rPr>
                        <m:t>=</m:t>
                      </m:r>
                      <m:f>
                        <m:fPr>
                          <m:ctrlPr>
                            <a:rPr lang="ru-RU" sz="1600" i="1">
                              <a:latin typeface="Cambria Math" panose="02040503050406030204" pitchFamily="18" charset="0"/>
                            </a:rPr>
                          </m:ctrlPr>
                        </m:fPr>
                        <m:num>
                          <m:r>
                            <a:rPr lang="en-US" sz="1600" i="1">
                              <a:latin typeface="Cambria Math" panose="02040503050406030204" pitchFamily="18" charset="0"/>
                            </a:rPr>
                            <m:t>𝐵</m:t>
                          </m:r>
                          <m:r>
                            <a:rPr lang="ru-RU" sz="1600" i="1">
                              <a:latin typeface="Cambria Math" panose="02040503050406030204" pitchFamily="18" charset="0"/>
                            </a:rPr>
                            <m:t>∙с∙</m:t>
                          </m:r>
                          <m:d>
                            <m:dPr>
                              <m:ctrlPr>
                                <a:rPr lang="ru-RU" sz="1600" i="1">
                                  <a:latin typeface="Cambria Math" panose="02040503050406030204" pitchFamily="18" charset="0"/>
                                </a:rPr>
                              </m:ctrlPr>
                            </m:dPr>
                            <m:e>
                              <m:r>
                                <m:rPr>
                                  <m:sty m:val="p"/>
                                </m:rPr>
                                <a:rPr lang="ru-RU" sz="1600">
                                  <a:latin typeface="Cambria Math" panose="02040503050406030204" pitchFamily="18" charset="0"/>
                                </a:rPr>
                                <m:t>Γ</m:t>
                              </m:r>
                              <m:d>
                                <m:dPr>
                                  <m:ctrlPr>
                                    <a:rPr lang="ru-RU" sz="1600" i="1">
                                      <a:latin typeface="Cambria Math" panose="02040503050406030204" pitchFamily="18" charset="0"/>
                                    </a:rPr>
                                  </m:ctrlPr>
                                </m:dPr>
                                <m:e>
                                  <m:f>
                                    <m:fPr>
                                      <m:ctrlPr>
                                        <a:rPr lang="ru-RU" sz="1600" i="1">
                                          <a:latin typeface="Cambria Math" panose="02040503050406030204" pitchFamily="18" charset="0"/>
                                        </a:rPr>
                                      </m:ctrlPr>
                                    </m:fPr>
                                    <m:num>
                                      <m:r>
                                        <a:rPr lang="ru-RU" sz="1600" i="1">
                                          <a:latin typeface="Cambria Math" panose="02040503050406030204" pitchFamily="18" charset="0"/>
                                        </a:rPr>
                                        <m:t>5</m:t>
                                      </m:r>
                                    </m:num>
                                    <m:den>
                                      <m:r>
                                        <a:rPr lang="ru-RU" sz="1600" i="1">
                                          <a:latin typeface="Cambria Math" panose="02040503050406030204" pitchFamily="18" charset="0"/>
                                        </a:rPr>
                                        <m:t>6</m:t>
                                      </m:r>
                                    </m:den>
                                  </m:f>
                                </m:e>
                              </m:d>
                              <m:r>
                                <a:rPr lang="ru-RU" sz="1600" i="1">
                                  <a:latin typeface="Cambria Math" panose="02040503050406030204" pitchFamily="18" charset="0"/>
                                </a:rPr>
                                <m:t>+1.157∙</m:t>
                              </m:r>
                              <m:sSup>
                                <m:sSupPr>
                                  <m:ctrlPr>
                                    <a:rPr lang="ru-RU" sz="1600" i="1">
                                      <a:latin typeface="Cambria Math" panose="02040503050406030204" pitchFamily="18" charset="0"/>
                                    </a:rPr>
                                  </m:ctrlPr>
                                </m:sSupPr>
                                <m:e>
                                  <m:d>
                                    <m:dPr>
                                      <m:begChr m:val="["/>
                                      <m:endChr m:val="]"/>
                                      <m:ctrlPr>
                                        <a:rPr lang="ru-RU" sz="1600" i="1">
                                          <a:latin typeface="Cambria Math" panose="02040503050406030204" pitchFamily="18" charset="0"/>
                                        </a:rPr>
                                      </m:ctrlPr>
                                    </m:dPr>
                                    <m:e>
                                      <m:f>
                                        <m:fPr>
                                          <m:ctrlPr>
                                            <a:rPr lang="ru-RU" sz="1600" i="1">
                                              <a:latin typeface="Cambria Math" panose="02040503050406030204" pitchFamily="18" charset="0"/>
                                            </a:rPr>
                                          </m:ctrlPr>
                                        </m:fPr>
                                        <m:num>
                                          <m:r>
                                            <a:rPr lang="ru-RU" sz="1600" i="1">
                                              <a:latin typeface="Cambria Math" panose="02040503050406030204" pitchFamily="18" charset="0"/>
                                            </a:rPr>
                                            <m:t>3</m:t>
                                          </m:r>
                                        </m:num>
                                        <m:den>
                                          <m:r>
                                            <a:rPr lang="ru-RU" sz="1600" i="1">
                                              <a:latin typeface="Cambria Math" panose="02040503050406030204" pitchFamily="18" charset="0"/>
                                            </a:rPr>
                                            <m:t>4</m:t>
                                          </m:r>
                                        </m:den>
                                      </m:f>
                                      <m:r>
                                        <a:rPr lang="ru-RU" sz="1600" i="1">
                                          <a:latin typeface="Cambria Math" panose="02040503050406030204" pitchFamily="18" charset="0"/>
                                        </a:rPr>
                                        <m:t>∙</m:t>
                                      </m:r>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rPr>
                                                <m:t>𝑍</m:t>
                                              </m:r>
                                            </m:e>
                                            <m:sub>
                                              <m:r>
                                                <a:rPr lang="ru-RU" sz="1600" i="1">
                                                  <a:latin typeface="Cambria Math" panose="02040503050406030204" pitchFamily="18" charset="0"/>
                                                </a:rPr>
                                                <m:t>0</m:t>
                                              </m:r>
                                            </m:sub>
                                          </m:sSub>
                                        </m:num>
                                        <m:den>
                                          <m:sSub>
                                            <m:sSubPr>
                                              <m:ctrlPr>
                                                <a:rPr lang="ru-RU" sz="1600" i="1">
                                                  <a:latin typeface="Cambria Math" panose="02040503050406030204" pitchFamily="18" charset="0"/>
                                                </a:rPr>
                                              </m:ctrlPr>
                                            </m:sSubPr>
                                            <m:e>
                                              <m:r>
                                                <a:rPr lang="ru-RU" sz="1600" i="1">
                                                  <a:latin typeface="Cambria Math" panose="02040503050406030204" pitchFamily="18" charset="0"/>
                                                </a:rPr>
                                                <m:t>𝜎</m:t>
                                              </m:r>
                                            </m:e>
                                            <m:sub>
                                              <m:r>
                                                <a:rPr lang="ru-RU" sz="1600" i="1">
                                                  <a:latin typeface="Cambria Math" panose="02040503050406030204" pitchFamily="18" charset="0"/>
                                                </a:rPr>
                                                <m:t>𝑠</m:t>
                                              </m:r>
                                            </m:sub>
                                          </m:sSub>
                                        </m:den>
                                      </m:f>
                                      <m:sSup>
                                        <m:sSupPr>
                                          <m:ctrlPr>
                                            <a:rPr lang="ru-RU" sz="1600" i="1">
                                              <a:latin typeface="Cambria Math" panose="02040503050406030204" pitchFamily="18" charset="0"/>
                                            </a:rPr>
                                          </m:ctrlPr>
                                        </m:sSupPr>
                                        <m:e>
                                          <m:d>
                                            <m:dPr>
                                              <m:ctrlPr>
                                                <a:rPr lang="ru-RU" sz="1600" i="1">
                                                  <a:latin typeface="Cambria Math" panose="02040503050406030204" pitchFamily="18" charset="0"/>
                                                </a:rPr>
                                              </m:ctrlPr>
                                            </m:dPr>
                                            <m:e>
                                              <m:f>
                                                <m:fPr>
                                                  <m:ctrlPr>
                                                    <a:rPr lang="ru-RU" sz="1600" i="1">
                                                      <a:latin typeface="Cambria Math" panose="02040503050406030204" pitchFamily="18" charset="0"/>
                                                    </a:rPr>
                                                  </m:ctrlPr>
                                                </m:fPr>
                                                <m:num>
                                                  <m:r>
                                                    <a:rPr lang="ru-RU" sz="1600" i="1">
                                                      <a:latin typeface="Cambria Math" panose="02040503050406030204" pitchFamily="18" charset="0"/>
                                                    </a:rPr>
                                                    <m:t>𝑙</m:t>
                                                  </m:r>
                                                </m:num>
                                                <m:den>
                                                  <m:sSub>
                                                    <m:sSubPr>
                                                      <m:ctrlPr>
                                                        <a:rPr lang="ru-RU" sz="1600" i="1">
                                                          <a:latin typeface="Cambria Math" panose="02040503050406030204" pitchFamily="18" charset="0"/>
                                                        </a:rPr>
                                                      </m:ctrlPr>
                                                    </m:sSubPr>
                                                    <m:e>
                                                      <m:r>
                                                        <a:rPr lang="ru-RU" sz="1600" i="1">
                                                          <a:latin typeface="Cambria Math" panose="02040503050406030204" pitchFamily="18" charset="0"/>
                                                        </a:rPr>
                                                        <m:t>𝜎</m:t>
                                                      </m:r>
                                                    </m:e>
                                                    <m:sub>
                                                      <m:r>
                                                        <a:rPr lang="ru-RU" sz="1600" i="1">
                                                          <a:latin typeface="Cambria Math" panose="02040503050406030204" pitchFamily="18" charset="0"/>
                                                        </a:rPr>
                                                        <m:t>𝑐</m:t>
                                                      </m:r>
                                                    </m:sub>
                                                  </m:sSub>
                                                </m:den>
                                              </m:f>
                                            </m:e>
                                          </m:d>
                                        </m:e>
                                        <m:sup>
                                          <m:r>
                                            <a:rPr lang="ru-RU" sz="1600" i="1">
                                              <a:latin typeface="Cambria Math" panose="02040503050406030204" pitchFamily="18" charset="0"/>
                                            </a:rPr>
                                            <m:t>2</m:t>
                                          </m:r>
                                        </m:sup>
                                      </m:sSup>
                                      <m:sSubSup>
                                        <m:sSubSupPr>
                                          <m:ctrlPr>
                                            <a:rPr lang="ru-RU" sz="1600" i="1">
                                              <a:latin typeface="Cambria Math" panose="02040503050406030204" pitchFamily="18" charset="0"/>
                                            </a:rPr>
                                          </m:ctrlPr>
                                        </m:sSubSupPr>
                                        <m:e>
                                          <m:r>
                                            <a:rPr lang="ru-RU" sz="1600" i="1">
                                              <a:latin typeface="Cambria Math" panose="02040503050406030204" pitchFamily="18" charset="0"/>
                                            </a:rPr>
                                            <m:t>𝜎</m:t>
                                          </m:r>
                                        </m:e>
                                        <m:sub>
                                          <m:r>
                                            <a:rPr lang="ru-RU" sz="1600" i="1">
                                              <a:latin typeface="Cambria Math" panose="02040503050406030204" pitchFamily="18" charset="0"/>
                                            </a:rPr>
                                            <m:t>𝑐</m:t>
                                          </m:r>
                                        </m:sub>
                                        <m:sup>
                                          <m:r>
                                            <a:rPr lang="ru-RU" sz="1600" i="1">
                                              <a:latin typeface="Cambria Math" panose="02040503050406030204" pitchFamily="18" charset="0"/>
                                            </a:rPr>
                                            <m:t>3</m:t>
                                          </m:r>
                                        </m:sup>
                                      </m:sSubSup>
                                    </m:e>
                                  </m:d>
                                </m:e>
                                <m:sup>
                                  <m:r>
                                    <a:rPr lang="ru-RU" sz="1600" i="1">
                                      <a:latin typeface="Cambria Math" panose="02040503050406030204" pitchFamily="18" charset="0"/>
                                    </a:rPr>
                                    <m:t>−0,276</m:t>
                                  </m:r>
                                </m:sup>
                              </m:sSup>
                              <m:r>
                                <m:rPr>
                                  <m:sty m:val="p"/>
                                </m:rPr>
                                <a:rPr lang="ru-RU" sz="1600">
                                  <a:latin typeface="Cambria Math" panose="02040503050406030204" pitchFamily="18" charset="0"/>
                                </a:rPr>
                                <m:t>Γ</m:t>
                              </m:r>
                              <m:d>
                                <m:dPr>
                                  <m:ctrlPr>
                                    <a:rPr lang="ru-RU" sz="1600" i="1">
                                      <a:latin typeface="Cambria Math" panose="02040503050406030204" pitchFamily="18" charset="0"/>
                                    </a:rPr>
                                  </m:ctrlPr>
                                </m:dPr>
                                <m:e>
                                  <m:r>
                                    <a:rPr lang="ru-RU" sz="1600" i="1">
                                      <a:latin typeface="Cambria Math" panose="02040503050406030204" pitchFamily="18" charset="0"/>
                                    </a:rPr>
                                    <m:t>0.7</m:t>
                                  </m:r>
                                </m:e>
                              </m:d>
                            </m:e>
                          </m:d>
                        </m:num>
                        <m:den>
                          <m:r>
                            <a:rPr lang="ru-RU" sz="1600" i="1">
                              <a:latin typeface="Cambria Math" panose="02040503050406030204" pitchFamily="18" charset="0"/>
                            </a:rPr>
                            <m:t>4</m:t>
                          </m:r>
                          <m:sSup>
                            <m:sSupPr>
                              <m:ctrlPr>
                                <a:rPr lang="ru-RU" sz="1600" i="1">
                                  <a:latin typeface="Cambria Math" panose="02040503050406030204" pitchFamily="18" charset="0"/>
                                </a:rPr>
                              </m:ctrlPr>
                            </m:sSupPr>
                            <m:e>
                              <m:r>
                                <a:rPr lang="ru-RU" sz="1600" i="1">
                                  <a:latin typeface="Cambria Math" panose="02040503050406030204" pitchFamily="18" charset="0"/>
                                </a:rPr>
                                <m:t>𝜋</m:t>
                              </m:r>
                            </m:e>
                            <m:sup>
                              <m:r>
                                <a:rPr lang="ru-RU" sz="1600" i="1">
                                  <a:latin typeface="Cambria Math" panose="02040503050406030204" pitchFamily="18" charset="0"/>
                                </a:rPr>
                                <m:t>2</m:t>
                              </m:r>
                            </m:sup>
                          </m:sSup>
                          <m:r>
                            <a:rPr lang="ru-RU" sz="1600" i="1">
                              <a:latin typeface="Cambria Math" panose="02040503050406030204" pitchFamily="18" charset="0"/>
                            </a:rPr>
                            <m:t>𝑏</m:t>
                          </m:r>
                          <m:sSubSup>
                            <m:sSubSupPr>
                              <m:ctrlPr>
                                <a:rPr lang="ru-RU" sz="1600" i="1">
                                  <a:latin typeface="Cambria Math" panose="02040503050406030204" pitchFamily="18" charset="0"/>
                                </a:rPr>
                              </m:ctrlPr>
                            </m:sSubSupPr>
                            <m:e>
                              <m:r>
                                <a:rPr lang="ru-RU" sz="1600" i="1">
                                  <a:latin typeface="Cambria Math" panose="02040503050406030204" pitchFamily="18" charset="0"/>
                                </a:rPr>
                                <m:t>𝜎</m:t>
                              </m:r>
                            </m:e>
                            <m:sub>
                              <m:r>
                                <a:rPr lang="en-US" sz="1600" i="1">
                                  <a:latin typeface="Cambria Math" panose="02040503050406030204" pitchFamily="18" charset="0"/>
                                </a:rPr>
                                <m:t>𝑠</m:t>
                              </m:r>
                            </m:sub>
                            <m:sup>
                              <m:f>
                                <m:fPr>
                                  <m:type m:val="skw"/>
                                  <m:ctrlPr>
                                    <a:rPr lang="ru-RU" sz="1600" i="1">
                                      <a:latin typeface="Cambria Math" panose="02040503050406030204" pitchFamily="18" charset="0"/>
                                    </a:rPr>
                                  </m:ctrlPr>
                                </m:fPr>
                                <m:num>
                                  <m:r>
                                    <a:rPr lang="ru-RU" sz="1600" i="1">
                                      <a:latin typeface="Cambria Math" panose="02040503050406030204" pitchFamily="18" charset="0"/>
                                    </a:rPr>
                                    <m:t>5</m:t>
                                  </m:r>
                                </m:num>
                                <m:den>
                                  <m:r>
                                    <a:rPr lang="ru-RU" sz="1600" i="1">
                                      <a:latin typeface="Cambria Math" panose="02040503050406030204" pitchFamily="18" charset="0"/>
                                    </a:rPr>
                                    <m:t>3</m:t>
                                  </m:r>
                                </m:den>
                              </m:f>
                            </m:sup>
                          </m:sSubSup>
                        </m:den>
                      </m:f>
                      <m:sSub>
                        <m:sSubPr>
                          <m:ctrlPr>
                            <a:rPr lang="ru-RU" sz="1600" i="1">
                              <a:latin typeface="Cambria Math" panose="02040503050406030204" pitchFamily="18" charset="0"/>
                            </a:rPr>
                          </m:ctrlPr>
                        </m:sSubPr>
                        <m:e>
                          <m:r>
                            <a:rPr lang="ru-RU" sz="1600" i="1">
                              <a:latin typeface="Cambria Math" panose="02040503050406030204" pitchFamily="18" charset="0"/>
                            </a:rPr>
                            <m:t>𝑞</m:t>
                          </m:r>
                        </m:e>
                        <m:sub>
                          <m:r>
                            <a:rPr lang="ru-RU" sz="1600" i="1">
                              <a:latin typeface="Cambria Math" panose="02040503050406030204" pitchFamily="18" charset="0"/>
                            </a:rPr>
                            <m:t>𝑒</m:t>
                          </m:r>
                        </m:sub>
                      </m:sSub>
                      <m:sSub>
                        <m:sSubPr>
                          <m:ctrlPr>
                            <a:rPr lang="ru-RU" sz="1600" i="1" smtClean="0">
                              <a:latin typeface="Cambria Math" panose="02040503050406030204" pitchFamily="18" charset="0"/>
                            </a:rPr>
                          </m:ctrlPr>
                        </m:sSubPr>
                        <m:e>
                          <m:r>
                            <a:rPr lang="ru-RU" sz="1600" i="1">
                              <a:latin typeface="Cambria Math" panose="02040503050406030204" pitchFamily="18" charset="0"/>
                            </a:rPr>
                            <m:t>𝑁</m:t>
                          </m:r>
                        </m:e>
                        <m:sub>
                          <m:r>
                            <a:rPr lang="en-US" sz="1600" i="1">
                              <a:latin typeface="Cambria Math" panose="02040503050406030204" pitchFamily="18" charset="0"/>
                            </a:rPr>
                            <m:t>𝑒</m:t>
                          </m:r>
                        </m:sub>
                      </m:sSub>
                      <m:r>
                        <a:rPr lang="ru-RU" sz="1600" i="1" smtClean="0">
                          <a:latin typeface="Cambria Math" panose="02040503050406030204" pitchFamily="18" charset="0"/>
                        </a:rPr>
                        <m:t>𝐼</m:t>
                      </m:r>
                    </m:oMath>
                  </m:oMathPara>
                </a14:m>
                <a:endParaRPr lang="ru-RU" sz="1600" dirty="0"/>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583736" y="5102284"/>
                <a:ext cx="10067321" cy="1295163"/>
              </a:xfrm>
              <a:prstGeom prst="rect">
                <a:avLst/>
              </a:prstGeom>
              <a:blipFill>
                <a:blip r:embed="rId7"/>
                <a:stretch>
                  <a:fillRect/>
                </a:stretch>
              </a:blipFill>
            </p:spPr>
            <p:txBody>
              <a:bodyPr/>
              <a:lstStyle/>
              <a:p>
                <a:r>
                  <a:rPr lang="ru-RU">
                    <a:noFill/>
                  </a:rPr>
                  <a:t> </a:t>
                </a:r>
              </a:p>
            </p:txBody>
          </p:sp>
        </mc:Fallback>
      </mc:AlternateContent>
      <p:sp>
        <p:nvSpPr>
          <p:cNvPr id="2" name="Номер слайда 1"/>
          <p:cNvSpPr>
            <a:spLocks noGrp="1"/>
          </p:cNvSpPr>
          <p:nvPr>
            <p:ph type="sldNum" sz="quarter" idx="12"/>
          </p:nvPr>
        </p:nvSpPr>
        <p:spPr/>
        <p:txBody>
          <a:bodyPr/>
          <a:lstStyle/>
          <a:p>
            <a:fld id="{7C2B6C93-BE73-41D0-B9DC-9285A97B7A4B}" type="slidenum">
              <a:rPr lang="ru-RU" smtClean="0"/>
              <a:t>8</a:t>
            </a:fld>
            <a:endParaRPr lang="ru-RU"/>
          </a:p>
        </p:txBody>
      </p:sp>
      <p:sp>
        <p:nvSpPr>
          <p:cNvPr id="17" name="TextBox 16"/>
          <p:cNvSpPr txBox="1"/>
          <p:nvPr/>
        </p:nvSpPr>
        <p:spPr>
          <a:xfrm>
            <a:off x="1855784" y="6382929"/>
            <a:ext cx="8733558" cy="338554"/>
          </a:xfrm>
          <a:prstGeom prst="rect">
            <a:avLst/>
          </a:prstGeom>
          <a:noFill/>
        </p:spPr>
        <p:txBody>
          <a:bodyPr wrap="square" rtlCol="0">
            <a:spAutoFit/>
          </a:bodyPr>
          <a:lstStyle/>
          <a:p>
            <a:r>
              <a:rPr lang="en-US" sz="1600" dirty="0" smtClean="0"/>
              <a:t>It makes good approach for Cu at temperature from </a:t>
            </a:r>
            <a:r>
              <a:rPr lang="en-US" sz="1600" dirty="0" err="1" smtClean="0"/>
              <a:t>LHe</a:t>
            </a:r>
            <a:r>
              <a:rPr lang="en-US" sz="1600" dirty="0" smtClean="0"/>
              <a:t> up to 60-80K and beam </a:t>
            </a:r>
            <a:r>
              <a:rPr lang="en-US" sz="1600" dirty="0" err="1" smtClean="0"/>
              <a:t>rms</a:t>
            </a:r>
            <a:r>
              <a:rPr lang="en-US" sz="1600" dirty="0" smtClean="0"/>
              <a:t> length up to 2 cm</a:t>
            </a:r>
            <a:endParaRPr lang="ru-RU" sz="1600" dirty="0"/>
          </a:p>
        </p:txBody>
      </p:sp>
      <p:sp>
        <p:nvSpPr>
          <p:cNvPr id="18" name="Овал 17"/>
          <p:cNvSpPr/>
          <p:nvPr/>
        </p:nvSpPr>
        <p:spPr>
          <a:xfrm>
            <a:off x="6889566" y="2963883"/>
            <a:ext cx="2692584"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33490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281540" y="308591"/>
            <a:ext cx="7192297" cy="871246"/>
          </a:xfrm>
        </p:spPr>
        <p:txBody>
          <a:bodyPr>
            <a:normAutofit fontScale="90000"/>
          </a:bodyPr>
          <a:lstStyle/>
          <a:p>
            <a:r>
              <a:rPr lang="en-US" dirty="0" smtClean="0"/>
              <a:t>Electron Clouds (for e+ beam only)</a:t>
            </a:r>
            <a:endParaRPr lang="ru-RU" dirty="0"/>
          </a:p>
        </p:txBody>
      </p:sp>
      <p:pic>
        <p:nvPicPr>
          <p:cNvPr id="4" name="Рисунок 3"/>
          <p:cNvPicPr>
            <a:picLocks noChangeAspect="1"/>
          </p:cNvPicPr>
          <p:nvPr/>
        </p:nvPicPr>
        <p:blipFill>
          <a:blip r:embed="rId3"/>
          <a:stretch>
            <a:fillRect/>
          </a:stretch>
        </p:blipFill>
        <p:spPr>
          <a:xfrm>
            <a:off x="4029737" y="1092236"/>
            <a:ext cx="4943000" cy="2008473"/>
          </a:xfrm>
          <a:prstGeom prst="rect">
            <a:avLst/>
          </a:prstGeom>
        </p:spPr>
      </p:pic>
      <p:grpSp>
        <p:nvGrpSpPr>
          <p:cNvPr id="5" name="Группа 4"/>
          <p:cNvGrpSpPr/>
          <p:nvPr/>
        </p:nvGrpSpPr>
        <p:grpSpPr>
          <a:xfrm>
            <a:off x="1371935" y="1111183"/>
            <a:ext cx="2252625" cy="2220526"/>
            <a:chOff x="6583251" y="4218148"/>
            <a:chExt cx="2880320" cy="2790023"/>
          </a:xfrm>
        </p:grpSpPr>
        <p:sp>
          <p:nvSpPr>
            <p:cNvPr id="6" name="Овал 5"/>
            <p:cNvSpPr/>
            <p:nvPr/>
          </p:nvSpPr>
          <p:spPr>
            <a:xfrm>
              <a:off x="6583251" y="4218148"/>
              <a:ext cx="2880320" cy="2790023"/>
            </a:xfrm>
            <a:prstGeom prst="ellipse">
              <a:avLst/>
            </a:prstGeom>
            <a:noFill/>
            <a:ln w="444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6673261" y="4295382"/>
              <a:ext cx="2700300" cy="2635553"/>
            </a:xfrm>
            <a:prstGeom prst="ellipse">
              <a:avLst/>
            </a:prstGeom>
            <a:gradFill flip="none" rotWithShape="1">
              <a:gsLst>
                <a:gs pos="74000">
                  <a:schemeClr val="accent1">
                    <a:lumMod val="5000"/>
                    <a:lumOff val="95000"/>
                  </a:schemeClr>
                </a:gs>
                <a:gs pos="31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лилиния 7"/>
            <p:cNvSpPr/>
            <p:nvPr/>
          </p:nvSpPr>
          <p:spPr>
            <a:xfrm>
              <a:off x="6838122" y="4472609"/>
              <a:ext cx="646043" cy="715617"/>
            </a:xfrm>
            <a:custGeom>
              <a:avLst/>
              <a:gdLst>
                <a:gd name="connsiteX0" fmla="*/ 0 w 646043"/>
                <a:gd name="connsiteY0" fmla="*/ 357809 h 685800"/>
                <a:gd name="connsiteX1" fmla="*/ 99391 w 646043"/>
                <a:gd name="connsiteY1" fmla="*/ 447261 h 685800"/>
                <a:gd name="connsiteX2" fmla="*/ 149087 w 646043"/>
                <a:gd name="connsiteY2" fmla="*/ 506896 h 685800"/>
                <a:gd name="connsiteX3" fmla="*/ 178904 w 646043"/>
                <a:gd name="connsiteY3" fmla="*/ 526774 h 685800"/>
                <a:gd name="connsiteX4" fmla="*/ 198782 w 646043"/>
                <a:gd name="connsiteY4" fmla="*/ 556591 h 685800"/>
                <a:gd name="connsiteX5" fmla="*/ 248478 w 646043"/>
                <a:gd name="connsiteY5" fmla="*/ 606287 h 685800"/>
                <a:gd name="connsiteX6" fmla="*/ 298174 w 646043"/>
                <a:gd name="connsiteY6" fmla="*/ 655983 h 685800"/>
                <a:gd name="connsiteX7" fmla="*/ 357808 w 646043"/>
                <a:gd name="connsiteY7" fmla="*/ 675861 h 685800"/>
                <a:gd name="connsiteX8" fmla="*/ 387626 w 646043"/>
                <a:gd name="connsiteY8" fmla="*/ 685800 h 685800"/>
                <a:gd name="connsiteX9" fmla="*/ 516835 w 646043"/>
                <a:gd name="connsiteY9" fmla="*/ 675861 h 685800"/>
                <a:gd name="connsiteX10" fmla="*/ 566530 w 646043"/>
                <a:gd name="connsiteY10" fmla="*/ 636104 h 685800"/>
                <a:gd name="connsiteX11" fmla="*/ 596348 w 646043"/>
                <a:gd name="connsiteY11" fmla="*/ 616226 h 685800"/>
                <a:gd name="connsiteX12" fmla="*/ 646043 w 646043"/>
                <a:gd name="connsiteY12" fmla="*/ 526774 h 685800"/>
                <a:gd name="connsiteX13" fmla="*/ 616226 w 646043"/>
                <a:gd name="connsiteY13" fmla="*/ 367748 h 685800"/>
                <a:gd name="connsiteX14" fmla="*/ 596348 w 646043"/>
                <a:gd name="connsiteY14" fmla="*/ 337931 h 685800"/>
                <a:gd name="connsiteX15" fmla="*/ 586408 w 646043"/>
                <a:gd name="connsiteY15" fmla="*/ 308113 h 685800"/>
                <a:gd name="connsiteX16" fmla="*/ 546652 w 646043"/>
                <a:gd name="connsiteY16" fmla="*/ 258417 h 685800"/>
                <a:gd name="connsiteX17" fmla="*/ 536713 w 646043"/>
                <a:gd name="connsiteY17" fmla="*/ 228600 h 685800"/>
                <a:gd name="connsiteX18" fmla="*/ 496956 w 646043"/>
                <a:gd name="connsiteY18" fmla="*/ 178904 h 685800"/>
                <a:gd name="connsiteX19" fmla="*/ 457200 w 646043"/>
                <a:gd name="connsiteY19" fmla="*/ 129209 h 685800"/>
                <a:gd name="connsiteX20" fmla="*/ 437321 w 646043"/>
                <a:gd name="connsiteY20" fmla="*/ 109331 h 685800"/>
                <a:gd name="connsiteX21" fmla="*/ 407504 w 646043"/>
                <a:gd name="connsiteY21" fmla="*/ 99391 h 685800"/>
                <a:gd name="connsiteX22" fmla="*/ 407504 w 646043"/>
                <a:gd name="connsiteY22"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6043" h="685800">
                  <a:moveTo>
                    <a:pt x="0" y="357809"/>
                  </a:moveTo>
                  <a:cubicBezTo>
                    <a:pt x="26143" y="378723"/>
                    <a:pt x="80906" y="419534"/>
                    <a:pt x="99391" y="447261"/>
                  </a:cubicBezTo>
                  <a:cubicBezTo>
                    <a:pt x="118937" y="476580"/>
                    <a:pt x="120388" y="482980"/>
                    <a:pt x="149087" y="506896"/>
                  </a:cubicBezTo>
                  <a:cubicBezTo>
                    <a:pt x="158264" y="514543"/>
                    <a:pt x="168965" y="520148"/>
                    <a:pt x="178904" y="526774"/>
                  </a:cubicBezTo>
                  <a:cubicBezTo>
                    <a:pt x="185530" y="536713"/>
                    <a:pt x="190916" y="547601"/>
                    <a:pt x="198782" y="556591"/>
                  </a:cubicBezTo>
                  <a:cubicBezTo>
                    <a:pt x="214209" y="574222"/>
                    <a:pt x="235483" y="586795"/>
                    <a:pt x="248478" y="606287"/>
                  </a:cubicBezTo>
                  <a:cubicBezTo>
                    <a:pt x="266612" y="633489"/>
                    <a:pt x="266787" y="642033"/>
                    <a:pt x="298174" y="655983"/>
                  </a:cubicBezTo>
                  <a:cubicBezTo>
                    <a:pt x="317321" y="664493"/>
                    <a:pt x="337930" y="669235"/>
                    <a:pt x="357808" y="675861"/>
                  </a:cubicBezTo>
                  <a:lnTo>
                    <a:pt x="387626" y="685800"/>
                  </a:lnTo>
                  <a:cubicBezTo>
                    <a:pt x="430696" y="682487"/>
                    <a:pt x="474378" y="683822"/>
                    <a:pt x="516835" y="675861"/>
                  </a:cubicBezTo>
                  <a:cubicBezTo>
                    <a:pt x="536815" y="672115"/>
                    <a:pt x="552039" y="647697"/>
                    <a:pt x="566530" y="636104"/>
                  </a:cubicBezTo>
                  <a:cubicBezTo>
                    <a:pt x="575858" y="628642"/>
                    <a:pt x="586409" y="622852"/>
                    <a:pt x="596348" y="616226"/>
                  </a:cubicBezTo>
                  <a:cubicBezTo>
                    <a:pt x="641915" y="547874"/>
                    <a:pt x="628549" y="579256"/>
                    <a:pt x="646043" y="526774"/>
                  </a:cubicBezTo>
                  <a:cubicBezTo>
                    <a:pt x="642546" y="491801"/>
                    <a:pt x="641267" y="405309"/>
                    <a:pt x="616226" y="367748"/>
                  </a:cubicBezTo>
                  <a:cubicBezTo>
                    <a:pt x="609600" y="357809"/>
                    <a:pt x="601690" y="348615"/>
                    <a:pt x="596348" y="337931"/>
                  </a:cubicBezTo>
                  <a:cubicBezTo>
                    <a:pt x="591662" y="328560"/>
                    <a:pt x="591094" y="317484"/>
                    <a:pt x="586408" y="308113"/>
                  </a:cubicBezTo>
                  <a:cubicBezTo>
                    <a:pt x="573870" y="283038"/>
                    <a:pt x="565140" y="276906"/>
                    <a:pt x="546652" y="258417"/>
                  </a:cubicBezTo>
                  <a:cubicBezTo>
                    <a:pt x="543339" y="248478"/>
                    <a:pt x="541398" y="237971"/>
                    <a:pt x="536713" y="228600"/>
                  </a:cubicBezTo>
                  <a:cubicBezTo>
                    <a:pt x="524175" y="203524"/>
                    <a:pt x="515445" y="197393"/>
                    <a:pt x="496956" y="178904"/>
                  </a:cubicBezTo>
                  <a:cubicBezTo>
                    <a:pt x="481192" y="131611"/>
                    <a:pt x="498069" y="161904"/>
                    <a:pt x="457200" y="129209"/>
                  </a:cubicBezTo>
                  <a:cubicBezTo>
                    <a:pt x="449883" y="123355"/>
                    <a:pt x="445356" y="114152"/>
                    <a:pt x="437321" y="109331"/>
                  </a:cubicBezTo>
                  <a:cubicBezTo>
                    <a:pt x="428337" y="103941"/>
                    <a:pt x="410261" y="109499"/>
                    <a:pt x="407504" y="99391"/>
                  </a:cubicBezTo>
                  <a:cubicBezTo>
                    <a:pt x="398787" y="67428"/>
                    <a:pt x="407504" y="33130"/>
                    <a:pt x="407504" y="0"/>
                  </a:cubicBezTo>
                </a:path>
              </a:pathLst>
            </a:custGeom>
            <a:noFill/>
            <a:ln>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 name="TextBox 8"/>
          <p:cNvSpPr txBox="1"/>
          <p:nvPr/>
        </p:nvSpPr>
        <p:spPr>
          <a:xfrm>
            <a:off x="1451448" y="2347158"/>
            <a:ext cx="697975" cy="461665"/>
          </a:xfrm>
          <a:prstGeom prst="rect">
            <a:avLst/>
          </a:prstGeom>
          <a:noFill/>
        </p:spPr>
        <p:txBody>
          <a:bodyPr wrap="square" rtlCol="0">
            <a:spAutoFit/>
          </a:bodyPr>
          <a:lstStyle/>
          <a:p>
            <a:r>
              <a:rPr lang="en-US" sz="2400" dirty="0" smtClean="0"/>
              <a:t>e</a:t>
            </a:r>
            <a:r>
              <a:rPr lang="en-US" sz="2400" baseline="30000" dirty="0" smtClean="0"/>
              <a:t>-</a:t>
            </a:r>
            <a:endParaRPr lang="ru-RU" sz="2400" baseline="30000" dirty="0"/>
          </a:p>
        </p:txBody>
      </p:sp>
      <p:pic>
        <p:nvPicPr>
          <p:cNvPr id="10" name="Рисунок 9"/>
          <p:cNvPicPr>
            <a:picLocks noChangeAspect="1"/>
          </p:cNvPicPr>
          <p:nvPr/>
        </p:nvPicPr>
        <p:blipFill>
          <a:blip r:embed="rId4"/>
          <a:stretch>
            <a:fillRect/>
          </a:stretch>
        </p:blipFill>
        <p:spPr>
          <a:xfrm>
            <a:off x="8825947" y="1526046"/>
            <a:ext cx="2619028" cy="979917"/>
          </a:xfrm>
          <a:prstGeom prst="rect">
            <a:avLst/>
          </a:prstGeom>
        </p:spPr>
      </p:pic>
      <p:sp>
        <p:nvSpPr>
          <p:cNvPr id="11" name="TextBox 10"/>
          <p:cNvSpPr txBox="1"/>
          <p:nvPr/>
        </p:nvSpPr>
        <p:spPr>
          <a:xfrm>
            <a:off x="691763" y="3534519"/>
            <a:ext cx="11084117" cy="3416320"/>
          </a:xfrm>
          <a:prstGeom prst="rect">
            <a:avLst/>
          </a:prstGeom>
          <a:noFill/>
        </p:spPr>
        <p:txBody>
          <a:bodyPr wrap="square" rtlCol="0">
            <a:spAutoFit/>
          </a:bodyPr>
          <a:lstStyle/>
          <a:p>
            <a:r>
              <a:rPr lang="en-US" sz="2400" i="1" dirty="0" err="1" smtClean="0"/>
              <a:t>E</a:t>
            </a:r>
            <a:r>
              <a:rPr lang="en-US" sz="2400" i="1" baseline="-25000" dirty="0" err="1" smtClean="0"/>
              <a:t>s</a:t>
            </a:r>
            <a:r>
              <a:rPr lang="en-US" sz="2400" dirty="0" smtClean="0"/>
              <a:t> – average energy of secondary electrons (about 2 eV)</a:t>
            </a:r>
          </a:p>
          <a:p>
            <a:r>
              <a:rPr lang="en-US" sz="2400" dirty="0" smtClean="0"/>
              <a:t>The saturations density of electron cloud is 6</a:t>
            </a:r>
            <a:r>
              <a:rPr lang="ru-RU" sz="2400" dirty="0" smtClean="0"/>
              <a:t>е6 1/</a:t>
            </a:r>
            <a:r>
              <a:rPr lang="en-US" sz="2400" dirty="0" smtClean="0"/>
              <a:t>cm</a:t>
            </a:r>
            <a:r>
              <a:rPr lang="ru-RU" sz="2400" baseline="30000" dirty="0" smtClean="0"/>
              <a:t>3</a:t>
            </a:r>
            <a:r>
              <a:rPr lang="ru-RU" sz="2400" dirty="0" smtClean="0"/>
              <a:t> </a:t>
            </a:r>
            <a:r>
              <a:rPr lang="en-US" sz="2400" dirty="0" smtClean="0"/>
              <a:t>in the chamber with ID 30mm (Q0) and 2e6 </a:t>
            </a:r>
            <a:r>
              <a:rPr lang="ru-RU" sz="2400" dirty="0"/>
              <a:t>1/</a:t>
            </a:r>
            <a:r>
              <a:rPr lang="en-US" sz="2400" dirty="0"/>
              <a:t>cm</a:t>
            </a:r>
            <a:r>
              <a:rPr lang="ru-RU" sz="2400" baseline="30000" dirty="0"/>
              <a:t>3</a:t>
            </a:r>
            <a:r>
              <a:rPr lang="ru-RU" sz="2400" dirty="0"/>
              <a:t> </a:t>
            </a:r>
            <a:r>
              <a:rPr lang="en-US" sz="2400" dirty="0" smtClean="0"/>
              <a:t>at ID 57mm (Q1)</a:t>
            </a:r>
            <a:r>
              <a:rPr lang="ru-RU" sz="2400" dirty="0" smtClean="0"/>
              <a:t>. </a:t>
            </a:r>
          </a:p>
          <a:p>
            <a:r>
              <a:rPr lang="en-US" sz="2400" dirty="0" smtClean="0"/>
              <a:t>Taking into account average energy of the electrons 200 eV after bunch propagation and bunch spacing 1m, one can obtain </a:t>
            </a:r>
            <a:r>
              <a:rPr lang="ru-RU" sz="2400" dirty="0" smtClean="0"/>
              <a:t> </a:t>
            </a:r>
            <a:r>
              <a:rPr lang="en-US" sz="2400" dirty="0" smtClean="0"/>
              <a:t>heat load due to EC </a:t>
            </a:r>
            <a:r>
              <a:rPr lang="en-US" sz="2400" b="1" dirty="0" smtClean="0">
                <a:solidFill>
                  <a:srgbClr val="C00000"/>
                </a:solidFill>
              </a:rPr>
              <a:t>40 W</a:t>
            </a:r>
            <a:r>
              <a:rPr lang="ru-RU" sz="2400" b="1" dirty="0" smtClean="0">
                <a:solidFill>
                  <a:srgbClr val="C00000"/>
                </a:solidFill>
              </a:rPr>
              <a:t>/</a:t>
            </a:r>
            <a:r>
              <a:rPr lang="en-US" sz="2400" b="1" dirty="0" smtClean="0">
                <a:solidFill>
                  <a:srgbClr val="C00000"/>
                </a:solidFill>
              </a:rPr>
              <a:t>m</a:t>
            </a:r>
            <a:endParaRPr lang="ru-RU" sz="2400" b="1" dirty="0" smtClean="0">
              <a:solidFill>
                <a:srgbClr val="C00000"/>
              </a:solidFill>
            </a:endParaRPr>
          </a:p>
          <a:p>
            <a:r>
              <a:rPr lang="en-US" sz="2400" dirty="0" smtClean="0">
                <a:solidFill>
                  <a:srgbClr val="C00000"/>
                </a:solidFill>
              </a:rPr>
              <a:t>It looks like the mitigation of the EC with the use a coating (amorphous carbon for example) is necessary</a:t>
            </a:r>
            <a:r>
              <a:rPr lang="en-US" sz="2400" dirty="0" smtClean="0">
                <a:solidFill>
                  <a:srgbClr val="C00000"/>
                </a:solidFill>
              </a:rPr>
              <a:t>.</a:t>
            </a:r>
          </a:p>
          <a:p>
            <a:r>
              <a:rPr lang="ru-RU" sz="2400" dirty="0" smtClean="0">
                <a:solidFill>
                  <a:srgbClr val="C00000"/>
                </a:solidFill>
              </a:rPr>
              <a:t>Необходимы измерения КЭЭЭ в зависимости от энергии первичных электронов и численное моделирование </a:t>
            </a:r>
            <a:r>
              <a:rPr lang="ru-RU" sz="2400" dirty="0" err="1" smtClean="0">
                <a:solidFill>
                  <a:srgbClr val="C00000"/>
                </a:solidFill>
              </a:rPr>
              <a:t>мультипактора</a:t>
            </a:r>
            <a:endParaRPr lang="en-US" sz="2400" dirty="0" smtClean="0">
              <a:solidFill>
                <a:srgbClr val="C00000"/>
              </a:solidFill>
            </a:endParaRPr>
          </a:p>
        </p:txBody>
      </p:sp>
      <p:sp>
        <p:nvSpPr>
          <p:cNvPr id="2" name="Номер слайда 1"/>
          <p:cNvSpPr>
            <a:spLocks noGrp="1"/>
          </p:cNvSpPr>
          <p:nvPr>
            <p:ph type="sldNum" sz="quarter" idx="12"/>
          </p:nvPr>
        </p:nvSpPr>
        <p:spPr/>
        <p:txBody>
          <a:bodyPr/>
          <a:lstStyle/>
          <a:p>
            <a:fld id="{7C2B6C93-BE73-41D0-B9DC-9285A97B7A4B}" type="slidenum">
              <a:rPr lang="ru-RU" smtClean="0"/>
              <a:t>9</a:t>
            </a:fld>
            <a:endParaRPr lang="ru-RU"/>
          </a:p>
        </p:txBody>
      </p:sp>
      <p:sp>
        <p:nvSpPr>
          <p:cNvPr id="12" name="Овал 11"/>
          <p:cNvSpPr/>
          <p:nvPr/>
        </p:nvSpPr>
        <p:spPr>
          <a:xfrm>
            <a:off x="4029737" y="2006959"/>
            <a:ext cx="4943000" cy="1386987"/>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18953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BINP3">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NP3" id="{084AFB46-A1BC-4DE3-9345-51E35AFC49F7}" vid="{201AEA01-B61C-4A39-8BB6-CC38C6369018}"/>
    </a:ext>
  </a:extLst>
</a:theme>
</file>

<file path=ppt/theme/theme2.xml><?xml version="1.0" encoding="utf-8"?>
<a:theme xmlns:a="http://schemas.openxmlformats.org/drawingml/2006/main" name="BINP3-ENG">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NP3-ENG" id="{CF18E2C9-2134-4297-ADDD-DEAF09BADC31}" vid="{640B75BD-7625-44D3-9EB8-09EB30863E32}"/>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BINP3</Template>
  <TotalTime>51193</TotalTime>
  <Words>1554</Words>
  <Application>Microsoft Office PowerPoint</Application>
  <PresentationFormat>Широкоэкранный</PresentationFormat>
  <Paragraphs>232</Paragraphs>
  <Slides>14</Slides>
  <Notes>12</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3</vt:i4>
      </vt:variant>
      <vt:variant>
        <vt:lpstr>Внедренные серверы OLE</vt:lpstr>
      </vt:variant>
      <vt:variant>
        <vt:i4>1</vt:i4>
      </vt:variant>
      <vt:variant>
        <vt:lpstr>Заголовки слайдов</vt:lpstr>
      </vt:variant>
      <vt:variant>
        <vt:i4>14</vt:i4>
      </vt:variant>
    </vt:vector>
  </HeadingPairs>
  <TitlesOfParts>
    <vt:vector size="28" baseType="lpstr">
      <vt:lpstr>ＭＳ Ｐゴシック</vt:lpstr>
      <vt:lpstr>游ゴシック</vt:lpstr>
      <vt:lpstr>Arial</vt:lpstr>
      <vt:lpstr>Calibri</vt:lpstr>
      <vt:lpstr>Calibri Light</vt:lpstr>
      <vt:lpstr>Cambria Math</vt:lpstr>
      <vt:lpstr>Comic Sans MS</vt:lpstr>
      <vt:lpstr>Open Sans</vt:lpstr>
      <vt:lpstr>Symbol</vt:lpstr>
      <vt:lpstr>Times New Roman</vt:lpstr>
      <vt:lpstr>BINP3</vt:lpstr>
      <vt:lpstr>BINP3-ENG</vt:lpstr>
      <vt:lpstr>Тема Office</vt:lpstr>
      <vt:lpstr>Уравнение</vt:lpstr>
      <vt:lpstr>Презентация PowerPoint</vt:lpstr>
      <vt:lpstr>Input conditions and parameters</vt:lpstr>
      <vt:lpstr>General assembly with detector</vt:lpstr>
      <vt:lpstr>Презентация PowerPoint</vt:lpstr>
      <vt:lpstr>IP mock-up</vt:lpstr>
      <vt:lpstr>IP beryllium chamber</vt:lpstr>
      <vt:lpstr>Y chamber connection with cryostat</vt:lpstr>
      <vt:lpstr>Resistive wall loses</vt:lpstr>
      <vt:lpstr>Electron Clouds (for e+ beam only)</vt:lpstr>
      <vt:lpstr>Презентация PowerPoint</vt:lpstr>
      <vt:lpstr>Critical heat load</vt:lpstr>
      <vt:lpstr>Heat load. Cu chambers inside Q at 60 – 70 K</vt:lpstr>
      <vt:lpstr>Заключение</vt:lpstr>
      <vt:lpstr>Thanks for your attention!</vt:lpstr>
    </vt:vector>
  </TitlesOfParts>
  <Company>BINP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Alexandre A. Krasnov</cp:lastModifiedBy>
  <cp:revision>1243</cp:revision>
  <cp:lastPrinted>2023-07-19T06:08:52Z</cp:lastPrinted>
  <dcterms:created xsi:type="dcterms:W3CDTF">2020-11-12T02:52:37Z</dcterms:created>
  <dcterms:modified xsi:type="dcterms:W3CDTF">2025-12-19T02:48:45Z</dcterms:modified>
</cp:coreProperties>
</file>