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59" r:id="rId3"/>
    <p:sldId id="418" r:id="rId4"/>
    <p:sldId id="462" r:id="rId5"/>
    <p:sldId id="452" r:id="rId6"/>
    <p:sldId id="451" r:id="rId7"/>
    <p:sldId id="457" r:id="rId8"/>
    <p:sldId id="460" r:id="rId9"/>
    <p:sldId id="461" r:id="rId10"/>
    <p:sldId id="398" r:id="rId11"/>
    <p:sldId id="458" r:id="rId12"/>
    <p:sldId id="459" r:id="rId13"/>
    <p:sldId id="430" r:id="rId14"/>
    <p:sldId id="431" r:id="rId15"/>
    <p:sldId id="433" r:id="rId16"/>
    <p:sldId id="454" r:id="rId17"/>
    <p:sldId id="449" r:id="rId18"/>
    <p:sldId id="437" r:id="rId19"/>
    <p:sldId id="439" r:id="rId20"/>
    <p:sldId id="285" r:id="rId21"/>
    <p:sldId id="286" r:id="rId22"/>
    <p:sldId id="358" r:id="rId23"/>
    <p:sldId id="35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F65C42A-0CEE-42B7-A4A9-5408757FB400}">
          <p14:sldIdLst>
            <p14:sldId id="256"/>
            <p14:sldId id="359"/>
            <p14:sldId id="418"/>
            <p14:sldId id="462"/>
            <p14:sldId id="452"/>
            <p14:sldId id="451"/>
            <p14:sldId id="457"/>
            <p14:sldId id="460"/>
            <p14:sldId id="461"/>
            <p14:sldId id="398"/>
            <p14:sldId id="458"/>
            <p14:sldId id="459"/>
            <p14:sldId id="430"/>
            <p14:sldId id="431"/>
            <p14:sldId id="433"/>
            <p14:sldId id="454"/>
            <p14:sldId id="449"/>
            <p14:sldId id="437"/>
            <p14:sldId id="439"/>
            <p14:sldId id="285"/>
            <p14:sldId id="286"/>
            <p14:sldId id="358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CE8"/>
    <a:srgbClr val="F8D7CD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0" autoAdjust="0"/>
    <p:restoredTop sz="96688" autoAdjust="0"/>
  </p:normalViewPr>
  <p:slideViewPr>
    <p:cSldViewPr snapToGrid="0">
      <p:cViewPr varScale="1">
        <p:scale>
          <a:sx n="164" d="100"/>
          <a:sy n="164" d="100"/>
        </p:scale>
        <p:origin x="204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A9774-66AB-4F34-AEF5-71AC379E586A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25CAE-C56F-418B-8A49-5166598A3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794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I(e</a:t>
            </a:r>
            <a:r>
              <a:rPr lang="en-US" dirty="0" smtClean="0"/>
              <a:t>+)=3.2 A PEPII, I(e-)=2.45A DAFNE, L=2.1e34 KEKB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273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724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970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403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19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47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B565-5D11-4512-9F2E-A1158AA780F2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61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B565-5D11-4512-9F2E-A1158AA780F2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55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B565-5D11-4512-9F2E-A1158AA780F2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85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B565-5D11-4512-9F2E-A1158AA780F2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4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B565-5D11-4512-9F2E-A1158AA780F2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64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B565-5D11-4512-9F2E-A1158AA780F2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0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B565-5D11-4512-9F2E-A1158AA780F2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50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B565-5D11-4512-9F2E-A1158AA780F2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89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B565-5D11-4512-9F2E-A1158AA780F2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18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B565-5D11-4512-9F2E-A1158AA780F2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3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B565-5D11-4512-9F2E-A1158AA780F2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1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00" y="0"/>
            <a:ext cx="117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6000" y="908222"/>
            <a:ext cx="11700000" cy="5268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46000" y="63516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CB565-5D11-4512-9F2E-A1158AA780F2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02800" y="63516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48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NULL"/><Relationship Id="rId7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4.png"/><Relationship Id="rId4" Type="http://schemas.openxmlformats.org/officeDocument/2006/relationships/image" Target="NUL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0.png"/><Relationship Id="rId7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Исследование динамической апертуры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Структура</a:t>
            </a:r>
            <a:r>
              <a:rPr lang="en-US" dirty="0"/>
              <a:t> </a:t>
            </a:r>
            <a:r>
              <a:rPr lang="en-US" dirty="0" smtClean="0"/>
              <a:t>28_20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06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Trajectory at E=2.1 GeV,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nm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083" t="-24576" b="-389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1582341"/>
            <a:ext cx="299973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Q0 pole field is -0.545734 T</a:t>
            </a:r>
          </a:p>
          <a:p>
            <a:r>
              <a:rPr lang="fr-FR" dirty="0"/>
              <a:t>Aperture Q0 (R): x=0.014333</a:t>
            </a:r>
          </a:p>
          <a:p>
            <a:r>
              <a:rPr lang="fr-FR" dirty="0"/>
              <a:t>Aperture Q0 (R): y=0.0141642</a:t>
            </a:r>
            <a:endParaRPr lang="en-US" dirty="0"/>
          </a:p>
          <a:p>
            <a:r>
              <a:rPr lang="fr-FR" dirty="0"/>
              <a:t>Length Q0: L=0.37 m</a:t>
            </a:r>
            <a:endParaRPr lang="en-US" dirty="0"/>
          </a:p>
          <a:p>
            <a:endParaRPr lang="en-US" dirty="0" smtClean="0"/>
          </a:p>
          <a:p>
            <a:r>
              <a:rPr lang="fr-FR" dirty="0"/>
              <a:t>Q1 pole field is 0.667722 T</a:t>
            </a:r>
          </a:p>
          <a:p>
            <a:r>
              <a:rPr lang="fr-FR" dirty="0"/>
              <a:t>Aperture Q1 (R): x=0.0247954</a:t>
            </a:r>
          </a:p>
          <a:p>
            <a:r>
              <a:rPr lang="fr-FR" dirty="0"/>
              <a:t>Aperture Q1 (R): y=0.0141642</a:t>
            </a:r>
            <a:endParaRPr lang="en-US" dirty="0"/>
          </a:p>
          <a:p>
            <a:r>
              <a:rPr lang="fr-FR" dirty="0"/>
              <a:t>Length Q1: L=0.37 m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Dx0=0.0163383</a:t>
            </a:r>
          </a:p>
          <a:p>
            <a:r>
              <a:rPr lang="en-US" dirty="0"/>
              <a:t>Dx1=0.0231671</a:t>
            </a:r>
          </a:p>
          <a:p>
            <a:endParaRPr lang="en-US" dirty="0"/>
          </a:p>
          <a:p>
            <a:r>
              <a:rPr lang="en-US" dirty="0" err="1"/>
              <a:t>Sigma_x</a:t>
            </a:r>
            <a:r>
              <a:rPr lang="en-US" dirty="0"/>
              <a:t> IP(m)=6.7082e-05</a:t>
            </a:r>
          </a:p>
          <a:p>
            <a:r>
              <a:rPr lang="en-US" dirty="0" err="1"/>
              <a:t>Sigma_y</a:t>
            </a:r>
            <a:r>
              <a:rPr lang="en-US" dirty="0"/>
              <a:t> IP(m)=7.34847e-07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00" y="1106665"/>
            <a:ext cx="9000000" cy="464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Trajectory at E=2.1 GeV,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nm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083" t="-24576" b="-389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1582341"/>
            <a:ext cx="299973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Q0 pole field is -</a:t>
            </a:r>
            <a:r>
              <a:rPr lang="fr-FR" dirty="0" smtClean="0"/>
              <a:t>0.631902 T</a:t>
            </a:r>
            <a:endParaRPr lang="fr-FR" dirty="0"/>
          </a:p>
          <a:p>
            <a:r>
              <a:rPr lang="fr-FR" dirty="0"/>
              <a:t>Aperture Q0 (R): x=0.0165961</a:t>
            </a:r>
          </a:p>
          <a:p>
            <a:r>
              <a:rPr lang="fr-FR" dirty="0"/>
              <a:t>Aperture Q0 (R): y=0.0161179</a:t>
            </a:r>
            <a:endParaRPr lang="en-US" dirty="0"/>
          </a:p>
          <a:p>
            <a:r>
              <a:rPr lang="fr-FR" dirty="0"/>
              <a:t>Length Q0: L=0.37 m</a:t>
            </a:r>
            <a:endParaRPr lang="en-US" dirty="0"/>
          </a:p>
          <a:p>
            <a:endParaRPr lang="en-US" dirty="0" smtClean="0"/>
          </a:p>
          <a:p>
            <a:r>
              <a:rPr lang="fr-FR" dirty="0"/>
              <a:t>Q1 pole field is 0.773151 T</a:t>
            </a:r>
          </a:p>
          <a:p>
            <a:r>
              <a:rPr lang="fr-FR" dirty="0"/>
              <a:t>Aperture Q1 (R): x=0.0287105</a:t>
            </a:r>
          </a:p>
          <a:p>
            <a:r>
              <a:rPr lang="fr-FR" dirty="0"/>
              <a:t>Aperture Q1 (R): y=0.0161179</a:t>
            </a:r>
            <a:endParaRPr lang="en-US" dirty="0"/>
          </a:p>
          <a:p>
            <a:r>
              <a:rPr lang="fr-FR" dirty="0"/>
              <a:t>Length Q1: L=0.37 m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Dx0=0.0118136</a:t>
            </a:r>
          </a:p>
          <a:p>
            <a:r>
              <a:rPr lang="en-US" dirty="0"/>
              <a:t>Dx1=0.0153394</a:t>
            </a:r>
          </a:p>
          <a:p>
            <a:endParaRPr lang="en-US" dirty="0"/>
          </a:p>
          <a:p>
            <a:r>
              <a:rPr lang="en-US" dirty="0" err="1"/>
              <a:t>Sigma_x</a:t>
            </a:r>
            <a:r>
              <a:rPr lang="en-US" dirty="0"/>
              <a:t> IP(m)=6.7082e-05</a:t>
            </a:r>
          </a:p>
          <a:p>
            <a:r>
              <a:rPr lang="en-US" dirty="0" err="1"/>
              <a:t>Sigma_y</a:t>
            </a:r>
            <a:r>
              <a:rPr lang="en-US" dirty="0"/>
              <a:t> IP(m)=7.34847e-07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00" y="1106665"/>
            <a:ext cx="9000000" cy="464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4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Trajectory at E=2.1 GeV,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nm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083" t="-24576" b="-389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1582341"/>
            <a:ext cx="299973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Q0 pole field is -0.609303 T</a:t>
            </a:r>
          </a:p>
          <a:p>
            <a:r>
              <a:rPr lang="fr-FR" dirty="0"/>
              <a:t>Aperture Q0 (R): x=0.0160025</a:t>
            </a:r>
          </a:p>
          <a:p>
            <a:r>
              <a:rPr lang="fr-FR" dirty="0"/>
              <a:t>Aperture Q0 (R): y=0.0158868</a:t>
            </a:r>
            <a:endParaRPr lang="en-US" dirty="0"/>
          </a:p>
          <a:p>
            <a:r>
              <a:rPr lang="fr-FR" dirty="0"/>
              <a:t>Length Q0: L=0.37 m</a:t>
            </a:r>
            <a:endParaRPr lang="en-US" dirty="0"/>
          </a:p>
          <a:p>
            <a:endParaRPr lang="en-US" dirty="0" smtClean="0"/>
          </a:p>
          <a:p>
            <a:r>
              <a:rPr lang="fr-FR" dirty="0"/>
              <a:t>Q1 pole field is 0.745501 T</a:t>
            </a:r>
          </a:p>
          <a:p>
            <a:r>
              <a:rPr lang="fr-FR" dirty="0"/>
              <a:t>Aperture Q1 (R): x=0.0276837</a:t>
            </a:r>
          </a:p>
          <a:p>
            <a:r>
              <a:rPr lang="fr-FR" dirty="0"/>
              <a:t>Aperture Q1 (R): y=0.0158868</a:t>
            </a:r>
            <a:endParaRPr lang="en-US" dirty="0"/>
          </a:p>
          <a:p>
            <a:r>
              <a:rPr lang="fr-FR" dirty="0"/>
              <a:t>Length Q1: L=0.37 m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Dx0=0.0130003</a:t>
            </a:r>
          </a:p>
          <a:p>
            <a:r>
              <a:rPr lang="en-US"/>
              <a:t>Dx1=0.0173923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Sigma_x</a:t>
            </a:r>
            <a:r>
              <a:rPr lang="en-US" dirty="0"/>
              <a:t> IP(m)=6.7082e-05</a:t>
            </a:r>
          </a:p>
          <a:p>
            <a:r>
              <a:rPr lang="en-US" dirty="0" err="1"/>
              <a:t>Sigma_y</a:t>
            </a:r>
            <a:r>
              <a:rPr lang="en-US" dirty="0"/>
              <a:t> IP(m)=7.34847e-07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00" y="1106665"/>
            <a:ext cx="9000000" cy="464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00" y="1458000"/>
            <a:ext cx="9000000" cy="540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2600" y="780557"/>
                <a:ext cx="47513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Distance between the beam lines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=1.364</m:t>
                    </m:r>
                  </m:oMath>
                </a14:m>
                <a:r>
                  <a:rPr lang="en-US" dirty="0" smtClean="0"/>
                  <a:t> m</a:t>
                </a:r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0" y="780557"/>
                <a:ext cx="475130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026" t="-8197" r="-25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8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000" y="751236"/>
            <a:ext cx="4320000" cy="30533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IR, CRAB, cell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04618"/>
            <a:ext cx="4320000" cy="30533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51236"/>
            <a:ext cx="4320000" cy="30533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6000" y="3804618"/>
            <a:ext cx="4320000" cy="30533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2000" y="3804618"/>
            <a:ext cx="4320000" cy="30533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25256" y="3558654"/>
            <a:ext cx="152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Wiggler </a:t>
            </a:r>
            <a:r>
              <a:rPr lang="en-US" dirty="0"/>
              <a:t>i</a:t>
            </a:r>
            <a:r>
              <a:rPr lang="en-US" dirty="0" smtClean="0"/>
              <a:t>s OFF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237915" y="3558654"/>
            <a:ext cx="14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Wiggler </a:t>
            </a:r>
            <a:r>
              <a:rPr lang="en-US" dirty="0"/>
              <a:t>i</a:t>
            </a:r>
            <a:r>
              <a:rPr lang="en-US" dirty="0" smtClean="0"/>
              <a:t>s 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32640" y="671521"/>
                <a:ext cx="9791783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/>
                <a:r>
                  <a:rPr lang="en-US" dirty="0" smtClean="0"/>
                  <a:t>CRAB: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=2.73750890915102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83.3304580816544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𝑐𝑟𝑎𝑏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=93.6359961185022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640" y="671521"/>
                <a:ext cx="9791783" cy="391261"/>
              </a:xfrm>
              <a:prstGeom prst="rect">
                <a:avLst/>
              </a:prstGeom>
              <a:blipFill rotWithShape="0">
                <a:blip r:embed="rId8"/>
                <a:stretch>
                  <a:fillRect t="-6250" b="-203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3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6d dynamic aperture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8374386"/>
                  </p:ext>
                </p:extLst>
              </p:nvPr>
            </p:nvGraphicFramePr>
            <p:xfrm>
              <a:off x="3180000" y="4142316"/>
              <a:ext cx="5832000" cy="187032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60000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224000"/>
                    <a:gridCol w="1224000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2240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CRAB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𝑇𝑜𝑢𝑠𝑐h𝑒𝑘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800" b="0" i="0" u="none" strike="noStrike" kern="120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2025.03.07-12.23.11</a:t>
                          </a:r>
                          <a:endParaRPr lang="ru-RU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ru-RU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2281</a:t>
                          </a:r>
                          <a:endParaRPr lang="ru-RU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2.8×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dirty="0" smtClean="0">
                              <a:solidFill>
                                <a:srgbClr val="00B05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2025.03.07-12.23.11</a:t>
                          </a:r>
                          <a:endParaRPr lang="ru-RU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0</a:t>
                          </a:r>
                          <a:endParaRPr lang="ru-RU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2.8×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800" b="0" i="0" u="none" strike="noStrike" kern="120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2025.03.07-12.23.11</a:t>
                          </a:r>
                          <a:endParaRPr lang="ru-RU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ru-RU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1691</a:t>
                          </a:r>
                          <a:endParaRPr lang="ru-RU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3.8×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dirty="0" smtClean="0">
                              <a:solidFill>
                                <a:srgbClr val="00B05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2025.03.07-12.23.11</a:t>
                          </a:r>
                          <a:endParaRPr lang="ru-RU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0</a:t>
                          </a:r>
                          <a:endParaRPr lang="ru-RU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4.1×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8374386"/>
                  </p:ext>
                </p:extLst>
              </p:nvPr>
            </p:nvGraphicFramePr>
            <p:xfrm>
              <a:off x="3180000" y="4142316"/>
              <a:ext cx="5832000" cy="187032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600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224000"/>
                    <a:gridCol w="12240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224000"/>
                  </a:tblGrid>
                  <a:tr h="386969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CRAB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77114" t="-7813" r="-100995" b="-4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77114" t="-7813" r="-995" b="-4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800" b="0" i="0" u="none" strike="noStrike" kern="120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2025.03.07-12.23.11</a:t>
                          </a:r>
                          <a:endParaRPr lang="ru-RU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ru-RU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2281</a:t>
                          </a:r>
                          <a:endParaRPr lang="ru-RU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77114" t="-113115" r="-995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dirty="0" smtClean="0">
                              <a:solidFill>
                                <a:srgbClr val="00B05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2025.03.07-12.23.11</a:t>
                          </a:r>
                          <a:endParaRPr lang="ru-RU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0</a:t>
                          </a:r>
                          <a:endParaRPr lang="ru-RU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77114" t="-213115" r="-995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800" b="0" i="0" u="none" strike="noStrike" kern="120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2025.03.07-12.23.11</a:t>
                          </a:r>
                          <a:endParaRPr lang="ru-RU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ru-RU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1691</a:t>
                          </a:r>
                          <a:endParaRPr lang="ru-RU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77114" t="-313115" r="-995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dirty="0" smtClean="0">
                              <a:solidFill>
                                <a:srgbClr val="00B05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2025.03.07-12.23.11</a:t>
                          </a:r>
                          <a:endParaRPr lang="ru-RU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0</a:t>
                          </a:r>
                          <a:endParaRPr lang="ru-RU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77114" t="-413115" r="-995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000"/>
            <a:ext cx="4114286" cy="28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857" y="720000"/>
            <a:ext cx="4114286" cy="28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714" y="720000"/>
            <a:ext cx="4114286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9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" y="0"/>
            <a:ext cx="1192695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LMA (</a:t>
            </a:r>
            <a:r>
              <a:rPr lang="en-US" sz="1300" dirty="0"/>
              <a:t>ring-2025.03.07-12.23.11_1.0crab_sextupole-1.55GeV-4cav.lte</a:t>
            </a:r>
            <a:r>
              <a:rPr lang="en-US" sz="1300" dirty="0" smtClean="0"/>
              <a:t> </a:t>
            </a:r>
            <a:r>
              <a:rPr lang="en-US" dirty="0" smtClean="0"/>
              <a:t>) CRAB=1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375221" y="5407723"/>
                <a:ext cx="1834413" cy="673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𝑇𝑜𝑢𝑠𝑐h𝑒𝑘</m:t>
                        </m:r>
                      </m:sub>
                    </m:sSub>
                  </m:oMath>
                </a14:m>
                <a:r>
                  <a:rPr lang="en-US" dirty="0" smtClean="0"/>
                  <a:t>=1691 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=3.8×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5221" y="5407723"/>
                <a:ext cx="1834413" cy="673261"/>
              </a:xfrm>
              <a:prstGeom prst="rect">
                <a:avLst/>
              </a:prstGeom>
              <a:blipFill rotWithShape="0">
                <a:blip r:embed="rId3"/>
                <a:stretch>
                  <a:fillRect t="-4505" r="-664" b="-18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/>
          <p:cNvGrpSpPr/>
          <p:nvPr/>
        </p:nvGrpSpPr>
        <p:grpSpPr>
          <a:xfrm>
            <a:off x="0" y="4045274"/>
            <a:ext cx="845344" cy="438620"/>
            <a:chOff x="618842" y="4260850"/>
            <a:chExt cx="845344" cy="438620"/>
          </a:xfrm>
        </p:grpSpPr>
        <p:sp>
          <p:nvSpPr>
            <p:cNvPr id="6" name="TextBox 5"/>
            <p:cNvSpPr txBox="1"/>
            <p:nvPr/>
          </p:nvSpPr>
          <p:spPr>
            <a:xfrm>
              <a:off x="618842" y="4260850"/>
              <a:ext cx="572273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+1.</a:t>
              </a:r>
              <a:r>
                <a:rPr lang="ru-RU" dirty="0" smtClean="0"/>
                <a:t>5</a:t>
              </a:r>
              <a:r>
                <a:rPr lang="en-US" dirty="0" smtClean="0"/>
                <a:t>%</a:t>
              </a:r>
              <a:endParaRPr lang="ru-RU" dirty="0"/>
            </a:p>
          </p:txBody>
        </p:sp>
        <p:cxnSp>
          <p:nvCxnSpPr>
            <p:cNvPr id="7" name="Прямая со стрелкой 6"/>
            <p:cNvCxnSpPr>
              <a:stCxn id="6" idx="3"/>
            </p:cNvCxnSpPr>
            <p:nvPr/>
          </p:nvCxnSpPr>
          <p:spPr>
            <a:xfrm>
              <a:off x="1191115" y="4399350"/>
              <a:ext cx="273071" cy="30012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0" y="5095875"/>
            <a:ext cx="816769" cy="372354"/>
            <a:chOff x="618842" y="4165495"/>
            <a:chExt cx="816769" cy="372354"/>
          </a:xfrm>
        </p:grpSpPr>
        <p:sp>
          <p:nvSpPr>
            <p:cNvPr id="10" name="TextBox 9"/>
            <p:cNvSpPr txBox="1"/>
            <p:nvPr/>
          </p:nvSpPr>
          <p:spPr>
            <a:xfrm>
              <a:off x="618842" y="4260850"/>
              <a:ext cx="527388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-</a:t>
              </a:r>
              <a:r>
                <a:rPr lang="en-US" dirty="0" smtClean="0"/>
                <a:t>1.</a:t>
              </a:r>
              <a:r>
                <a:rPr lang="ru-RU" dirty="0" smtClean="0"/>
                <a:t>5</a:t>
              </a:r>
              <a:r>
                <a:rPr lang="en-US" dirty="0" smtClean="0"/>
                <a:t>%</a:t>
              </a:r>
              <a:endParaRPr lang="ru-RU" dirty="0"/>
            </a:p>
          </p:txBody>
        </p:sp>
        <p:cxnSp>
          <p:nvCxnSpPr>
            <p:cNvPr id="11" name="Прямая со стрелкой 10"/>
            <p:cNvCxnSpPr>
              <a:stCxn id="10" idx="3"/>
            </p:cNvCxnSpPr>
            <p:nvPr/>
          </p:nvCxnSpPr>
          <p:spPr>
            <a:xfrm flipV="1">
              <a:off x="1146230" y="4165495"/>
              <a:ext cx="289381" cy="23385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>
            <a:off x="8955086" y="4287018"/>
            <a:ext cx="2337614" cy="376223"/>
            <a:chOff x="-1146499" y="4260850"/>
            <a:chExt cx="2337614" cy="376223"/>
          </a:xfrm>
        </p:grpSpPr>
        <p:sp>
          <p:nvSpPr>
            <p:cNvPr id="13" name="TextBox 12"/>
            <p:cNvSpPr txBox="1"/>
            <p:nvPr/>
          </p:nvSpPr>
          <p:spPr>
            <a:xfrm>
              <a:off x="618842" y="4260850"/>
              <a:ext cx="572273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+0.6%</a:t>
              </a:r>
              <a:endParaRPr lang="ru-RU" dirty="0"/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flipH="1">
              <a:off x="-1146499" y="4423955"/>
              <a:ext cx="1765342" cy="21311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8999971" y="4882084"/>
            <a:ext cx="2292729" cy="276999"/>
            <a:chOff x="-1146499" y="4260850"/>
            <a:chExt cx="2292729" cy="276999"/>
          </a:xfrm>
        </p:grpSpPr>
        <p:sp>
          <p:nvSpPr>
            <p:cNvPr id="16" name="TextBox 15"/>
            <p:cNvSpPr txBox="1"/>
            <p:nvPr/>
          </p:nvSpPr>
          <p:spPr>
            <a:xfrm>
              <a:off x="618842" y="4260850"/>
              <a:ext cx="527388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-</a:t>
              </a:r>
              <a:r>
                <a:rPr lang="en-US" dirty="0" smtClean="0"/>
                <a:t>0.6%</a:t>
              </a:r>
              <a:endParaRPr lang="ru-RU" dirty="0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 flipH="1" flipV="1">
              <a:off x="-1146499" y="4300085"/>
              <a:ext cx="1765342" cy="12387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1627501" y="4345394"/>
            <a:ext cx="1454943" cy="412420"/>
            <a:chOff x="-1101613" y="4344233"/>
            <a:chExt cx="1454943" cy="412420"/>
          </a:xfrm>
        </p:grpSpPr>
        <p:sp>
          <p:nvSpPr>
            <p:cNvPr id="19" name="TextBox 18"/>
            <p:cNvSpPr txBox="1"/>
            <p:nvPr/>
          </p:nvSpPr>
          <p:spPr>
            <a:xfrm>
              <a:off x="-218943" y="4344233"/>
              <a:ext cx="572273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+0.5%</a:t>
              </a:r>
              <a:endParaRPr lang="ru-RU" dirty="0"/>
            </a:p>
          </p:txBody>
        </p:sp>
        <p:cxnSp>
          <p:nvCxnSpPr>
            <p:cNvPr id="20" name="Прямая со стрелкой 19"/>
            <p:cNvCxnSpPr>
              <a:stCxn id="19" idx="1"/>
            </p:cNvCxnSpPr>
            <p:nvPr/>
          </p:nvCxnSpPr>
          <p:spPr>
            <a:xfrm flipH="1">
              <a:off x="-1101613" y="4482733"/>
              <a:ext cx="882670" cy="27392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1627501" y="4882085"/>
            <a:ext cx="1410058" cy="355415"/>
            <a:chOff x="-1146498" y="4285858"/>
            <a:chExt cx="1410058" cy="355415"/>
          </a:xfrm>
        </p:grpSpPr>
        <p:sp>
          <p:nvSpPr>
            <p:cNvPr id="22" name="TextBox 21"/>
            <p:cNvSpPr txBox="1"/>
            <p:nvPr/>
          </p:nvSpPr>
          <p:spPr>
            <a:xfrm>
              <a:off x="-263828" y="4364274"/>
              <a:ext cx="527388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/>
                <a:t>-</a:t>
              </a:r>
              <a:r>
                <a:rPr lang="en-US" smtClean="0"/>
                <a:t>0.5</a:t>
              </a:r>
              <a:r>
                <a:rPr lang="en-US" dirty="0" smtClean="0"/>
                <a:t>%</a:t>
              </a:r>
              <a:endParaRPr lang="ru-RU" dirty="0"/>
            </a:p>
          </p:txBody>
        </p:sp>
        <p:cxnSp>
          <p:nvCxnSpPr>
            <p:cNvPr id="23" name="Прямая со стрелкой 22"/>
            <p:cNvCxnSpPr>
              <a:stCxn id="22" idx="1"/>
            </p:cNvCxnSpPr>
            <p:nvPr/>
          </p:nvCxnSpPr>
          <p:spPr>
            <a:xfrm flipH="1" flipV="1">
              <a:off x="-1146498" y="4285858"/>
              <a:ext cx="882670" cy="21691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3988012" y="3570542"/>
            <a:ext cx="2622337" cy="276999"/>
            <a:chOff x="-1146498" y="4498573"/>
            <a:chExt cx="2622337" cy="276999"/>
          </a:xfrm>
        </p:grpSpPr>
        <p:sp>
          <p:nvSpPr>
            <p:cNvPr id="26" name="TextBox 25"/>
            <p:cNvSpPr txBox="1"/>
            <p:nvPr/>
          </p:nvSpPr>
          <p:spPr>
            <a:xfrm>
              <a:off x="332706" y="4498573"/>
              <a:ext cx="1143133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Optimize DS</a:t>
              </a:r>
              <a:endParaRPr lang="ru-RU" dirty="0"/>
            </a:p>
          </p:txBody>
        </p:sp>
        <p:cxnSp>
          <p:nvCxnSpPr>
            <p:cNvPr id="27" name="Прямая со стрелкой 26"/>
            <p:cNvCxnSpPr>
              <a:stCxn id="26" idx="1"/>
            </p:cNvCxnSpPr>
            <p:nvPr/>
          </p:nvCxnSpPr>
          <p:spPr>
            <a:xfrm flipH="1">
              <a:off x="-1146498" y="4637073"/>
              <a:ext cx="147920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7119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Left to Right CRAB </a:t>
            </a:r>
            <a:r>
              <a:rPr lang="en-US" sz="1100" dirty="0"/>
              <a:t>(2025.03.07-12.23.11_1.0crab_sextupole_chrom-13.str)</a:t>
            </a:r>
            <a:endParaRPr lang="ru-RU" sz="11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000"/>
            <a:ext cx="4074694" cy="28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83" y="720000"/>
            <a:ext cx="4074694" cy="28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83" y="3774084"/>
            <a:ext cx="4074694" cy="28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8077" y="3774084"/>
            <a:ext cx="407469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86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Секступоли и октуполи</a:t>
            </a:r>
            <a:r>
              <a:rPr lang="en-US" dirty="0" smtClean="0"/>
              <a:t> </a:t>
            </a:r>
            <a:r>
              <a:rPr lang="ru-RU" dirty="0" smtClean="0"/>
              <a:t>промежутка встречи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654717"/>
              </p:ext>
            </p:extLst>
          </p:nvPr>
        </p:nvGraphicFramePr>
        <p:xfrm>
          <a:off x="0" y="3723640"/>
          <a:ext cx="1219200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841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078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L1.MSY5_1+L1.MSY5_2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L1.MSY1_1+L1.MSY1_2  =  L1.MSY3_1+L1.MSY3_2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CCSY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пара через </a:t>
                      </a:r>
                      <a:r>
                        <a:rPr lang="en-US" baseline="0" dirty="0" smtClean="0"/>
                        <a:t>–I</a:t>
                      </a:r>
                      <a:r>
                        <a:rPr lang="ru-RU" baseline="0" dirty="0" smtClean="0"/>
                        <a:t> хроматических </a:t>
                      </a:r>
                      <a:r>
                        <a:rPr lang="ru-RU" baseline="0" dirty="0" err="1" smtClean="0"/>
                        <a:t>сеступолей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L1.MOY1 = L1.MOY2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CCSY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пара через </a:t>
                      </a:r>
                      <a:r>
                        <a:rPr lang="en-US" baseline="0" dirty="0" smtClean="0"/>
                        <a:t>–I</a:t>
                      </a:r>
                      <a:r>
                        <a:rPr lang="ru-RU" baseline="0" dirty="0" smtClean="0"/>
                        <a:t> хроматических </a:t>
                      </a:r>
                      <a:r>
                        <a:rPr lang="ru-RU" baseline="0" dirty="0" err="1" smtClean="0"/>
                        <a:t>октуполей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L1.MSX1_1 + L1.MSX1_1 = L1.MSX3_1+L1.MSX3_2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CCSX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пара через </a:t>
                      </a:r>
                      <a:r>
                        <a:rPr lang="en-US" baseline="0" dirty="0" smtClean="0"/>
                        <a:t>–I</a:t>
                      </a:r>
                      <a:r>
                        <a:rPr lang="ru-RU" baseline="0" dirty="0" smtClean="0"/>
                        <a:t> хроматических </a:t>
                      </a:r>
                      <a:r>
                        <a:rPr lang="ru-RU" baseline="0" dirty="0" err="1" smtClean="0"/>
                        <a:t>сеступолей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L1.MSX5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L1.MOX1 = L1.MOX2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CCSX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пара через </a:t>
                      </a:r>
                      <a:r>
                        <a:rPr lang="en-US" baseline="0" dirty="0" smtClean="0"/>
                        <a:t>–I</a:t>
                      </a:r>
                      <a:r>
                        <a:rPr lang="ru-RU" baseline="0" dirty="0" smtClean="0"/>
                        <a:t> хроматических </a:t>
                      </a:r>
                      <a:r>
                        <a:rPr lang="ru-RU" baseline="0" dirty="0" err="1" smtClean="0"/>
                        <a:t>октуполей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L1.MSCRAB_1 + L1.MSCRAB_2 = -(R1.MSCRAB_1 + R1.MSCRAB_2)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Крабовые секступоли, не крутить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6000" y="709415"/>
            <a:ext cx="44530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Схема названий:</a:t>
            </a:r>
            <a:r>
              <a:rPr lang="en-US" dirty="0" smtClean="0"/>
              <a:t>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“.” – </a:t>
            </a:r>
            <a:r>
              <a:rPr lang="ru-RU" dirty="0"/>
              <a:t>разделитель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L1 </a:t>
            </a:r>
            <a:r>
              <a:rPr lang="ru-RU" dirty="0" smtClean="0"/>
              <a:t>или </a:t>
            </a:r>
            <a:r>
              <a:rPr lang="en-US" dirty="0" smtClean="0"/>
              <a:t>R1 </a:t>
            </a:r>
            <a:r>
              <a:rPr lang="ru-RU" dirty="0" smtClean="0"/>
              <a:t>– левая или правая часть </a:t>
            </a:r>
            <a:r>
              <a:rPr lang="en-US" dirty="0" smtClean="0"/>
              <a:t>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 – </a:t>
            </a:r>
            <a:r>
              <a:rPr lang="ru-RU" dirty="0" smtClean="0"/>
              <a:t>магнит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 </a:t>
            </a:r>
            <a:r>
              <a:rPr lang="ru-RU" dirty="0" smtClean="0"/>
              <a:t>или </a:t>
            </a:r>
            <a:r>
              <a:rPr lang="en-US" dirty="0" smtClean="0"/>
              <a:t>O – </a:t>
            </a:r>
            <a:r>
              <a:rPr lang="ru-RU" dirty="0" err="1" smtClean="0"/>
              <a:t>секступоль</a:t>
            </a:r>
            <a:r>
              <a:rPr lang="ru-RU" dirty="0" smtClean="0"/>
              <a:t> или </a:t>
            </a:r>
            <a:r>
              <a:rPr lang="ru-RU" dirty="0" err="1" smtClean="0"/>
              <a:t>октуполь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X </a:t>
            </a:r>
            <a:r>
              <a:rPr lang="ru-RU" dirty="0" smtClean="0"/>
              <a:t>или </a:t>
            </a:r>
            <a:r>
              <a:rPr lang="en-US" dirty="0" smtClean="0"/>
              <a:t>Y</a:t>
            </a:r>
            <a:r>
              <a:rPr lang="ru-RU" dirty="0" smtClean="0"/>
              <a:t> – направление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Номер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_1</a:t>
            </a:r>
            <a:r>
              <a:rPr lang="en-US" dirty="0" smtClean="0"/>
              <a:t> </a:t>
            </a:r>
            <a:r>
              <a:rPr lang="ru-RU" dirty="0" smtClean="0"/>
              <a:t>или</a:t>
            </a:r>
            <a:r>
              <a:rPr lang="en-US" dirty="0" smtClean="0"/>
              <a:t> _2</a:t>
            </a:r>
            <a:r>
              <a:rPr lang="ru-RU" dirty="0" smtClean="0"/>
              <a:t> – первая или вторая половина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986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Секступоли и октуполи</a:t>
            </a:r>
            <a:r>
              <a:rPr lang="en-US" dirty="0" smtClean="0"/>
              <a:t> </a:t>
            </a:r>
            <a:r>
              <a:rPr lang="ru-RU" dirty="0" smtClean="0"/>
              <a:t>арок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306847"/>
              </p:ext>
            </p:extLst>
          </p:nvPr>
        </p:nvGraphicFramePr>
        <p:xfrm>
          <a:off x="0" y="4109720"/>
          <a:ext cx="12192000" cy="274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841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078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A1.MSX1</a:t>
                      </a:r>
                      <a:r>
                        <a:rPr lang="ru-RU" dirty="0" smtClean="0"/>
                        <a:t> = </a:t>
                      </a:r>
                      <a:r>
                        <a:rPr lang="en-US" dirty="0" smtClean="0"/>
                        <a:t>A1.MSX</a:t>
                      </a:r>
                      <a:r>
                        <a:rPr lang="ru-RU" dirty="0" smtClean="0"/>
                        <a:t>4   …   </a:t>
                      </a:r>
                      <a:r>
                        <a:rPr lang="en-US" dirty="0" smtClean="0"/>
                        <a:t>A1.MSX1</a:t>
                      </a:r>
                      <a:r>
                        <a:rPr lang="ru-RU" dirty="0" smtClean="0"/>
                        <a:t>9 = </a:t>
                      </a:r>
                      <a:r>
                        <a:rPr lang="en-US" dirty="0" smtClean="0"/>
                        <a:t>A1.MSX</a:t>
                      </a:r>
                      <a:r>
                        <a:rPr lang="ru-RU" dirty="0" smtClean="0"/>
                        <a:t>22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A1.MSX</a:t>
                      </a:r>
                      <a:r>
                        <a:rPr lang="ru-RU" dirty="0" smtClean="0"/>
                        <a:t>2 = </a:t>
                      </a:r>
                      <a:r>
                        <a:rPr lang="en-US" dirty="0" smtClean="0"/>
                        <a:t>A1.MSX</a:t>
                      </a:r>
                      <a:r>
                        <a:rPr lang="ru-RU" dirty="0" smtClean="0"/>
                        <a:t>5   …   </a:t>
                      </a:r>
                      <a:r>
                        <a:rPr lang="en-US" dirty="0" smtClean="0"/>
                        <a:t>A1.MSX</a:t>
                      </a:r>
                      <a:r>
                        <a:rPr lang="ru-RU" dirty="0" smtClean="0"/>
                        <a:t>20 = </a:t>
                      </a:r>
                      <a:r>
                        <a:rPr lang="en-US" dirty="0" smtClean="0"/>
                        <a:t>A1.MSX</a:t>
                      </a:r>
                      <a:r>
                        <a:rPr lang="ru-RU" dirty="0" smtClean="0"/>
                        <a:t>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A1.MSX</a:t>
                      </a:r>
                      <a:r>
                        <a:rPr lang="ru-RU" dirty="0" smtClean="0"/>
                        <a:t>3 = </a:t>
                      </a:r>
                      <a:r>
                        <a:rPr lang="en-US" dirty="0" smtClean="0"/>
                        <a:t>A1.MSX</a:t>
                      </a:r>
                      <a:r>
                        <a:rPr lang="ru-RU" dirty="0" smtClean="0"/>
                        <a:t>6   …   </a:t>
                      </a:r>
                      <a:r>
                        <a:rPr lang="en-US" dirty="0" smtClean="0"/>
                        <a:t>A1.MSX</a:t>
                      </a:r>
                      <a:r>
                        <a:rPr lang="ru-RU" dirty="0" smtClean="0"/>
                        <a:t>21 = </a:t>
                      </a:r>
                      <a:r>
                        <a:rPr lang="en-US" dirty="0" smtClean="0"/>
                        <a:t>A1.MSX</a:t>
                      </a:r>
                      <a:r>
                        <a:rPr lang="ru-RU" dirty="0" smtClean="0"/>
                        <a:t>24</a:t>
                      </a:r>
                    </a:p>
                    <a:p>
                      <a:endParaRPr lang="ru-RU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A1.MSX</a:t>
                      </a:r>
                      <a:r>
                        <a:rPr lang="ru-RU" dirty="0" smtClean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Секступоли</a:t>
                      </a:r>
                      <a:r>
                        <a:rPr lang="ru-RU" dirty="0" smtClean="0"/>
                        <a:t> арок, должны быть объедены</a:t>
                      </a:r>
                      <a:r>
                        <a:rPr lang="ru-RU" baseline="0" dirty="0" smtClean="0"/>
                        <a:t> в </a:t>
                      </a:r>
                      <a:r>
                        <a:rPr lang="en-US" baseline="0" dirty="0" smtClean="0"/>
                        <a:t>–I</a:t>
                      </a:r>
                      <a:r>
                        <a:rPr lang="ru-RU" baseline="0" dirty="0" smtClean="0"/>
                        <a:t> пары через 4 ячейки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A1.MSY1</a:t>
                      </a:r>
                      <a:r>
                        <a:rPr lang="ru-RU" dirty="0" smtClean="0"/>
                        <a:t> = </a:t>
                      </a:r>
                      <a:r>
                        <a:rPr lang="en-US" dirty="0" smtClean="0"/>
                        <a:t>A1.MSY</a:t>
                      </a:r>
                      <a:r>
                        <a:rPr lang="ru-RU" dirty="0" smtClean="0"/>
                        <a:t>4 </a:t>
                      </a:r>
                      <a:r>
                        <a:rPr lang="en-US" dirty="0" smtClean="0"/>
                        <a:t>  </a:t>
                      </a:r>
                      <a:r>
                        <a:rPr lang="ru-RU" dirty="0" smtClean="0"/>
                        <a:t>… </a:t>
                      </a:r>
                      <a:r>
                        <a:rPr lang="en-US" dirty="0" smtClean="0"/>
                        <a:t>  A1.MSY1</a:t>
                      </a:r>
                      <a:r>
                        <a:rPr lang="ru-RU" dirty="0" smtClean="0"/>
                        <a:t>9 = </a:t>
                      </a:r>
                      <a:r>
                        <a:rPr lang="en-US" dirty="0" smtClean="0"/>
                        <a:t>A1.MSY</a:t>
                      </a:r>
                      <a:r>
                        <a:rPr lang="ru-RU" dirty="0" smtClean="0"/>
                        <a:t>22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A1.MSY</a:t>
                      </a:r>
                      <a:r>
                        <a:rPr lang="ru-RU" dirty="0" smtClean="0"/>
                        <a:t>2 = </a:t>
                      </a:r>
                      <a:r>
                        <a:rPr lang="en-US" dirty="0" smtClean="0"/>
                        <a:t>A1.MSY</a:t>
                      </a:r>
                      <a:r>
                        <a:rPr lang="ru-RU" dirty="0" smtClean="0"/>
                        <a:t>5 </a:t>
                      </a:r>
                      <a:r>
                        <a:rPr lang="en-US" dirty="0" smtClean="0"/>
                        <a:t>  </a:t>
                      </a:r>
                      <a:r>
                        <a:rPr lang="ru-RU" dirty="0" smtClean="0"/>
                        <a:t>… </a:t>
                      </a:r>
                      <a:r>
                        <a:rPr lang="en-US" dirty="0" smtClean="0"/>
                        <a:t>  A1.MSY</a:t>
                      </a:r>
                      <a:r>
                        <a:rPr lang="ru-RU" dirty="0" smtClean="0"/>
                        <a:t>20 = </a:t>
                      </a:r>
                      <a:r>
                        <a:rPr lang="en-US" dirty="0" smtClean="0"/>
                        <a:t>A1.MSY</a:t>
                      </a:r>
                      <a:r>
                        <a:rPr lang="ru-RU" dirty="0" smtClean="0"/>
                        <a:t>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A1.MSY</a:t>
                      </a:r>
                      <a:r>
                        <a:rPr lang="ru-RU" dirty="0" smtClean="0"/>
                        <a:t>3 = </a:t>
                      </a:r>
                      <a:r>
                        <a:rPr lang="en-US" dirty="0" smtClean="0"/>
                        <a:t>A1.MSY</a:t>
                      </a:r>
                      <a:r>
                        <a:rPr lang="ru-RU" dirty="0" smtClean="0"/>
                        <a:t>6 </a:t>
                      </a:r>
                      <a:r>
                        <a:rPr lang="en-US" dirty="0" smtClean="0"/>
                        <a:t>  </a:t>
                      </a:r>
                      <a:r>
                        <a:rPr lang="ru-RU" dirty="0" smtClean="0"/>
                        <a:t>… </a:t>
                      </a:r>
                      <a:r>
                        <a:rPr lang="en-US" dirty="0" smtClean="0"/>
                        <a:t>  A1.MSY</a:t>
                      </a:r>
                      <a:r>
                        <a:rPr lang="ru-RU" dirty="0" smtClean="0"/>
                        <a:t>21 = </a:t>
                      </a:r>
                      <a:r>
                        <a:rPr lang="en-US" dirty="0" smtClean="0"/>
                        <a:t>A1.MSY</a:t>
                      </a:r>
                      <a:r>
                        <a:rPr lang="ru-RU" dirty="0" smtClean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Секступоли арок, объедены</a:t>
                      </a:r>
                      <a:r>
                        <a:rPr lang="ru-RU" baseline="0" dirty="0" smtClean="0"/>
                        <a:t> в </a:t>
                      </a:r>
                      <a:r>
                        <a:rPr lang="en-US" baseline="0" dirty="0" smtClean="0"/>
                        <a:t>–I</a:t>
                      </a:r>
                      <a:r>
                        <a:rPr lang="ru-RU" baseline="0" dirty="0" smtClean="0"/>
                        <a:t> пары через три ячейки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A1.MSYDS1, A1.MSYDS2, A2.MSYDS1, A2.MSYDS2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Секступоли в секци</a:t>
                      </a:r>
                      <a:r>
                        <a:rPr lang="ru-RU" baseline="0" dirty="0" smtClean="0"/>
                        <a:t>и подавления дисперсии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6000" y="709415"/>
            <a:ext cx="388580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Схема названий: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“.” – </a:t>
            </a:r>
            <a:r>
              <a:rPr lang="ru-RU" dirty="0" smtClean="0"/>
              <a:t>разделитель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A1 </a:t>
            </a:r>
            <a:r>
              <a:rPr lang="ru-RU" dirty="0" smtClean="0"/>
              <a:t>или </a:t>
            </a:r>
            <a:r>
              <a:rPr lang="en-US" dirty="0" smtClean="0"/>
              <a:t>A2 </a:t>
            </a:r>
            <a:r>
              <a:rPr lang="ru-RU" dirty="0" smtClean="0"/>
              <a:t>– левая или правая арка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 – </a:t>
            </a:r>
            <a:r>
              <a:rPr lang="ru-RU" dirty="0" smtClean="0"/>
              <a:t>магнит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 </a:t>
            </a:r>
            <a:r>
              <a:rPr lang="ru-RU" dirty="0" smtClean="0"/>
              <a:t>или </a:t>
            </a:r>
            <a:r>
              <a:rPr lang="en-US" dirty="0" smtClean="0"/>
              <a:t>O – </a:t>
            </a:r>
            <a:r>
              <a:rPr lang="ru-RU" dirty="0" err="1" smtClean="0"/>
              <a:t>секступоль</a:t>
            </a:r>
            <a:r>
              <a:rPr lang="ru-RU" dirty="0" smtClean="0"/>
              <a:t> или </a:t>
            </a:r>
            <a:r>
              <a:rPr lang="ru-RU" dirty="0" err="1" smtClean="0"/>
              <a:t>октуполь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X </a:t>
            </a:r>
            <a:r>
              <a:rPr lang="ru-RU" dirty="0" smtClean="0"/>
              <a:t>или </a:t>
            </a:r>
            <a:r>
              <a:rPr lang="en-US" dirty="0" smtClean="0"/>
              <a:t>Y</a:t>
            </a:r>
            <a:r>
              <a:rPr lang="ru-RU" dirty="0" smtClean="0"/>
              <a:t> – направление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Номер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0936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55000" lnSpcReduction="20000"/>
          </a:bodyPr>
          <a:lstStyle/>
          <a:p>
            <a:r>
              <a:rPr lang="en-US" dirty="0"/>
              <a:t>From version 10</a:t>
            </a:r>
          </a:p>
          <a:p>
            <a:pPr lvl="1"/>
            <a:r>
              <a:rPr lang="en-US" dirty="0"/>
              <a:t>decreased crossing angle from 30 </a:t>
            </a:r>
            <a:r>
              <a:rPr lang="en-US" dirty="0" err="1"/>
              <a:t>mrad</a:t>
            </a:r>
            <a:r>
              <a:rPr lang="en-US" dirty="0"/>
              <a:t> to 20 </a:t>
            </a:r>
            <a:r>
              <a:rPr lang="en-US" dirty="0" err="1"/>
              <a:t>mrad</a:t>
            </a:r>
            <a:endParaRPr lang="en-US" dirty="0"/>
          </a:p>
          <a:p>
            <a:pPr lvl="1"/>
            <a:r>
              <a:rPr lang="en-US" dirty="0"/>
              <a:t>increased </a:t>
            </a:r>
            <a:r>
              <a:rPr lang="en-US" dirty="0" err="1"/>
              <a:t>byip</a:t>
            </a:r>
            <a:r>
              <a:rPr lang="en-US" dirty="0"/>
              <a:t> from 2 mm to 3 mm</a:t>
            </a:r>
          </a:p>
          <a:p>
            <a:pPr lvl="1"/>
            <a:r>
              <a:rPr lang="en-US" dirty="0"/>
              <a:t>increased coupling from 0.005 to 0.016875=0.005*(3/2)^3</a:t>
            </a:r>
          </a:p>
          <a:p>
            <a:pPr lvl="1"/>
            <a:r>
              <a:rPr lang="en-US" dirty="0"/>
              <a:t>as a result K2_crab=unchanged, </a:t>
            </a:r>
            <a:r>
              <a:rPr lang="en-US" dirty="0" err="1"/>
              <a:t>xi_y</a:t>
            </a:r>
            <a:r>
              <a:rPr lang="en-US" dirty="0"/>
              <a:t>=unchanged, </a:t>
            </a:r>
            <a:r>
              <a:rPr lang="en-US" dirty="0" err="1"/>
              <a:t>T_toushek</a:t>
            </a:r>
            <a:r>
              <a:rPr lang="en-US" dirty="0"/>
              <a:t> expect to increase (3/2)^3=3 times</a:t>
            </a:r>
          </a:p>
          <a:p>
            <a:r>
              <a:rPr lang="en-US" dirty="0"/>
              <a:t>From version 11</a:t>
            </a:r>
          </a:p>
          <a:p>
            <a:pPr lvl="1"/>
            <a:r>
              <a:rPr lang="en-US" dirty="0"/>
              <a:t>increased number of cells from 12 to 18</a:t>
            </a:r>
          </a:p>
          <a:p>
            <a:pPr lvl="1"/>
            <a:r>
              <a:rPr lang="en-US" dirty="0"/>
              <a:t>decreased cell phase advance from 1/4 to 1/6</a:t>
            </a:r>
          </a:p>
          <a:p>
            <a:r>
              <a:rPr lang="en-US" dirty="0"/>
              <a:t>From version 12</a:t>
            </a:r>
          </a:p>
          <a:p>
            <a:pPr lvl="1"/>
            <a:r>
              <a:rPr lang="en-US" dirty="0"/>
              <a:t>increased crossing angle from 0.02 to l1_cross = 0.03;</a:t>
            </a:r>
          </a:p>
          <a:p>
            <a:pPr lvl="1"/>
            <a:r>
              <a:rPr lang="en-US" dirty="0"/>
              <a:t>increased energy to 2 GeV</a:t>
            </a:r>
          </a:p>
          <a:p>
            <a:r>
              <a:rPr lang="en-US" dirty="0"/>
              <a:t>From version 17</a:t>
            </a:r>
          </a:p>
          <a:p>
            <a:pPr lvl="1"/>
            <a:r>
              <a:rPr lang="en-US" dirty="0"/>
              <a:t>trying to reduce fringes detuning</a:t>
            </a:r>
          </a:p>
          <a:p>
            <a:pPr lvl="1"/>
            <a:r>
              <a:rPr lang="en-US" dirty="0"/>
              <a:t>increased length of QO, Q1 from 0.3 to 0.37,</a:t>
            </a:r>
          </a:p>
          <a:p>
            <a:pPr lvl="1"/>
            <a:r>
              <a:rPr lang="en-US" dirty="0"/>
              <a:t>increased dl1 from 0.13 to 0.185</a:t>
            </a:r>
          </a:p>
          <a:p>
            <a:pPr lvl="1"/>
            <a:r>
              <a:rPr lang="en-US" dirty="0"/>
              <a:t>matched phase in IR arc matching section</a:t>
            </a:r>
          </a:p>
          <a:p>
            <a:r>
              <a:rPr lang="en-US" dirty="0"/>
              <a:t>From version 18</a:t>
            </a:r>
          </a:p>
          <a:p>
            <a:pPr lvl="1"/>
            <a:r>
              <a:rPr lang="en-US" dirty="0"/>
              <a:t>Increase number of cells from 18 to 24</a:t>
            </a:r>
          </a:p>
          <a:p>
            <a:r>
              <a:rPr lang="en-US" dirty="0"/>
              <a:t>From version 19</a:t>
            </a:r>
          </a:p>
          <a:p>
            <a:pPr lvl="1"/>
            <a:r>
              <a:rPr lang="en-US" dirty="0"/>
              <a:t>Decreased number of cells from 24 to 18</a:t>
            </a:r>
          </a:p>
          <a:p>
            <a:pPr lvl="1"/>
            <a:r>
              <a:rPr lang="en-US" dirty="0"/>
              <a:t>Full IR with CCYS, CCXS, CRAB, </a:t>
            </a:r>
            <a:r>
              <a:rPr lang="en-US" dirty="0" smtClean="0"/>
              <a:t>ARC</a:t>
            </a:r>
          </a:p>
          <a:p>
            <a:r>
              <a:rPr lang="en-US" dirty="0"/>
              <a:t>From version </a:t>
            </a:r>
            <a:r>
              <a:rPr lang="en-US" dirty="0" smtClean="0"/>
              <a:t>20</a:t>
            </a:r>
            <a:endParaRPr lang="en-US" dirty="0"/>
          </a:p>
          <a:p>
            <a:pPr lvl="1"/>
            <a:r>
              <a:rPr lang="en-US" dirty="0" smtClean="0"/>
              <a:t>Increased </a:t>
            </a:r>
            <a:r>
              <a:rPr lang="en-US" dirty="0"/>
              <a:t>number of cells from </a:t>
            </a:r>
            <a:r>
              <a:rPr lang="en-US" dirty="0" smtClean="0"/>
              <a:t>18 </a:t>
            </a:r>
            <a:r>
              <a:rPr lang="en-US" dirty="0"/>
              <a:t>to </a:t>
            </a:r>
            <a:r>
              <a:rPr lang="en-US" dirty="0" smtClean="0"/>
              <a:t>24</a:t>
            </a:r>
            <a:endParaRPr lang="en-US" dirty="0"/>
          </a:p>
          <a:p>
            <a:pPr lvl="1"/>
            <a:r>
              <a:rPr lang="en-US" dirty="0"/>
              <a:t>Full IR with CCYS, CCXS, CRAB, ARC</a:t>
            </a:r>
          </a:p>
          <a:p>
            <a:r>
              <a:rPr lang="en-US" dirty="0"/>
              <a:t>From version 21</a:t>
            </a:r>
          </a:p>
          <a:p>
            <a:pPr lvl="1"/>
            <a:r>
              <a:rPr lang="en-US" dirty="0"/>
              <a:t>Number of cells is 24</a:t>
            </a:r>
          </a:p>
          <a:p>
            <a:pPr lvl="1"/>
            <a:r>
              <a:rPr lang="en-US" dirty="0"/>
              <a:t>Full IR with CCYS, CCXS, CRAB, ARC</a:t>
            </a:r>
          </a:p>
          <a:p>
            <a:pPr lvl="1"/>
            <a:r>
              <a:rPr lang="en-US" dirty="0"/>
              <a:t>Decreases </a:t>
            </a:r>
            <a:r>
              <a:rPr lang="en-US" dirty="0" err="1"/>
              <a:t>alfa_yx_q</a:t>
            </a:r>
            <a:r>
              <a:rPr lang="en-US" dirty="0"/>
              <a:t> in </a:t>
            </a:r>
            <a:r>
              <a:rPr lang="en-US" dirty="0" smtClean="0"/>
              <a:t>IR</a:t>
            </a:r>
          </a:p>
          <a:p>
            <a:r>
              <a:rPr lang="en-US" dirty="0"/>
              <a:t>From version 22</a:t>
            </a:r>
          </a:p>
          <a:p>
            <a:pPr lvl="1"/>
            <a:r>
              <a:rPr lang="en-US" dirty="0"/>
              <a:t>Decreased crossing angle to 25e-3</a:t>
            </a:r>
          </a:p>
          <a:p>
            <a:pPr lvl="1"/>
            <a:r>
              <a:rPr lang="en-US" dirty="0"/>
              <a:t>Increased </a:t>
            </a:r>
            <a:r>
              <a:rPr lang="en-US" dirty="0" err="1"/>
              <a:t>bxip</a:t>
            </a:r>
            <a:r>
              <a:rPr lang="en-US" dirty="0"/>
              <a:t>, </a:t>
            </a:r>
            <a:r>
              <a:rPr lang="en-US" dirty="0" err="1" smtClean="0"/>
              <a:t>emit_x</a:t>
            </a:r>
            <a:r>
              <a:rPr lang="en-US" dirty="0" smtClean="0"/>
              <a:t> </a:t>
            </a:r>
            <a:r>
              <a:rPr lang="en-US" dirty="0"/>
              <a:t>by </a:t>
            </a:r>
            <a:r>
              <a:rPr lang="en-US" dirty="0" err="1"/>
              <a:t>Dx</a:t>
            </a:r>
            <a:r>
              <a:rPr lang="en-US" dirty="0"/>
              <a:t> in WIGGLER</a:t>
            </a:r>
          </a:p>
          <a:p>
            <a:pPr lvl="1"/>
            <a:r>
              <a:rPr lang="en-US" dirty="0" err="1"/>
              <a:t>bxip</a:t>
            </a:r>
            <a:r>
              <a:rPr lang="en-US" dirty="0"/>
              <a:t> = </a:t>
            </a:r>
            <a:r>
              <a:rPr lang="en-US" dirty="0" smtClean="0"/>
              <a:t>0.15; </a:t>
            </a:r>
            <a:r>
              <a:rPr lang="en-US" dirty="0" err="1" smtClean="0"/>
              <a:t>byip</a:t>
            </a:r>
            <a:r>
              <a:rPr lang="en-US" dirty="0" smtClean="0"/>
              <a:t> </a:t>
            </a:r>
            <a:r>
              <a:rPr lang="en-US" dirty="0"/>
              <a:t>= 0.003; l1_cross = 0.025; r1_cross = -0.025</a:t>
            </a:r>
            <a:r>
              <a:rPr lang="en-US" dirty="0" smtClean="0"/>
              <a:t>;</a:t>
            </a:r>
            <a:endParaRPr lang="en-US" dirty="0"/>
          </a:p>
          <a:p>
            <a:pPr lvl="1"/>
            <a:r>
              <a:rPr lang="en-US" dirty="0"/>
              <a:t>cell: </a:t>
            </a:r>
            <a:r>
              <a:rPr lang="en-US" dirty="0" err="1"/>
              <a:t>qx</a:t>
            </a:r>
            <a:r>
              <a:rPr lang="en-US" dirty="0"/>
              <a:t>=</a:t>
            </a:r>
            <a:r>
              <a:rPr lang="en-US" dirty="0" err="1"/>
              <a:t>qy</a:t>
            </a:r>
            <a:r>
              <a:rPr lang="en-US" dirty="0"/>
              <a:t>=1/6, 24 </a:t>
            </a:r>
            <a:r>
              <a:rPr lang="en-US" dirty="0" smtClean="0"/>
              <a:t>cells</a:t>
            </a:r>
          </a:p>
          <a:p>
            <a:pPr lvl="1"/>
            <a:r>
              <a:rPr lang="en-US" dirty="0"/>
              <a:t>Save-5 from Save-1 introduced 4 dipoles around wiggler</a:t>
            </a:r>
          </a:p>
          <a:p>
            <a:pPr lvl="1"/>
            <a:r>
              <a:rPr lang="en-US" dirty="0"/>
              <a:t>Adjusted phase in IR </a:t>
            </a:r>
            <a:r>
              <a:rPr lang="en-US" dirty="0" smtClean="0"/>
              <a:t>MS, chosen 27_5</a:t>
            </a:r>
          </a:p>
          <a:p>
            <a:r>
              <a:rPr lang="en-US" dirty="0"/>
              <a:t>From version 27</a:t>
            </a:r>
          </a:p>
          <a:p>
            <a:pPr lvl="1"/>
            <a:r>
              <a:rPr lang="en-US" dirty="0"/>
              <a:t>Decreased crossing angle to 25e-3</a:t>
            </a:r>
          </a:p>
          <a:p>
            <a:pPr lvl="1"/>
            <a:r>
              <a:rPr lang="en-US" dirty="0"/>
              <a:t>Increased </a:t>
            </a:r>
            <a:r>
              <a:rPr lang="en-US" dirty="0" err="1"/>
              <a:t>bxip</a:t>
            </a:r>
            <a:r>
              <a:rPr lang="en-US" dirty="0"/>
              <a:t>, </a:t>
            </a:r>
            <a:r>
              <a:rPr lang="en-US" dirty="0" err="1"/>
              <a:t>emit_x</a:t>
            </a:r>
            <a:r>
              <a:rPr lang="en-US" dirty="0"/>
              <a:t>  by </a:t>
            </a:r>
            <a:r>
              <a:rPr lang="en-US" dirty="0" err="1"/>
              <a:t>Dx</a:t>
            </a:r>
            <a:r>
              <a:rPr lang="en-US" dirty="0"/>
              <a:t> in WIGGLER</a:t>
            </a:r>
          </a:p>
          <a:p>
            <a:pPr lvl="1"/>
            <a:r>
              <a:rPr lang="en-US" dirty="0" err="1"/>
              <a:t>bxip</a:t>
            </a:r>
            <a:r>
              <a:rPr lang="en-US" dirty="0"/>
              <a:t> = 0.15</a:t>
            </a:r>
            <a:r>
              <a:rPr lang="en-US" dirty="0" smtClean="0"/>
              <a:t>; </a:t>
            </a:r>
            <a:r>
              <a:rPr lang="en-US" dirty="0" err="1" smtClean="0"/>
              <a:t>byip</a:t>
            </a:r>
            <a:r>
              <a:rPr lang="en-US" dirty="0" smtClean="0"/>
              <a:t> </a:t>
            </a:r>
            <a:r>
              <a:rPr lang="en-US" dirty="0"/>
              <a:t>= 0.003</a:t>
            </a:r>
            <a:r>
              <a:rPr lang="en-US" dirty="0" smtClean="0"/>
              <a:t>; l1_cross </a:t>
            </a:r>
            <a:r>
              <a:rPr lang="en-US" dirty="0"/>
              <a:t>= 0.025</a:t>
            </a:r>
            <a:r>
              <a:rPr lang="en-US" dirty="0" smtClean="0"/>
              <a:t>; r1_cross </a:t>
            </a:r>
            <a:r>
              <a:rPr lang="en-US" dirty="0"/>
              <a:t>= -0.025;</a:t>
            </a:r>
          </a:p>
          <a:p>
            <a:pPr lvl="1"/>
            <a:r>
              <a:rPr lang="en-US" b="1" dirty="0" smtClean="0"/>
              <a:t>cell: </a:t>
            </a:r>
            <a:r>
              <a:rPr lang="en-US" b="1" dirty="0" err="1" smtClean="0"/>
              <a:t>qx</a:t>
            </a:r>
            <a:r>
              <a:rPr lang="en-US" b="1" dirty="0" smtClean="0"/>
              <a:t>=</a:t>
            </a:r>
            <a:r>
              <a:rPr lang="en-US" b="1" dirty="0" err="1" smtClean="0"/>
              <a:t>qy</a:t>
            </a:r>
            <a:r>
              <a:rPr lang="en-US" b="1" dirty="0" smtClean="0"/>
              <a:t>=1/8</a:t>
            </a:r>
            <a:r>
              <a:rPr lang="en-US" b="1" dirty="0"/>
              <a:t>, </a:t>
            </a:r>
            <a:r>
              <a:rPr lang="en-US" b="1" dirty="0" err="1" smtClean="0"/>
              <a:t>Ncells</a:t>
            </a:r>
            <a:r>
              <a:rPr lang="en-US" b="1" dirty="0" smtClean="0"/>
              <a:t>=24</a:t>
            </a:r>
          </a:p>
          <a:p>
            <a:pPr lvl="1"/>
            <a:r>
              <a:rPr lang="en-US" dirty="0" smtClean="0"/>
              <a:t>Chosen 28_20</a:t>
            </a:r>
            <a:endParaRPr lang="en-US" dirty="0"/>
          </a:p>
          <a:p>
            <a:endParaRPr lang="ru-RU" dirty="0"/>
          </a:p>
          <a:p>
            <a:endParaRPr lang="en-US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144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Explanation: detuning from quad fringe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𝑦𝑥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𝑦𝑥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actions are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∮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≈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∮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𝑑𝑠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6561393" y="1153548"/>
            <a:ext cx="1800000" cy="2495959"/>
            <a:chOff x="6561393" y="1153548"/>
            <a:chExt cx="1800000" cy="2495959"/>
          </a:xfrm>
        </p:grpSpPr>
        <p:sp>
          <p:nvSpPr>
            <p:cNvPr id="4" name="TextBox 3"/>
            <p:cNvSpPr txBox="1"/>
            <p:nvPr/>
          </p:nvSpPr>
          <p:spPr>
            <a:xfrm>
              <a:off x="7107287" y="3003176"/>
              <a:ext cx="708212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First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edge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7" name="Дуга 6"/>
            <p:cNvSpPr/>
            <p:nvPr/>
          </p:nvSpPr>
          <p:spPr>
            <a:xfrm rot="8100000">
              <a:off x="6561393" y="1153548"/>
              <a:ext cx="1800000" cy="1800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8099436" y="1153548"/>
            <a:ext cx="1800000" cy="2495959"/>
            <a:chOff x="6561393" y="1153548"/>
            <a:chExt cx="1800000" cy="2495959"/>
          </a:xfrm>
        </p:grpSpPr>
        <p:sp>
          <p:nvSpPr>
            <p:cNvPr id="11" name="TextBox 10"/>
            <p:cNvSpPr txBox="1"/>
            <p:nvPr/>
          </p:nvSpPr>
          <p:spPr>
            <a:xfrm>
              <a:off x="7021076" y="3003176"/>
              <a:ext cx="880635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Second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edge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2" name="Дуга 11"/>
            <p:cNvSpPr/>
            <p:nvPr/>
          </p:nvSpPr>
          <p:spPr>
            <a:xfrm rot="8100000">
              <a:off x="6561393" y="1153548"/>
              <a:ext cx="1800000" cy="1800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866100" y="1478572"/>
            <a:ext cx="3715781" cy="4428743"/>
            <a:chOff x="5862013" y="-1017387"/>
            <a:chExt cx="3715781" cy="4428743"/>
          </a:xfrm>
        </p:grpSpPr>
        <p:sp>
          <p:nvSpPr>
            <p:cNvPr id="14" name="TextBox 13"/>
            <p:cNvSpPr txBox="1"/>
            <p:nvPr/>
          </p:nvSpPr>
          <p:spPr>
            <a:xfrm>
              <a:off x="7393215" y="2765025"/>
              <a:ext cx="708212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First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edge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5" name="Дуга 14"/>
            <p:cNvSpPr/>
            <p:nvPr/>
          </p:nvSpPr>
          <p:spPr>
            <a:xfrm rot="8100000">
              <a:off x="5862013" y="-1017387"/>
              <a:ext cx="3715781" cy="3790844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193849" y="1478572"/>
            <a:ext cx="3715781" cy="4428743"/>
            <a:chOff x="5862013" y="-1017387"/>
            <a:chExt cx="3715781" cy="4428743"/>
          </a:xfrm>
        </p:grpSpPr>
        <p:sp>
          <p:nvSpPr>
            <p:cNvPr id="17" name="TextBox 16"/>
            <p:cNvSpPr txBox="1"/>
            <p:nvPr/>
          </p:nvSpPr>
          <p:spPr>
            <a:xfrm>
              <a:off x="7250061" y="2765025"/>
              <a:ext cx="939685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Second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edge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8" name="Дуга 17"/>
            <p:cNvSpPr/>
            <p:nvPr/>
          </p:nvSpPr>
          <p:spPr>
            <a:xfrm rot="8100000">
              <a:off x="5862013" y="-1017387"/>
              <a:ext cx="3715781" cy="3790844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18258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Explanation: detuning from quad fringe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𝑦𝑥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𝑦𝑥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actions are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For first final focus </a:t>
                </a:r>
                <a:r>
                  <a:rPr lang="en-US" dirty="0" err="1" smtClean="0"/>
                  <a:t>quadrupole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𝑦𝑥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𝑐𝑜𝑛𝑠𝑡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17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Explanation: detuning from quad fringe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Starting from IP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≈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&amp;=                        11               −         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−9487</m:t>
                              </m:r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≈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&amp;=                     6966            −           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−235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2" t="-19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4586738" y="2466244"/>
            <a:ext cx="1800000" cy="2495959"/>
            <a:chOff x="6561393" y="1153548"/>
            <a:chExt cx="1800000" cy="2495959"/>
          </a:xfrm>
        </p:grpSpPr>
        <p:sp>
          <p:nvSpPr>
            <p:cNvPr id="5" name="TextBox 4"/>
            <p:cNvSpPr txBox="1"/>
            <p:nvPr/>
          </p:nvSpPr>
          <p:spPr>
            <a:xfrm>
              <a:off x="6922514" y="3003176"/>
              <a:ext cx="1121962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First edge 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from IP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6" name="Дуга 5"/>
            <p:cNvSpPr/>
            <p:nvPr/>
          </p:nvSpPr>
          <p:spPr>
            <a:xfrm rot="8100000">
              <a:off x="6561393" y="1153548"/>
              <a:ext cx="1800000" cy="1800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891873" y="2465963"/>
            <a:ext cx="1800000" cy="2495959"/>
            <a:chOff x="6561393" y="1153548"/>
            <a:chExt cx="1800000" cy="2495959"/>
          </a:xfrm>
        </p:grpSpPr>
        <p:sp>
          <p:nvSpPr>
            <p:cNvPr id="8" name="TextBox 7"/>
            <p:cNvSpPr txBox="1"/>
            <p:nvPr/>
          </p:nvSpPr>
          <p:spPr>
            <a:xfrm>
              <a:off x="6779856" y="3003176"/>
              <a:ext cx="1387084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Second edge from IP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9" name="Дуга 8"/>
            <p:cNvSpPr/>
            <p:nvPr/>
          </p:nvSpPr>
          <p:spPr>
            <a:xfrm rot="8100000">
              <a:off x="6561393" y="1153548"/>
              <a:ext cx="1800000" cy="1800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5790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Замечания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Окунев. И.: можно </a:t>
                </a:r>
                <a:r>
                  <a:rPr lang="ru-RU" dirty="0"/>
                  <a:t>ли в ячейках заменить магниты на диполи с градиентом, и убрать линзы</a:t>
                </a:r>
                <a:r>
                  <a:rPr lang="ru-RU" dirty="0" smtClean="0"/>
                  <a:t>.</a:t>
                </a:r>
              </a:p>
              <a:p>
                <a:r>
                  <a:rPr lang="ru-RU" dirty="0" err="1" smtClean="0"/>
                  <a:t>Богомягков</a:t>
                </a:r>
                <a:r>
                  <a:rPr lang="ru-RU" dirty="0" smtClean="0"/>
                  <a:t> А.: уменьшить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ru-RU" dirty="0" smtClean="0"/>
                  <a:t> в секциях подавления дисперсии.</a:t>
                </a:r>
                <a:endParaRPr lang="en-US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38" t="-19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71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reasoning (FODO)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360A-594B-4CEE-9917-3340FAEBC045}" type="slidenum">
              <a:rPr lang="ru-RU" smtClean="0"/>
              <a:t>3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3339" y="786962"/>
                <a:ext cx="7141442" cy="9191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q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q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𝑐𝑒𝑙𝑙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q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𝑐𝑒𝑙𝑙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90221"/>
                <a:ext cx="5409493" cy="7123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3339" y="1994361"/>
                <a:ext cx="4400499" cy="1142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≈±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=±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495770"/>
                <a:ext cx="3356111" cy="8799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3340" y="3425154"/>
                <a:ext cx="4762201" cy="905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≈±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568865"/>
                <a:ext cx="3771097" cy="7020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3339" y="5829267"/>
                <a:ext cx="5926944" cy="7505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𝑑𝑎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𝑐𝑒𝑙𝑙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𝑐𝑒𝑙𝑙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𝑐𝑒𝑙𝑙</m:t>
                        </m:r>
                      </m:sub>
                    </m:sSub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371950"/>
                <a:ext cx="4633576" cy="5857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3339" y="4618788"/>
                <a:ext cx="4521815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𝑐𝑒𝑙𝑙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𝜋𝜈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464091"/>
                <a:ext cx="3444533" cy="71468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052520" y="2182571"/>
                <a:ext cx="2674130" cy="2217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𝑐𝑒𝑙𝑙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𝑐𝑒𝑙𝑙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𝑐𝑒𝑙𝑙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𝑐𝑒𝑙𝑙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𝑐𝑒𝑙𝑙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520" y="2182571"/>
                <a:ext cx="2674130" cy="221727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964082" y="4743450"/>
                <a:ext cx="3762568" cy="93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To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𝑐𝑒𝑙𝑙</m:t>
                        </m:r>
                      </m:sub>
                    </m:sSub>
                  </m:oMath>
                </a14:m>
                <a:r>
                  <a:rPr lang="en-US" dirty="0" smtClean="0"/>
                  <a:t> but keep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𝑐𝑜𝑛𝑠𝑡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decrease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dirty="0" smtClean="0"/>
                  <a:t> keeping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𝑐𝑒𝑙𝑙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𝑐𝑜𝑛𝑠𝑡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𝑐𝑒𝑙𝑙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𝑐𝑒𝑙𝑙</m:t>
                        </m:r>
                      </m:sub>
                    </m:sSub>
                  </m:oMath>
                </a14:m>
                <a:r>
                  <a:rPr lang="en-US" dirty="0" smtClean="0"/>
                  <a:t> will increase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082" y="4743450"/>
                <a:ext cx="3762568" cy="934295"/>
              </a:xfrm>
              <a:prstGeom prst="rect">
                <a:avLst/>
              </a:prstGeom>
              <a:blipFill rotWithShape="0">
                <a:blip r:embed="rId8"/>
                <a:stretch>
                  <a:fillRect l="-1294" t="-3268" b="-9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64082" y="786962"/>
                <a:ext cx="3499997" cy="880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𝑐𝑒𝑙𝑙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𝑐𝑒𝑙𝑙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082" y="786962"/>
                <a:ext cx="3499997" cy="8807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82189" y="5783662"/>
                <a:ext cx="5598904" cy="96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𝑑𝑎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𝑐𝑒𝑙𝑙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𝑐𝑒𝑙𝑙</m:t>
                              </m:r>
                            </m:sub>
                          </m:sSub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𝑐𝑒𝑙𝑙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𝑐𝑒𝑙𝑙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189" y="5783662"/>
                <a:ext cx="5598904" cy="96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21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reasoning (beam-beam, luminosity)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360A-594B-4CEE-9917-3340FAEBC045}" type="slidenum">
              <a:rPr lang="ru-RU" smtClean="0"/>
              <a:t>4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3339" y="867627"/>
                <a:ext cx="2029979" cy="908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39" y="867627"/>
                <a:ext cx="2029979" cy="90826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514966" y="729994"/>
                <a:ext cx="3217932" cy="1183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𝜋𝛾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4966" y="729994"/>
                <a:ext cx="3217932" cy="11835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3339" y="1812406"/>
                <a:ext cx="3345851" cy="944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𝑇𝑜𝑢𝑠𝑐h𝑒𝑘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39" y="1812406"/>
                <a:ext cx="3345851" cy="9443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01409" y="899816"/>
                <a:ext cx="2291333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409" y="899816"/>
                <a:ext cx="2291333" cy="84388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514966" y="1857513"/>
                <a:ext cx="2993063" cy="854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𝜋𝛾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4966" y="1857513"/>
                <a:ext cx="2993063" cy="85414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720833" y="866409"/>
                <a:ext cx="2790058" cy="1381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833" y="866409"/>
                <a:ext cx="2790058" cy="138134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0800" y="3410133"/>
                <a:ext cx="10791865" cy="319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With respect to 22_11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b="0" dirty="0" smtClean="0"/>
                  <a:t>Decrease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 smtClean="0"/>
                  <a:t> , increase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→×3</m:t>
                    </m:r>
                  </m:oMath>
                </a14:m>
                <a:r>
                  <a:rPr lang="en-US" dirty="0" smtClean="0"/>
                  <a:t> leads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→×2.5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=2.6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dirty="0" smtClean="0"/>
                  <a:t>. Good!</a:t>
                </a:r>
                <a:endParaRPr lang="en-US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𝑐𝑜𝑛𝑠𝑡</m:t>
                    </m:r>
                  </m:oMath>
                </a14:m>
                <a:endParaRPr lang="en-US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→×3</m:t>
                    </m:r>
                  </m:oMath>
                </a14:m>
                <a:r>
                  <a:rPr lang="en-US" dirty="0" smtClean="0"/>
                  <a:t>. Good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𝑇𝑜𝑢𝑠𝑐h𝑒𝑘</m:t>
                        </m:r>
                      </m:sub>
                    </m:sSub>
                  </m:oMath>
                </a14:m>
                <a:r>
                  <a:rPr lang="en-US" dirty="0" smtClean="0"/>
                  <a:t>!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Decrease of coupling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0.006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0.02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×3≈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𝑐𝑜𝑛𝑠𝑡</m:t>
                    </m:r>
                  </m:oMath>
                </a14:m>
                <a:r>
                  <a:rPr lang="en-US" dirty="0" smtClean="0"/>
                  <a:t>. Acceptable.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→×2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by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→×2</m:t>
                    </m:r>
                  </m:oMath>
                </a14:m>
                <a:endParaRPr lang="en-US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Resulting </a:t>
                </a:r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lang="en-US" dirty="0" smtClean="0"/>
                  <a:t>. Good!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Resulting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𝑇𝑜𝑢𝑠𝑐h𝑒𝑘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×2×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. Good!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Resulting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→×2×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≈4.3</m:t>
                    </m:r>
                  </m:oMath>
                </a14:m>
                <a:r>
                  <a:rPr lang="en-US" dirty="0" smtClean="0"/>
                  <a:t>. Acceptable.</a:t>
                </a:r>
                <a:endParaRPr lang="en-US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" y="3410133"/>
                <a:ext cx="10791865" cy="3191515"/>
              </a:xfrm>
              <a:prstGeom prst="rect">
                <a:avLst/>
              </a:prstGeom>
              <a:blipFill rotWithShape="0">
                <a:blip r:embed="rId8"/>
                <a:stretch>
                  <a:fillRect l="-452" t="-9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13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Optics: IR</a:t>
            </a:r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34920" y="149157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адпись 2"/>
          <p:cNvSpPr txBox="1">
            <a:spLocks noChangeArrowheads="1"/>
          </p:cNvSpPr>
          <p:nvPr/>
        </p:nvSpPr>
        <p:spPr bwMode="auto">
          <a:xfrm>
            <a:off x="774617" y="1280553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456520" y="1278648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d0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946234" y="942321"/>
            <a:ext cx="152400" cy="917834"/>
            <a:chOff x="2421072" y="1438673"/>
            <a:chExt cx="152400" cy="917834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Q1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04720" y="945227"/>
            <a:ext cx="152400" cy="912023"/>
            <a:chOff x="3138497" y="1441450"/>
            <a:chExt cx="152400" cy="912023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Q0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Надпись 2"/>
          <p:cNvSpPr txBox="1">
            <a:spLocks noChangeArrowheads="1"/>
          </p:cNvSpPr>
          <p:nvPr/>
        </p:nvSpPr>
        <p:spPr bwMode="auto">
          <a:xfrm>
            <a:off x="1096832" y="1281572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d2a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Надпись 2"/>
          <p:cNvSpPr txBox="1">
            <a:spLocks noChangeArrowheads="1"/>
          </p:cNvSpPr>
          <p:nvPr/>
        </p:nvSpPr>
        <p:spPr bwMode="auto">
          <a:xfrm>
            <a:off x="1763059" y="1280553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d2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326361" y="1204149"/>
            <a:ext cx="359569" cy="374712"/>
            <a:chOff x="1326361" y="1700949"/>
            <a:chExt cx="359569" cy="37471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326361" y="1909284"/>
              <a:ext cx="359569" cy="1663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Надпись 2"/>
            <p:cNvSpPr txBox="1">
              <a:spLocks noChangeArrowheads="1"/>
            </p:cNvSpPr>
            <p:nvPr/>
          </p:nvSpPr>
          <p:spPr bwMode="auto">
            <a:xfrm>
              <a:off x="1429945" y="1700949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b0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916921" y="945227"/>
            <a:ext cx="152400" cy="912023"/>
            <a:chOff x="3138497" y="1441450"/>
            <a:chExt cx="152400" cy="912023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30" name="Прямая соединительная линия 29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Q2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248232" y="942321"/>
            <a:ext cx="152400" cy="917834"/>
            <a:chOff x="2421072" y="1438673"/>
            <a:chExt cx="152400" cy="917834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38" name="Прямая соединительная линия 37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Q3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Надпись 2"/>
          <p:cNvSpPr txBox="1">
            <a:spLocks noChangeArrowheads="1"/>
          </p:cNvSpPr>
          <p:nvPr/>
        </p:nvSpPr>
        <p:spPr bwMode="auto">
          <a:xfrm>
            <a:off x="2064574" y="1283082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d3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Надпись 2"/>
          <p:cNvSpPr txBox="1">
            <a:spLocks noChangeArrowheads="1"/>
          </p:cNvSpPr>
          <p:nvPr/>
        </p:nvSpPr>
        <p:spPr bwMode="auto">
          <a:xfrm>
            <a:off x="2406860" y="1276457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d4b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Умножение 44"/>
          <p:cNvSpPr/>
          <p:nvPr/>
        </p:nvSpPr>
        <p:spPr>
          <a:xfrm>
            <a:off x="259651" y="1419786"/>
            <a:ext cx="144000" cy="144000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Надпись 2"/>
          <p:cNvSpPr txBox="1">
            <a:spLocks noChangeArrowheads="1"/>
          </p:cNvSpPr>
          <p:nvPr/>
        </p:nvSpPr>
        <p:spPr bwMode="auto">
          <a:xfrm>
            <a:off x="2801618" y="1270907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d4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2955480" y="945227"/>
            <a:ext cx="152400" cy="912023"/>
            <a:chOff x="3138497" y="1441450"/>
            <a:chExt cx="152400" cy="912023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50" name="Прямая соединительная линия 49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Q4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Надпись 2"/>
          <p:cNvSpPr txBox="1">
            <a:spLocks noChangeArrowheads="1"/>
          </p:cNvSpPr>
          <p:nvPr/>
        </p:nvSpPr>
        <p:spPr bwMode="auto">
          <a:xfrm>
            <a:off x="3101906" y="1286040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d5a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Надпись 2"/>
          <p:cNvSpPr txBox="1">
            <a:spLocks noChangeArrowheads="1"/>
          </p:cNvSpPr>
          <p:nvPr/>
        </p:nvSpPr>
        <p:spPr bwMode="auto">
          <a:xfrm>
            <a:off x="3768133" y="1285021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d5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3331435" y="1208617"/>
            <a:ext cx="359569" cy="374712"/>
            <a:chOff x="4004288" y="1705417"/>
            <a:chExt cx="359569" cy="374712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4004288" y="1913752"/>
              <a:ext cx="359569" cy="1663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Надпись 2"/>
            <p:cNvSpPr txBox="1">
              <a:spLocks noChangeArrowheads="1"/>
            </p:cNvSpPr>
            <p:nvPr/>
          </p:nvSpPr>
          <p:spPr bwMode="auto">
            <a:xfrm>
              <a:off x="4107872" y="1705417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b2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3921462" y="942321"/>
            <a:ext cx="152400" cy="917834"/>
            <a:chOff x="2421072" y="1438673"/>
            <a:chExt cx="152400" cy="917834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63" name="Прямая соединительная линия 62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Q5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2604607" y="1419786"/>
            <a:ext cx="151356" cy="523424"/>
            <a:chOff x="3277460" y="1916586"/>
            <a:chExt cx="151356" cy="523424"/>
          </a:xfrm>
        </p:grpSpPr>
        <p:sp>
          <p:nvSpPr>
            <p:cNvPr id="69" name="Умножение 68"/>
            <p:cNvSpPr/>
            <p:nvPr/>
          </p:nvSpPr>
          <p:spPr>
            <a:xfrm>
              <a:off x="3284816" y="1916586"/>
              <a:ext cx="144000" cy="144000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0" name="Группа 69"/>
            <p:cNvGrpSpPr/>
            <p:nvPr/>
          </p:nvGrpSpPr>
          <p:grpSpPr>
            <a:xfrm>
              <a:off x="3277460" y="1984715"/>
              <a:ext cx="147955" cy="455295"/>
              <a:chOff x="0" y="0"/>
              <a:chExt cx="148589" cy="456089"/>
            </a:xfrm>
          </p:grpSpPr>
          <p:grpSp>
            <p:nvGrpSpPr>
              <p:cNvPr id="71" name="Группа 70"/>
              <p:cNvGrpSpPr/>
              <p:nvPr/>
            </p:nvGrpSpPr>
            <p:grpSpPr>
              <a:xfrm>
                <a:off x="62865" y="0"/>
                <a:ext cx="30480" cy="226060"/>
                <a:chOff x="0" y="0"/>
                <a:chExt cx="30480" cy="226060"/>
              </a:xfrm>
            </p:grpSpPr>
            <p:cxnSp>
              <p:nvCxnSpPr>
                <p:cNvPr id="73" name="Прямая со стрелкой 72"/>
                <p:cNvCxnSpPr/>
                <p:nvPr/>
              </p:nvCxnSpPr>
              <p:spPr>
                <a:xfrm flipV="1">
                  <a:off x="15240" y="0"/>
                  <a:ext cx="0" cy="1728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Прямая со стрелкой 73"/>
                <p:cNvCxnSpPr/>
                <p:nvPr/>
              </p:nvCxnSpPr>
              <p:spPr>
                <a:xfrm rot="1500000" flipV="1">
                  <a:off x="0" y="85725"/>
                  <a:ext cx="0" cy="7175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Прямая со стрелкой 74"/>
                <p:cNvCxnSpPr/>
                <p:nvPr/>
              </p:nvCxnSpPr>
              <p:spPr>
                <a:xfrm rot="1500000" flipV="1">
                  <a:off x="0" y="154305"/>
                  <a:ext cx="0" cy="7175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 стрелкой 75"/>
                <p:cNvCxnSpPr/>
                <p:nvPr/>
              </p:nvCxnSpPr>
              <p:spPr>
                <a:xfrm rot="20100000" flipH="1" flipV="1">
                  <a:off x="30480" y="85725"/>
                  <a:ext cx="0" cy="7175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Прямая со стрелкой 76"/>
                <p:cNvCxnSpPr/>
                <p:nvPr/>
              </p:nvCxnSpPr>
              <p:spPr>
                <a:xfrm rot="20100000" flipH="1" flipV="1">
                  <a:off x="30480" y="152400"/>
                  <a:ext cx="0" cy="7175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Надпись 2"/>
              <p:cNvSpPr txBox="1">
                <a:spLocks noChangeArrowheads="1"/>
              </p:cNvSpPr>
              <p:nvPr/>
            </p:nvSpPr>
            <p:spPr bwMode="auto">
              <a:xfrm>
                <a:off x="0" y="226536"/>
                <a:ext cx="148589" cy="229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Y5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8" name="Надпись 2"/>
          <p:cNvSpPr txBox="1">
            <a:spLocks noChangeArrowheads="1"/>
          </p:cNvSpPr>
          <p:nvPr/>
        </p:nvSpPr>
        <p:spPr bwMode="auto">
          <a:xfrm>
            <a:off x="4062125" y="1277476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d6a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Надпись 2"/>
          <p:cNvSpPr txBox="1">
            <a:spLocks noChangeArrowheads="1"/>
          </p:cNvSpPr>
          <p:nvPr/>
        </p:nvSpPr>
        <p:spPr bwMode="auto">
          <a:xfrm>
            <a:off x="4728352" y="1276457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d6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4291654" y="1200053"/>
            <a:ext cx="359569" cy="374712"/>
            <a:chOff x="4964507" y="1696853"/>
            <a:chExt cx="359569" cy="374712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4964507" y="1905188"/>
              <a:ext cx="359569" cy="1663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Надпись 2"/>
            <p:cNvSpPr txBox="1">
              <a:spLocks noChangeArrowheads="1"/>
            </p:cNvSpPr>
            <p:nvPr/>
          </p:nvSpPr>
          <p:spPr bwMode="auto">
            <a:xfrm>
              <a:off x="5068091" y="169685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b3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4886585" y="945227"/>
            <a:ext cx="152400" cy="912023"/>
            <a:chOff x="3138497" y="1441450"/>
            <a:chExt cx="152400" cy="912023"/>
          </a:xfrm>
        </p:grpSpPr>
        <p:grpSp>
          <p:nvGrpSpPr>
            <p:cNvPr id="84" name="Группа 83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86" name="Прямая соединительная линия 85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единительная линия 86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89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Q6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5366280" y="945227"/>
            <a:ext cx="152400" cy="912023"/>
            <a:chOff x="3138497" y="1441450"/>
            <a:chExt cx="152400" cy="912023"/>
          </a:xfrm>
        </p:grpSpPr>
        <p:grpSp>
          <p:nvGrpSpPr>
            <p:cNvPr id="92" name="Группа 91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94" name="Прямая соединительная линия 93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единительная линия 95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единительная линия 97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Q6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5123699" y="1419786"/>
            <a:ext cx="151356" cy="523424"/>
            <a:chOff x="5796552" y="1916586"/>
            <a:chExt cx="151356" cy="523424"/>
          </a:xfrm>
        </p:grpSpPr>
        <p:sp>
          <p:nvSpPr>
            <p:cNvPr id="100" name="Умножение 99"/>
            <p:cNvSpPr/>
            <p:nvPr/>
          </p:nvSpPr>
          <p:spPr>
            <a:xfrm>
              <a:off x="5803908" y="1916586"/>
              <a:ext cx="144000" cy="144000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1" name="Группа 100"/>
            <p:cNvGrpSpPr/>
            <p:nvPr/>
          </p:nvGrpSpPr>
          <p:grpSpPr>
            <a:xfrm>
              <a:off x="5796552" y="1984715"/>
              <a:ext cx="147955" cy="455295"/>
              <a:chOff x="0" y="0"/>
              <a:chExt cx="148589" cy="456089"/>
            </a:xfrm>
          </p:grpSpPr>
          <p:grpSp>
            <p:nvGrpSpPr>
              <p:cNvPr id="102" name="Группа 101"/>
              <p:cNvGrpSpPr/>
              <p:nvPr/>
            </p:nvGrpSpPr>
            <p:grpSpPr>
              <a:xfrm>
                <a:off x="62865" y="0"/>
                <a:ext cx="30480" cy="226060"/>
                <a:chOff x="0" y="0"/>
                <a:chExt cx="30480" cy="226060"/>
              </a:xfrm>
            </p:grpSpPr>
            <p:cxnSp>
              <p:nvCxnSpPr>
                <p:cNvPr id="104" name="Прямая со стрелкой 103"/>
                <p:cNvCxnSpPr/>
                <p:nvPr/>
              </p:nvCxnSpPr>
              <p:spPr>
                <a:xfrm flipV="1">
                  <a:off x="15240" y="0"/>
                  <a:ext cx="0" cy="1728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Прямая со стрелкой 104"/>
                <p:cNvCxnSpPr/>
                <p:nvPr/>
              </p:nvCxnSpPr>
              <p:spPr>
                <a:xfrm rot="1500000" flipV="1">
                  <a:off x="0" y="85725"/>
                  <a:ext cx="0" cy="7175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Прямая со стрелкой 105"/>
                <p:cNvCxnSpPr/>
                <p:nvPr/>
              </p:nvCxnSpPr>
              <p:spPr>
                <a:xfrm rot="1500000" flipV="1">
                  <a:off x="0" y="154305"/>
                  <a:ext cx="0" cy="7175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Прямая со стрелкой 106"/>
                <p:cNvCxnSpPr/>
                <p:nvPr/>
              </p:nvCxnSpPr>
              <p:spPr>
                <a:xfrm rot="20100000" flipH="1" flipV="1">
                  <a:off x="30480" y="85725"/>
                  <a:ext cx="0" cy="7175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Прямая со стрелкой 107"/>
                <p:cNvCxnSpPr/>
                <p:nvPr/>
              </p:nvCxnSpPr>
              <p:spPr>
                <a:xfrm rot="20100000" flipH="1" flipV="1">
                  <a:off x="30480" y="152400"/>
                  <a:ext cx="0" cy="7175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3" name="Надпись 2"/>
              <p:cNvSpPr txBox="1">
                <a:spLocks noChangeArrowheads="1"/>
              </p:cNvSpPr>
              <p:nvPr/>
            </p:nvSpPr>
            <p:spPr bwMode="auto">
              <a:xfrm>
                <a:off x="0" y="226536"/>
                <a:ext cx="148589" cy="229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Y1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9" name="Группа 108"/>
          <p:cNvGrpSpPr/>
          <p:nvPr/>
        </p:nvGrpSpPr>
        <p:grpSpPr>
          <a:xfrm>
            <a:off x="5800182" y="942321"/>
            <a:ext cx="152400" cy="917834"/>
            <a:chOff x="2421072" y="1438673"/>
            <a:chExt cx="152400" cy="917834"/>
          </a:xfrm>
        </p:grpSpPr>
        <p:grpSp>
          <p:nvGrpSpPr>
            <p:cNvPr id="110" name="Группа 109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112" name="Прямая соединительная линия 111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Прямая соединительная линия 112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Прямая соединительная линия 113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1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Q7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7" name="Надпись 2"/>
          <p:cNvSpPr txBox="1">
            <a:spLocks noChangeArrowheads="1"/>
          </p:cNvSpPr>
          <p:nvPr/>
        </p:nvSpPr>
        <p:spPr bwMode="auto">
          <a:xfrm>
            <a:off x="5584900" y="1233813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d7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8" name="Надпись 2"/>
          <p:cNvSpPr txBox="1">
            <a:spLocks noChangeArrowheads="1"/>
          </p:cNvSpPr>
          <p:nvPr/>
        </p:nvSpPr>
        <p:spPr bwMode="auto">
          <a:xfrm>
            <a:off x="5950275" y="1278878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d8a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9" name="Надпись 2"/>
          <p:cNvSpPr txBox="1">
            <a:spLocks noChangeArrowheads="1"/>
          </p:cNvSpPr>
          <p:nvPr/>
        </p:nvSpPr>
        <p:spPr bwMode="auto">
          <a:xfrm>
            <a:off x="6616502" y="1277859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d8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0" name="Группа 119"/>
          <p:cNvGrpSpPr/>
          <p:nvPr/>
        </p:nvGrpSpPr>
        <p:grpSpPr>
          <a:xfrm>
            <a:off x="6179804" y="1201455"/>
            <a:ext cx="359569" cy="374712"/>
            <a:chOff x="6852657" y="1698255"/>
            <a:chExt cx="359569" cy="374712"/>
          </a:xfrm>
        </p:grpSpPr>
        <p:sp>
          <p:nvSpPr>
            <p:cNvPr id="121" name="Прямоугольник 120"/>
            <p:cNvSpPr/>
            <p:nvPr/>
          </p:nvSpPr>
          <p:spPr>
            <a:xfrm>
              <a:off x="6852657" y="1906590"/>
              <a:ext cx="359569" cy="1663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Надпись 2"/>
            <p:cNvSpPr txBox="1">
              <a:spLocks noChangeArrowheads="1"/>
            </p:cNvSpPr>
            <p:nvPr/>
          </p:nvSpPr>
          <p:spPr bwMode="auto">
            <a:xfrm>
              <a:off x="6956241" y="1698255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b4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6770364" y="945227"/>
            <a:ext cx="152400" cy="912023"/>
            <a:chOff x="3138497" y="1441450"/>
            <a:chExt cx="152400" cy="912023"/>
          </a:xfrm>
        </p:grpSpPr>
        <p:grpSp>
          <p:nvGrpSpPr>
            <p:cNvPr id="124" name="Группа 123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Прямая соединительная линия 127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Прямая соединительная линия 128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Прямая соединительная линия 129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Q8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1" name="Группа 130"/>
          <p:cNvGrpSpPr/>
          <p:nvPr/>
        </p:nvGrpSpPr>
        <p:grpSpPr>
          <a:xfrm>
            <a:off x="7174718" y="945227"/>
            <a:ext cx="152400" cy="912023"/>
            <a:chOff x="3138497" y="1441450"/>
            <a:chExt cx="152400" cy="912023"/>
          </a:xfrm>
        </p:grpSpPr>
        <p:grpSp>
          <p:nvGrpSpPr>
            <p:cNvPr id="132" name="Группа 131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134" name="Прямая соединительная линия 133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единительная линия 134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Прямая соединительная линия 135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Прямая соединительная линия 136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37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Q8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9" name="Надпись 2"/>
          <p:cNvSpPr txBox="1">
            <a:spLocks noChangeArrowheads="1"/>
          </p:cNvSpPr>
          <p:nvPr/>
        </p:nvSpPr>
        <p:spPr bwMode="auto">
          <a:xfrm>
            <a:off x="7319752" y="1281572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d8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0" name="Надпись 2"/>
          <p:cNvSpPr txBox="1">
            <a:spLocks noChangeArrowheads="1"/>
          </p:cNvSpPr>
          <p:nvPr/>
        </p:nvSpPr>
        <p:spPr bwMode="auto">
          <a:xfrm>
            <a:off x="7985979" y="1280553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d8a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1" name="Группа 140"/>
          <p:cNvGrpSpPr/>
          <p:nvPr/>
        </p:nvGrpSpPr>
        <p:grpSpPr>
          <a:xfrm>
            <a:off x="7549281" y="1204149"/>
            <a:ext cx="359569" cy="374712"/>
            <a:chOff x="8222134" y="1700949"/>
            <a:chExt cx="359569" cy="374712"/>
          </a:xfrm>
        </p:grpSpPr>
        <p:sp>
          <p:nvSpPr>
            <p:cNvPr id="142" name="Прямоугольник 141"/>
            <p:cNvSpPr/>
            <p:nvPr/>
          </p:nvSpPr>
          <p:spPr>
            <a:xfrm>
              <a:off x="8222134" y="1909284"/>
              <a:ext cx="359569" cy="1663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Надпись 2"/>
            <p:cNvSpPr txBox="1">
              <a:spLocks noChangeArrowheads="1"/>
            </p:cNvSpPr>
            <p:nvPr/>
          </p:nvSpPr>
          <p:spPr bwMode="auto">
            <a:xfrm>
              <a:off x="8325718" y="1700949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b5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4" name="Группа 143"/>
          <p:cNvGrpSpPr/>
          <p:nvPr/>
        </p:nvGrpSpPr>
        <p:grpSpPr>
          <a:xfrm>
            <a:off x="8170987" y="942321"/>
            <a:ext cx="152400" cy="917834"/>
            <a:chOff x="2421072" y="1438673"/>
            <a:chExt cx="152400" cy="917834"/>
          </a:xfrm>
        </p:grpSpPr>
        <p:grpSp>
          <p:nvGrpSpPr>
            <p:cNvPr id="145" name="Группа 144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147" name="Прямая соединительная линия 146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Прямая соединительная линия 147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Прямая соединительная линия 148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Прямая соединительная линия 149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Прямая соединительная линия 150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6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Q9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2" name="Надпись 2"/>
          <p:cNvSpPr txBox="1">
            <a:spLocks noChangeArrowheads="1"/>
          </p:cNvSpPr>
          <p:nvPr/>
        </p:nvSpPr>
        <p:spPr bwMode="auto">
          <a:xfrm>
            <a:off x="8384167" y="1264117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d10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3" name="Группа 152"/>
          <p:cNvGrpSpPr/>
          <p:nvPr/>
        </p:nvGrpSpPr>
        <p:grpSpPr>
          <a:xfrm>
            <a:off x="8599918" y="945227"/>
            <a:ext cx="152400" cy="912023"/>
            <a:chOff x="3138497" y="1441450"/>
            <a:chExt cx="152400" cy="912023"/>
          </a:xfrm>
        </p:grpSpPr>
        <p:grpSp>
          <p:nvGrpSpPr>
            <p:cNvPr id="154" name="Группа 153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156" name="Прямая соединительная линия 155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5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Q10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1" name="Группа 160"/>
          <p:cNvGrpSpPr/>
          <p:nvPr/>
        </p:nvGrpSpPr>
        <p:grpSpPr>
          <a:xfrm>
            <a:off x="9079613" y="945227"/>
            <a:ext cx="152400" cy="912023"/>
            <a:chOff x="3138497" y="1441450"/>
            <a:chExt cx="152400" cy="912023"/>
          </a:xfrm>
        </p:grpSpPr>
        <p:grpSp>
          <p:nvGrpSpPr>
            <p:cNvPr id="162" name="Группа 161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164" name="Прямая соединительная линия 163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Прямая соединительная линия 164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Прямая соединительная линия 165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Прямая соединительная линия 166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Прямая соединительная линия 167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3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Q10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9" name="Группа 168"/>
          <p:cNvGrpSpPr/>
          <p:nvPr/>
        </p:nvGrpSpPr>
        <p:grpSpPr>
          <a:xfrm>
            <a:off x="8837032" y="1414152"/>
            <a:ext cx="151356" cy="523424"/>
            <a:chOff x="5796552" y="1916586"/>
            <a:chExt cx="151356" cy="523424"/>
          </a:xfrm>
        </p:grpSpPr>
        <p:sp>
          <p:nvSpPr>
            <p:cNvPr id="170" name="Умножение 169"/>
            <p:cNvSpPr/>
            <p:nvPr/>
          </p:nvSpPr>
          <p:spPr>
            <a:xfrm>
              <a:off x="5803908" y="1916586"/>
              <a:ext cx="144000" cy="144000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1" name="Группа 170"/>
            <p:cNvGrpSpPr/>
            <p:nvPr/>
          </p:nvGrpSpPr>
          <p:grpSpPr>
            <a:xfrm>
              <a:off x="5796552" y="1984715"/>
              <a:ext cx="147955" cy="455295"/>
              <a:chOff x="0" y="0"/>
              <a:chExt cx="148589" cy="456089"/>
            </a:xfrm>
          </p:grpSpPr>
          <p:grpSp>
            <p:nvGrpSpPr>
              <p:cNvPr id="172" name="Группа 171"/>
              <p:cNvGrpSpPr/>
              <p:nvPr/>
            </p:nvGrpSpPr>
            <p:grpSpPr>
              <a:xfrm>
                <a:off x="62865" y="0"/>
                <a:ext cx="30480" cy="226060"/>
                <a:chOff x="0" y="0"/>
                <a:chExt cx="30480" cy="226060"/>
              </a:xfrm>
            </p:grpSpPr>
            <p:cxnSp>
              <p:nvCxnSpPr>
                <p:cNvPr id="174" name="Прямая со стрелкой 173"/>
                <p:cNvCxnSpPr/>
                <p:nvPr/>
              </p:nvCxnSpPr>
              <p:spPr>
                <a:xfrm flipV="1">
                  <a:off x="15240" y="0"/>
                  <a:ext cx="0" cy="1728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Прямая со стрелкой 174"/>
                <p:cNvCxnSpPr/>
                <p:nvPr/>
              </p:nvCxnSpPr>
              <p:spPr>
                <a:xfrm rot="1500000" flipV="1">
                  <a:off x="0" y="85725"/>
                  <a:ext cx="0" cy="7175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Прямая со стрелкой 175"/>
                <p:cNvCxnSpPr/>
                <p:nvPr/>
              </p:nvCxnSpPr>
              <p:spPr>
                <a:xfrm rot="1500000" flipV="1">
                  <a:off x="0" y="154305"/>
                  <a:ext cx="0" cy="7175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Прямая со стрелкой 176"/>
                <p:cNvCxnSpPr/>
                <p:nvPr/>
              </p:nvCxnSpPr>
              <p:spPr>
                <a:xfrm rot="20100000" flipH="1" flipV="1">
                  <a:off x="30480" y="85725"/>
                  <a:ext cx="0" cy="7175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Прямая со стрелкой 177"/>
                <p:cNvCxnSpPr/>
                <p:nvPr/>
              </p:nvCxnSpPr>
              <p:spPr>
                <a:xfrm rot="20100000" flipH="1" flipV="1">
                  <a:off x="30480" y="152400"/>
                  <a:ext cx="0" cy="7175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3" name="Надпись 2"/>
              <p:cNvSpPr txBox="1">
                <a:spLocks noChangeArrowheads="1"/>
              </p:cNvSpPr>
              <p:nvPr/>
            </p:nvSpPr>
            <p:spPr bwMode="auto">
              <a:xfrm>
                <a:off x="0" y="226536"/>
                <a:ext cx="148589" cy="229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Y3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179" name="Прямая соединительная линия 178"/>
          <p:cNvCxnSpPr/>
          <p:nvPr/>
        </p:nvCxnSpPr>
        <p:spPr>
          <a:xfrm>
            <a:off x="7057271" y="792316"/>
            <a:ext cx="0" cy="144000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>
            <a:off x="334920" y="3120754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1" name="Группа 180"/>
          <p:cNvGrpSpPr/>
          <p:nvPr/>
        </p:nvGrpSpPr>
        <p:grpSpPr>
          <a:xfrm>
            <a:off x="623310" y="2570261"/>
            <a:ext cx="152400" cy="917834"/>
            <a:chOff x="2421072" y="1438673"/>
            <a:chExt cx="152400" cy="917834"/>
          </a:xfrm>
        </p:grpSpPr>
        <p:grpSp>
          <p:nvGrpSpPr>
            <p:cNvPr id="182" name="Группа 181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184" name="Прямая соединительная линия 183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Прямая соединительная линия 184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Прямая соединительная линия 185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Прямая соединительная линия 186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Прямая соединительная линия 187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3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Q11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9" name="Надпись 2"/>
          <p:cNvSpPr txBox="1">
            <a:spLocks noChangeArrowheads="1"/>
          </p:cNvSpPr>
          <p:nvPr/>
        </p:nvSpPr>
        <p:spPr bwMode="auto">
          <a:xfrm>
            <a:off x="439652" y="2912259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d11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0" name="Надпись 2"/>
          <p:cNvSpPr txBox="1">
            <a:spLocks noChangeArrowheads="1"/>
          </p:cNvSpPr>
          <p:nvPr/>
        </p:nvSpPr>
        <p:spPr bwMode="auto">
          <a:xfrm>
            <a:off x="788564" y="2906653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d12a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1" name="Надпись 2"/>
          <p:cNvSpPr txBox="1">
            <a:spLocks noChangeArrowheads="1"/>
          </p:cNvSpPr>
          <p:nvPr/>
        </p:nvSpPr>
        <p:spPr bwMode="auto">
          <a:xfrm>
            <a:off x="1454791" y="2905634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d12b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2" name="Группа 191"/>
          <p:cNvGrpSpPr/>
          <p:nvPr/>
        </p:nvGrpSpPr>
        <p:grpSpPr>
          <a:xfrm>
            <a:off x="1018093" y="2829230"/>
            <a:ext cx="359569" cy="374712"/>
            <a:chOff x="2643015" y="1696853"/>
            <a:chExt cx="359569" cy="374712"/>
          </a:xfrm>
        </p:grpSpPr>
        <p:sp>
          <p:nvSpPr>
            <p:cNvPr id="193" name="Прямоугольник 192"/>
            <p:cNvSpPr/>
            <p:nvPr/>
          </p:nvSpPr>
          <p:spPr>
            <a:xfrm>
              <a:off x="2643015" y="1905188"/>
              <a:ext cx="359569" cy="1663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Надпись 2"/>
            <p:cNvSpPr txBox="1">
              <a:spLocks noChangeArrowheads="1"/>
            </p:cNvSpPr>
            <p:nvPr/>
          </p:nvSpPr>
          <p:spPr bwMode="auto">
            <a:xfrm>
              <a:off x="2746599" y="169685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b6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5" name="Надпись 2"/>
          <p:cNvSpPr txBox="1">
            <a:spLocks noChangeArrowheads="1"/>
          </p:cNvSpPr>
          <p:nvPr/>
        </p:nvSpPr>
        <p:spPr bwMode="auto">
          <a:xfrm>
            <a:off x="1849549" y="2900084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d12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6" name="Группа 195"/>
          <p:cNvGrpSpPr/>
          <p:nvPr/>
        </p:nvGrpSpPr>
        <p:grpSpPr>
          <a:xfrm>
            <a:off x="2003411" y="2573167"/>
            <a:ext cx="152400" cy="912023"/>
            <a:chOff x="3138497" y="1441450"/>
            <a:chExt cx="152400" cy="912023"/>
          </a:xfrm>
        </p:grpSpPr>
        <p:grpSp>
          <p:nvGrpSpPr>
            <p:cNvPr id="197" name="Группа 196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199" name="Прямая соединительная линия 198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Прямая соединительная линия 199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Прямая соединительная линия 200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Прямая соединительная линия 201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Прямая соединительная линия 202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8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Q12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4" name="Надпись 2"/>
          <p:cNvSpPr txBox="1">
            <a:spLocks noChangeArrowheads="1"/>
          </p:cNvSpPr>
          <p:nvPr/>
        </p:nvSpPr>
        <p:spPr bwMode="auto">
          <a:xfrm>
            <a:off x="2149837" y="2915217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d13a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5" name="Надпись 2"/>
          <p:cNvSpPr txBox="1">
            <a:spLocks noChangeArrowheads="1"/>
          </p:cNvSpPr>
          <p:nvPr/>
        </p:nvSpPr>
        <p:spPr bwMode="auto">
          <a:xfrm>
            <a:off x="2816064" y="2914198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d13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6" name="Группа 205"/>
          <p:cNvGrpSpPr/>
          <p:nvPr/>
        </p:nvGrpSpPr>
        <p:grpSpPr>
          <a:xfrm>
            <a:off x="2379366" y="2837794"/>
            <a:ext cx="359569" cy="374712"/>
            <a:chOff x="4004288" y="1705417"/>
            <a:chExt cx="359569" cy="374712"/>
          </a:xfrm>
        </p:grpSpPr>
        <p:sp>
          <p:nvSpPr>
            <p:cNvPr id="207" name="Прямоугольник 206"/>
            <p:cNvSpPr/>
            <p:nvPr/>
          </p:nvSpPr>
          <p:spPr>
            <a:xfrm>
              <a:off x="4004288" y="1913752"/>
              <a:ext cx="359569" cy="1663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Надпись 2"/>
            <p:cNvSpPr txBox="1">
              <a:spLocks noChangeArrowheads="1"/>
            </p:cNvSpPr>
            <p:nvPr/>
          </p:nvSpPr>
          <p:spPr bwMode="auto">
            <a:xfrm>
              <a:off x="4107872" y="1705417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b7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9" name="Группа 208"/>
          <p:cNvGrpSpPr/>
          <p:nvPr/>
        </p:nvGrpSpPr>
        <p:grpSpPr>
          <a:xfrm>
            <a:off x="2969393" y="2570261"/>
            <a:ext cx="152400" cy="917834"/>
            <a:chOff x="2421072" y="1438673"/>
            <a:chExt cx="152400" cy="917834"/>
          </a:xfrm>
        </p:grpSpPr>
        <p:grpSp>
          <p:nvGrpSpPr>
            <p:cNvPr id="210" name="Группа 209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212" name="Прямая соединительная линия 211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Прямая соединительная линия 212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Прямая соединительная линия 213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Прямая соединительная линия 214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Прямая соединительная линия 215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1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Q13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7" name="Надпись 2"/>
          <p:cNvSpPr txBox="1">
            <a:spLocks noChangeArrowheads="1"/>
          </p:cNvSpPr>
          <p:nvPr/>
        </p:nvSpPr>
        <p:spPr bwMode="auto">
          <a:xfrm>
            <a:off x="3110056" y="2906653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d14a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8" name="Надпись 2"/>
          <p:cNvSpPr txBox="1">
            <a:spLocks noChangeArrowheads="1"/>
          </p:cNvSpPr>
          <p:nvPr/>
        </p:nvSpPr>
        <p:spPr bwMode="auto">
          <a:xfrm>
            <a:off x="3776283" y="2905634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d14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9" name="Группа 218"/>
          <p:cNvGrpSpPr/>
          <p:nvPr/>
        </p:nvGrpSpPr>
        <p:grpSpPr>
          <a:xfrm>
            <a:off x="3339585" y="2829230"/>
            <a:ext cx="359569" cy="374712"/>
            <a:chOff x="4964507" y="1696853"/>
            <a:chExt cx="359569" cy="374712"/>
          </a:xfrm>
        </p:grpSpPr>
        <p:sp>
          <p:nvSpPr>
            <p:cNvPr id="220" name="Прямоугольник 219"/>
            <p:cNvSpPr/>
            <p:nvPr/>
          </p:nvSpPr>
          <p:spPr>
            <a:xfrm>
              <a:off x="4964507" y="1905188"/>
              <a:ext cx="359569" cy="1663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Надпись 2"/>
            <p:cNvSpPr txBox="1">
              <a:spLocks noChangeArrowheads="1"/>
            </p:cNvSpPr>
            <p:nvPr/>
          </p:nvSpPr>
          <p:spPr bwMode="auto">
            <a:xfrm>
              <a:off x="5068091" y="169685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b8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2" name="Группа 221"/>
          <p:cNvGrpSpPr/>
          <p:nvPr/>
        </p:nvGrpSpPr>
        <p:grpSpPr>
          <a:xfrm>
            <a:off x="3934516" y="2573167"/>
            <a:ext cx="152400" cy="912023"/>
            <a:chOff x="3138497" y="1441450"/>
            <a:chExt cx="152400" cy="912023"/>
          </a:xfrm>
        </p:grpSpPr>
        <p:grpSp>
          <p:nvGrpSpPr>
            <p:cNvPr id="223" name="Группа 222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225" name="Прямая соединительная линия 224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Прямая соединительная линия 225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Прямая соединительная линия 226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Прямая соединительная линия 227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Прямая соединительная линия 228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4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Q14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0" name="Группа 229"/>
          <p:cNvGrpSpPr/>
          <p:nvPr/>
        </p:nvGrpSpPr>
        <p:grpSpPr>
          <a:xfrm>
            <a:off x="4891181" y="2570261"/>
            <a:ext cx="152400" cy="917834"/>
            <a:chOff x="2421072" y="1438673"/>
            <a:chExt cx="152400" cy="917834"/>
          </a:xfrm>
        </p:grpSpPr>
        <p:grpSp>
          <p:nvGrpSpPr>
            <p:cNvPr id="231" name="Группа 230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233" name="Прямая соединительная линия 232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Прямая соединительная линия 233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Прямая соединительная линия 234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Прямая соединительная линия 235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Прямая соединительная линия 236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2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Q15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8" name="Группа 237"/>
          <p:cNvGrpSpPr/>
          <p:nvPr/>
        </p:nvGrpSpPr>
        <p:grpSpPr>
          <a:xfrm>
            <a:off x="5399346" y="2573167"/>
            <a:ext cx="152400" cy="912023"/>
            <a:chOff x="3138497" y="1441450"/>
            <a:chExt cx="152400" cy="912023"/>
          </a:xfrm>
        </p:grpSpPr>
        <p:grpSp>
          <p:nvGrpSpPr>
            <p:cNvPr id="239" name="Группа 238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241" name="Прямая соединительная линия 240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Прямая соединительная линия 241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Прямая соединительная линия 242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Прямая соединительная линия 243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Прямая соединительная линия 244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0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Q16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6" name="Надпись 2"/>
          <p:cNvSpPr txBox="1">
            <a:spLocks noChangeArrowheads="1"/>
          </p:cNvSpPr>
          <p:nvPr/>
        </p:nvSpPr>
        <p:spPr bwMode="auto">
          <a:xfrm>
            <a:off x="5625130" y="2917391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d17a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7" name="Надпись 2"/>
          <p:cNvSpPr txBox="1">
            <a:spLocks noChangeArrowheads="1"/>
          </p:cNvSpPr>
          <p:nvPr/>
        </p:nvSpPr>
        <p:spPr bwMode="auto">
          <a:xfrm>
            <a:off x="6291357" y="2916372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d17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8" name="Группа 247"/>
          <p:cNvGrpSpPr/>
          <p:nvPr/>
        </p:nvGrpSpPr>
        <p:grpSpPr>
          <a:xfrm>
            <a:off x="5854659" y="2839968"/>
            <a:ext cx="359569" cy="374712"/>
            <a:chOff x="8222134" y="1700949"/>
            <a:chExt cx="359569" cy="374712"/>
          </a:xfrm>
        </p:grpSpPr>
        <p:sp>
          <p:nvSpPr>
            <p:cNvPr id="249" name="Прямоугольник 248"/>
            <p:cNvSpPr/>
            <p:nvPr/>
          </p:nvSpPr>
          <p:spPr>
            <a:xfrm>
              <a:off x="8222134" y="1909284"/>
              <a:ext cx="359569" cy="1663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0" name="Надпись 2"/>
            <p:cNvSpPr txBox="1">
              <a:spLocks noChangeArrowheads="1"/>
            </p:cNvSpPr>
            <p:nvPr/>
          </p:nvSpPr>
          <p:spPr bwMode="auto">
            <a:xfrm>
              <a:off x="8325718" y="1700949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b9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1" name="Группа 250"/>
          <p:cNvGrpSpPr/>
          <p:nvPr/>
        </p:nvGrpSpPr>
        <p:grpSpPr>
          <a:xfrm>
            <a:off x="6476365" y="2570261"/>
            <a:ext cx="152400" cy="917834"/>
            <a:chOff x="2421072" y="1438673"/>
            <a:chExt cx="152400" cy="917834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254" name="Прямая соединительная линия 253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Прямая соединительная линия 254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Прямая соединительная линия 255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Прямая соединительная линия 256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Прямая соединительная линия 257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3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Q17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9" name="Группа 258"/>
          <p:cNvGrpSpPr/>
          <p:nvPr/>
        </p:nvGrpSpPr>
        <p:grpSpPr>
          <a:xfrm>
            <a:off x="7579832" y="2573167"/>
            <a:ext cx="152400" cy="912023"/>
            <a:chOff x="3138497" y="1441450"/>
            <a:chExt cx="152400" cy="912023"/>
          </a:xfrm>
        </p:grpSpPr>
        <p:grpSp>
          <p:nvGrpSpPr>
            <p:cNvPr id="260" name="Группа 259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262" name="Прямая соединительная линия 261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Прямая соединительная линия 262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Прямая соединительная линия 263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Прямая соединительная линия 264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Прямая соединительная линия 265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1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Q18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67" name="Прямая соединительная линия 266"/>
          <p:cNvCxnSpPr/>
          <p:nvPr/>
        </p:nvCxnSpPr>
        <p:spPr>
          <a:xfrm>
            <a:off x="6547515" y="2315234"/>
            <a:ext cx="0" cy="144000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8" name="Группа 267"/>
          <p:cNvGrpSpPr/>
          <p:nvPr/>
        </p:nvGrpSpPr>
        <p:grpSpPr>
          <a:xfrm>
            <a:off x="4653822" y="2686819"/>
            <a:ext cx="152400" cy="513099"/>
            <a:chOff x="4172972" y="3176664"/>
            <a:chExt cx="152400" cy="513099"/>
          </a:xfrm>
        </p:grpSpPr>
        <p:sp>
          <p:nvSpPr>
            <p:cNvPr id="269" name="Умножение 268"/>
            <p:cNvSpPr/>
            <p:nvPr/>
          </p:nvSpPr>
          <p:spPr>
            <a:xfrm>
              <a:off x="4178986" y="3545763"/>
              <a:ext cx="144000" cy="144000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70" name="Группа 269"/>
            <p:cNvGrpSpPr/>
            <p:nvPr/>
          </p:nvGrpSpPr>
          <p:grpSpPr>
            <a:xfrm>
              <a:off x="4172972" y="3176664"/>
              <a:ext cx="152400" cy="445522"/>
              <a:chOff x="0" y="-60712"/>
              <a:chExt cx="153034" cy="445522"/>
            </a:xfrm>
          </p:grpSpPr>
          <p:grpSp>
            <p:nvGrpSpPr>
              <p:cNvPr id="271" name="Группа 270"/>
              <p:cNvGrpSpPr/>
              <p:nvPr/>
            </p:nvGrpSpPr>
            <p:grpSpPr>
              <a:xfrm>
                <a:off x="64770" y="150495"/>
                <a:ext cx="30480" cy="234315"/>
                <a:chOff x="0" y="0"/>
                <a:chExt cx="30480" cy="234315"/>
              </a:xfrm>
            </p:grpSpPr>
            <p:cxnSp>
              <p:nvCxnSpPr>
                <p:cNvPr id="273" name="Прямая со стрелкой 272"/>
                <p:cNvCxnSpPr/>
                <p:nvPr/>
              </p:nvCxnSpPr>
              <p:spPr>
                <a:xfrm flipV="1">
                  <a:off x="13335" y="5715"/>
                  <a:ext cx="0" cy="2286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Прямая со стрелкой 273"/>
                <p:cNvCxnSpPr/>
                <p:nvPr/>
              </p:nvCxnSpPr>
              <p:spPr>
                <a:xfrm rot="1500000" flipV="1">
                  <a:off x="0" y="1905"/>
                  <a:ext cx="0" cy="720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Прямая со стрелкой 274"/>
                <p:cNvCxnSpPr/>
                <p:nvPr/>
              </p:nvCxnSpPr>
              <p:spPr>
                <a:xfrm rot="1500000" flipV="1">
                  <a:off x="0" y="68580"/>
                  <a:ext cx="0" cy="720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Прямая со стрелкой 275"/>
                <p:cNvCxnSpPr/>
                <p:nvPr/>
              </p:nvCxnSpPr>
              <p:spPr>
                <a:xfrm rot="20100000" flipH="1" flipV="1">
                  <a:off x="28575" y="0"/>
                  <a:ext cx="0" cy="720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Прямая со стрелкой 276"/>
                <p:cNvCxnSpPr/>
                <p:nvPr/>
              </p:nvCxnSpPr>
              <p:spPr>
                <a:xfrm rot="20100000" flipH="1" flipV="1">
                  <a:off x="30480" y="68580"/>
                  <a:ext cx="0" cy="720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2" name="Надпись 2"/>
              <p:cNvSpPr txBox="1">
                <a:spLocks noChangeArrowheads="1"/>
              </p:cNvSpPr>
              <p:nvPr/>
            </p:nvSpPr>
            <p:spPr bwMode="auto">
              <a:xfrm>
                <a:off x="0" y="-60712"/>
                <a:ext cx="153034" cy="229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X1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78" name="Группа 277"/>
          <p:cNvGrpSpPr/>
          <p:nvPr/>
        </p:nvGrpSpPr>
        <p:grpSpPr>
          <a:xfrm>
            <a:off x="4419953" y="2570261"/>
            <a:ext cx="152400" cy="917834"/>
            <a:chOff x="2421072" y="1438673"/>
            <a:chExt cx="152400" cy="917834"/>
          </a:xfrm>
        </p:grpSpPr>
        <p:grpSp>
          <p:nvGrpSpPr>
            <p:cNvPr id="279" name="Группа 278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281" name="Прямая соединительная линия 280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Прямая соединительная линия 281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Прямая соединительная линия 282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Прямая соединительная линия 283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Прямая соединительная линия 284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0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Q15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6" name="Надпись 2"/>
          <p:cNvSpPr txBox="1">
            <a:spLocks noChangeArrowheads="1"/>
          </p:cNvSpPr>
          <p:nvPr/>
        </p:nvSpPr>
        <p:spPr bwMode="auto">
          <a:xfrm>
            <a:off x="4164001" y="2912259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d15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7" name="Надпись 2"/>
          <p:cNvSpPr txBox="1">
            <a:spLocks noChangeArrowheads="1"/>
          </p:cNvSpPr>
          <p:nvPr/>
        </p:nvSpPr>
        <p:spPr bwMode="auto">
          <a:xfrm>
            <a:off x="5149879" y="2914198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d16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8" name="Надпись 2"/>
          <p:cNvSpPr txBox="1">
            <a:spLocks noChangeArrowheads="1"/>
          </p:cNvSpPr>
          <p:nvPr/>
        </p:nvSpPr>
        <p:spPr bwMode="auto">
          <a:xfrm>
            <a:off x="6666209" y="2900084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d18a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9" name="Надпись 2"/>
          <p:cNvSpPr txBox="1">
            <a:spLocks noChangeArrowheads="1"/>
          </p:cNvSpPr>
          <p:nvPr/>
        </p:nvSpPr>
        <p:spPr bwMode="auto">
          <a:xfrm>
            <a:off x="7363326" y="2899065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d18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90" name="Группа 289"/>
          <p:cNvGrpSpPr/>
          <p:nvPr/>
        </p:nvGrpSpPr>
        <p:grpSpPr>
          <a:xfrm>
            <a:off x="6926628" y="2822661"/>
            <a:ext cx="359569" cy="374712"/>
            <a:chOff x="8222134" y="1700949"/>
            <a:chExt cx="359569" cy="374712"/>
          </a:xfrm>
        </p:grpSpPr>
        <p:sp>
          <p:nvSpPr>
            <p:cNvPr id="291" name="Прямоугольник 290"/>
            <p:cNvSpPr/>
            <p:nvPr/>
          </p:nvSpPr>
          <p:spPr>
            <a:xfrm>
              <a:off x="8222134" y="1909284"/>
              <a:ext cx="359569" cy="1663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2" name="Надпись 2"/>
            <p:cNvSpPr txBox="1">
              <a:spLocks noChangeArrowheads="1"/>
            </p:cNvSpPr>
            <p:nvPr/>
          </p:nvSpPr>
          <p:spPr bwMode="auto">
            <a:xfrm>
              <a:off x="8325718" y="1700949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b10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3" name="Группа 292"/>
          <p:cNvGrpSpPr/>
          <p:nvPr/>
        </p:nvGrpSpPr>
        <p:grpSpPr>
          <a:xfrm>
            <a:off x="8487436" y="2570261"/>
            <a:ext cx="152400" cy="917834"/>
            <a:chOff x="2421072" y="1438673"/>
            <a:chExt cx="152400" cy="917834"/>
          </a:xfrm>
        </p:grpSpPr>
        <p:grpSp>
          <p:nvGrpSpPr>
            <p:cNvPr id="294" name="Группа 293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296" name="Прямая соединительная линия 295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Прямая соединительная линия 296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Прямая соединительная линия 297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Прямая соединительная линия 298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Прямая соединительная линия 299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5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Q19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1" name="Группа 300"/>
          <p:cNvGrpSpPr/>
          <p:nvPr/>
        </p:nvGrpSpPr>
        <p:grpSpPr>
          <a:xfrm>
            <a:off x="8250077" y="2684488"/>
            <a:ext cx="152400" cy="513099"/>
            <a:chOff x="4172972" y="3176664"/>
            <a:chExt cx="152400" cy="513099"/>
          </a:xfrm>
        </p:grpSpPr>
        <p:sp>
          <p:nvSpPr>
            <p:cNvPr id="302" name="Умножение 301"/>
            <p:cNvSpPr/>
            <p:nvPr/>
          </p:nvSpPr>
          <p:spPr>
            <a:xfrm>
              <a:off x="4178986" y="3545763"/>
              <a:ext cx="144000" cy="144000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3" name="Группа 302"/>
            <p:cNvGrpSpPr/>
            <p:nvPr/>
          </p:nvGrpSpPr>
          <p:grpSpPr>
            <a:xfrm>
              <a:off x="4172972" y="3176664"/>
              <a:ext cx="152400" cy="445522"/>
              <a:chOff x="0" y="-60712"/>
              <a:chExt cx="153034" cy="445522"/>
            </a:xfrm>
          </p:grpSpPr>
          <p:grpSp>
            <p:nvGrpSpPr>
              <p:cNvPr id="304" name="Группа 303"/>
              <p:cNvGrpSpPr/>
              <p:nvPr/>
            </p:nvGrpSpPr>
            <p:grpSpPr>
              <a:xfrm>
                <a:off x="64770" y="150495"/>
                <a:ext cx="30480" cy="234315"/>
                <a:chOff x="0" y="0"/>
                <a:chExt cx="30480" cy="234315"/>
              </a:xfrm>
            </p:grpSpPr>
            <p:cxnSp>
              <p:nvCxnSpPr>
                <p:cNvPr id="306" name="Прямая со стрелкой 305"/>
                <p:cNvCxnSpPr/>
                <p:nvPr/>
              </p:nvCxnSpPr>
              <p:spPr>
                <a:xfrm flipV="1">
                  <a:off x="13335" y="5715"/>
                  <a:ext cx="0" cy="2286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Прямая со стрелкой 306"/>
                <p:cNvCxnSpPr/>
                <p:nvPr/>
              </p:nvCxnSpPr>
              <p:spPr>
                <a:xfrm rot="1500000" flipV="1">
                  <a:off x="0" y="1905"/>
                  <a:ext cx="0" cy="720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Прямая со стрелкой 307"/>
                <p:cNvCxnSpPr/>
                <p:nvPr/>
              </p:nvCxnSpPr>
              <p:spPr>
                <a:xfrm rot="1500000" flipV="1">
                  <a:off x="0" y="68580"/>
                  <a:ext cx="0" cy="720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Прямая со стрелкой 308"/>
                <p:cNvCxnSpPr/>
                <p:nvPr/>
              </p:nvCxnSpPr>
              <p:spPr>
                <a:xfrm rot="20100000" flipH="1" flipV="1">
                  <a:off x="28575" y="0"/>
                  <a:ext cx="0" cy="720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Прямая со стрелкой 309"/>
                <p:cNvCxnSpPr/>
                <p:nvPr/>
              </p:nvCxnSpPr>
              <p:spPr>
                <a:xfrm rot="20100000" flipH="1" flipV="1">
                  <a:off x="30480" y="68580"/>
                  <a:ext cx="0" cy="720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5" name="Надпись 2"/>
              <p:cNvSpPr txBox="1">
                <a:spLocks noChangeArrowheads="1"/>
              </p:cNvSpPr>
              <p:nvPr/>
            </p:nvSpPr>
            <p:spPr bwMode="auto">
              <a:xfrm>
                <a:off x="0" y="-60712"/>
                <a:ext cx="153034" cy="229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X3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11" name="Группа 310"/>
          <p:cNvGrpSpPr/>
          <p:nvPr/>
        </p:nvGrpSpPr>
        <p:grpSpPr>
          <a:xfrm>
            <a:off x="8016208" y="2570261"/>
            <a:ext cx="152400" cy="917834"/>
            <a:chOff x="2421072" y="1438673"/>
            <a:chExt cx="152400" cy="917834"/>
          </a:xfrm>
        </p:grpSpPr>
        <p:grpSp>
          <p:nvGrpSpPr>
            <p:cNvPr id="312" name="Группа 311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314" name="Прямая соединительная линия 313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Прямая соединительная линия 314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Прямая соединительная линия 315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Прямая соединительная линия 316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Прямая соединительная линия 317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3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Q19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9" name="Надпись 2"/>
          <p:cNvSpPr txBox="1">
            <a:spLocks noChangeArrowheads="1"/>
          </p:cNvSpPr>
          <p:nvPr/>
        </p:nvSpPr>
        <p:spPr bwMode="auto">
          <a:xfrm>
            <a:off x="7801045" y="2920617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d19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0" name="Группа 319"/>
          <p:cNvGrpSpPr/>
          <p:nvPr/>
        </p:nvGrpSpPr>
        <p:grpSpPr>
          <a:xfrm>
            <a:off x="1674395" y="2684488"/>
            <a:ext cx="152400" cy="513099"/>
            <a:chOff x="4172972" y="3176664"/>
            <a:chExt cx="152400" cy="513099"/>
          </a:xfrm>
        </p:grpSpPr>
        <p:sp>
          <p:nvSpPr>
            <p:cNvPr id="321" name="Умножение 320"/>
            <p:cNvSpPr/>
            <p:nvPr/>
          </p:nvSpPr>
          <p:spPr>
            <a:xfrm>
              <a:off x="4178986" y="3545763"/>
              <a:ext cx="144000" cy="144000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22" name="Группа 321"/>
            <p:cNvGrpSpPr/>
            <p:nvPr/>
          </p:nvGrpSpPr>
          <p:grpSpPr>
            <a:xfrm>
              <a:off x="4172972" y="3176664"/>
              <a:ext cx="152400" cy="445522"/>
              <a:chOff x="0" y="-60712"/>
              <a:chExt cx="153034" cy="445522"/>
            </a:xfrm>
          </p:grpSpPr>
          <p:grpSp>
            <p:nvGrpSpPr>
              <p:cNvPr id="323" name="Группа 322"/>
              <p:cNvGrpSpPr/>
              <p:nvPr/>
            </p:nvGrpSpPr>
            <p:grpSpPr>
              <a:xfrm>
                <a:off x="64770" y="150495"/>
                <a:ext cx="30480" cy="234315"/>
                <a:chOff x="0" y="0"/>
                <a:chExt cx="30480" cy="234315"/>
              </a:xfrm>
            </p:grpSpPr>
            <p:cxnSp>
              <p:nvCxnSpPr>
                <p:cNvPr id="325" name="Прямая со стрелкой 324"/>
                <p:cNvCxnSpPr/>
                <p:nvPr/>
              </p:nvCxnSpPr>
              <p:spPr>
                <a:xfrm flipV="1">
                  <a:off x="13335" y="5715"/>
                  <a:ext cx="0" cy="2286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Прямая со стрелкой 325"/>
                <p:cNvCxnSpPr/>
                <p:nvPr/>
              </p:nvCxnSpPr>
              <p:spPr>
                <a:xfrm rot="1500000" flipV="1">
                  <a:off x="0" y="1905"/>
                  <a:ext cx="0" cy="720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Прямая со стрелкой 326"/>
                <p:cNvCxnSpPr/>
                <p:nvPr/>
              </p:nvCxnSpPr>
              <p:spPr>
                <a:xfrm rot="1500000" flipV="1">
                  <a:off x="0" y="68580"/>
                  <a:ext cx="0" cy="720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Прямая со стрелкой 327"/>
                <p:cNvCxnSpPr/>
                <p:nvPr/>
              </p:nvCxnSpPr>
              <p:spPr>
                <a:xfrm rot="20100000" flipH="1" flipV="1">
                  <a:off x="28575" y="0"/>
                  <a:ext cx="0" cy="720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Прямая со стрелкой 328"/>
                <p:cNvCxnSpPr/>
                <p:nvPr/>
              </p:nvCxnSpPr>
              <p:spPr>
                <a:xfrm rot="20100000" flipH="1" flipV="1">
                  <a:off x="30480" y="68580"/>
                  <a:ext cx="0" cy="720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4" name="Надпись 2"/>
              <p:cNvSpPr txBox="1">
                <a:spLocks noChangeArrowheads="1"/>
              </p:cNvSpPr>
              <p:nvPr/>
            </p:nvSpPr>
            <p:spPr bwMode="auto">
              <a:xfrm>
                <a:off x="0" y="-60712"/>
                <a:ext cx="153034" cy="229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X5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330" name="Прямая соединительная линия 329"/>
          <p:cNvCxnSpPr/>
          <p:nvPr/>
        </p:nvCxnSpPr>
        <p:spPr>
          <a:xfrm>
            <a:off x="350643" y="4646472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1" name="Группа 330"/>
          <p:cNvGrpSpPr/>
          <p:nvPr/>
        </p:nvGrpSpPr>
        <p:grpSpPr>
          <a:xfrm>
            <a:off x="639033" y="4088408"/>
            <a:ext cx="152400" cy="917834"/>
            <a:chOff x="2421072" y="1438673"/>
            <a:chExt cx="152400" cy="917834"/>
          </a:xfrm>
        </p:grpSpPr>
        <p:grpSp>
          <p:nvGrpSpPr>
            <p:cNvPr id="332" name="Группа 331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334" name="Прямая соединительная линия 333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Прямая соединительная линия 334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Прямая соединительная линия 335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Прямая соединительная линия 336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Прямая соединительная линия 337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3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Q20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9" name="Надпись 2"/>
          <p:cNvSpPr txBox="1">
            <a:spLocks noChangeArrowheads="1"/>
          </p:cNvSpPr>
          <p:nvPr/>
        </p:nvSpPr>
        <p:spPr bwMode="auto">
          <a:xfrm>
            <a:off x="455375" y="4435382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d20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0" name="Надпись 2"/>
          <p:cNvSpPr txBox="1">
            <a:spLocks noChangeArrowheads="1"/>
          </p:cNvSpPr>
          <p:nvPr/>
        </p:nvSpPr>
        <p:spPr bwMode="auto">
          <a:xfrm>
            <a:off x="804287" y="4435382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d21a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41" name="Группа 340"/>
          <p:cNvGrpSpPr/>
          <p:nvPr/>
        </p:nvGrpSpPr>
        <p:grpSpPr>
          <a:xfrm>
            <a:off x="1033816" y="4354948"/>
            <a:ext cx="359569" cy="374712"/>
            <a:chOff x="2643015" y="1696853"/>
            <a:chExt cx="359569" cy="374712"/>
          </a:xfrm>
        </p:grpSpPr>
        <p:sp>
          <p:nvSpPr>
            <p:cNvPr id="342" name="Прямоугольник 341"/>
            <p:cNvSpPr/>
            <p:nvPr/>
          </p:nvSpPr>
          <p:spPr>
            <a:xfrm>
              <a:off x="2643015" y="1905188"/>
              <a:ext cx="359569" cy="1663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Надпись 2"/>
            <p:cNvSpPr txBox="1">
              <a:spLocks noChangeArrowheads="1"/>
            </p:cNvSpPr>
            <p:nvPr/>
          </p:nvSpPr>
          <p:spPr bwMode="auto">
            <a:xfrm>
              <a:off x="2746599" y="169685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b11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4" name="Надпись 2"/>
          <p:cNvSpPr txBox="1">
            <a:spLocks noChangeArrowheads="1"/>
          </p:cNvSpPr>
          <p:nvPr/>
        </p:nvSpPr>
        <p:spPr bwMode="auto">
          <a:xfrm>
            <a:off x="1550183" y="4435382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d21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45" name="Группа 344"/>
          <p:cNvGrpSpPr/>
          <p:nvPr/>
        </p:nvGrpSpPr>
        <p:grpSpPr>
          <a:xfrm>
            <a:off x="1704045" y="4091314"/>
            <a:ext cx="152400" cy="912023"/>
            <a:chOff x="3138497" y="1441450"/>
            <a:chExt cx="152400" cy="912023"/>
          </a:xfrm>
        </p:grpSpPr>
        <p:grpSp>
          <p:nvGrpSpPr>
            <p:cNvPr id="346" name="Группа 345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348" name="Прямая соединительная линия 347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Прямая соединительная линия 348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Прямая соединительная линия 349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Прямая соединительная линия 350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Прямая соединительная линия 351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7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Q21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3" name="Надпись 2"/>
          <p:cNvSpPr txBox="1">
            <a:spLocks noChangeArrowheads="1"/>
          </p:cNvSpPr>
          <p:nvPr/>
        </p:nvSpPr>
        <p:spPr bwMode="auto">
          <a:xfrm>
            <a:off x="1850471" y="4435382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d22a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4" name="Надпись 2"/>
          <p:cNvSpPr txBox="1">
            <a:spLocks noChangeArrowheads="1"/>
          </p:cNvSpPr>
          <p:nvPr/>
        </p:nvSpPr>
        <p:spPr bwMode="auto">
          <a:xfrm>
            <a:off x="2516698" y="4435382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d22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55" name="Группа 354"/>
          <p:cNvGrpSpPr/>
          <p:nvPr/>
        </p:nvGrpSpPr>
        <p:grpSpPr>
          <a:xfrm>
            <a:off x="2080000" y="4363512"/>
            <a:ext cx="359569" cy="374712"/>
            <a:chOff x="4004288" y="1705417"/>
            <a:chExt cx="359569" cy="374712"/>
          </a:xfrm>
        </p:grpSpPr>
        <p:sp>
          <p:nvSpPr>
            <p:cNvPr id="356" name="Прямоугольник 355"/>
            <p:cNvSpPr/>
            <p:nvPr/>
          </p:nvSpPr>
          <p:spPr>
            <a:xfrm>
              <a:off x="4004288" y="1913752"/>
              <a:ext cx="359569" cy="1663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7" name="Надпись 2"/>
            <p:cNvSpPr txBox="1">
              <a:spLocks noChangeArrowheads="1"/>
            </p:cNvSpPr>
            <p:nvPr/>
          </p:nvSpPr>
          <p:spPr bwMode="auto">
            <a:xfrm>
              <a:off x="4107872" y="1705417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b12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8" name="Группа 357"/>
          <p:cNvGrpSpPr/>
          <p:nvPr/>
        </p:nvGrpSpPr>
        <p:grpSpPr>
          <a:xfrm>
            <a:off x="2733066" y="4091314"/>
            <a:ext cx="152400" cy="912023"/>
            <a:chOff x="3138497" y="1441450"/>
            <a:chExt cx="152400" cy="912023"/>
          </a:xfrm>
        </p:grpSpPr>
        <p:grpSp>
          <p:nvGrpSpPr>
            <p:cNvPr id="359" name="Группа 358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361" name="Прямая соединительная линия 360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Прямая соединительная линия 361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Прямая соединительная линия 362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Прямая соединительная линия 363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Прямая соединительная линия 364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0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Q22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6" name="Группа 365"/>
          <p:cNvGrpSpPr/>
          <p:nvPr/>
        </p:nvGrpSpPr>
        <p:grpSpPr>
          <a:xfrm>
            <a:off x="3604676" y="4091314"/>
            <a:ext cx="152400" cy="912023"/>
            <a:chOff x="3138497" y="1441450"/>
            <a:chExt cx="152400" cy="912023"/>
          </a:xfrm>
        </p:grpSpPr>
        <p:grpSp>
          <p:nvGrpSpPr>
            <p:cNvPr id="367" name="Группа 366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369" name="Прямая соединительная линия 368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Прямая соединительная линия 369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Прямая соединительная линия 370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Прямая соединительная линия 371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Прямая соединительная линия 372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8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Q24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4" name="Надпись 2"/>
          <p:cNvSpPr txBox="1">
            <a:spLocks noChangeArrowheads="1"/>
          </p:cNvSpPr>
          <p:nvPr/>
        </p:nvSpPr>
        <p:spPr bwMode="auto">
          <a:xfrm>
            <a:off x="5122373" y="4435382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d27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5" name="Надпись 2"/>
          <p:cNvSpPr txBox="1">
            <a:spLocks noChangeArrowheads="1"/>
          </p:cNvSpPr>
          <p:nvPr/>
        </p:nvSpPr>
        <p:spPr bwMode="auto">
          <a:xfrm>
            <a:off x="4229809" y="4435382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d26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76" name="Группа 375"/>
          <p:cNvGrpSpPr/>
          <p:nvPr/>
        </p:nvGrpSpPr>
        <p:grpSpPr>
          <a:xfrm>
            <a:off x="5336906" y="4088408"/>
            <a:ext cx="152400" cy="917834"/>
            <a:chOff x="2421072" y="1438673"/>
            <a:chExt cx="152400" cy="917834"/>
          </a:xfrm>
        </p:grpSpPr>
        <p:grpSp>
          <p:nvGrpSpPr>
            <p:cNvPr id="377" name="Группа 376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379" name="Прямая соединительная линия 378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Прямая соединительная линия 379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Прямая соединительная линия 380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Прямая соединительная линия 381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Прямая соединительная линия 382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8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Q27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4" name="Группа 383"/>
          <p:cNvGrpSpPr/>
          <p:nvPr/>
        </p:nvGrpSpPr>
        <p:grpSpPr>
          <a:xfrm>
            <a:off x="5774243" y="4091314"/>
            <a:ext cx="152400" cy="912023"/>
            <a:chOff x="3138497" y="1441450"/>
            <a:chExt cx="152400" cy="912023"/>
          </a:xfrm>
        </p:grpSpPr>
        <p:grpSp>
          <p:nvGrpSpPr>
            <p:cNvPr id="385" name="Группа 384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387" name="Прямая соединительная линия 386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Прямая соединительная линия 387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Прямая соединительная линия 388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Прямая соединительная линия 389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Прямая соединительная линия 390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6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Q28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2" name="Группа 391"/>
          <p:cNvGrpSpPr/>
          <p:nvPr/>
        </p:nvGrpSpPr>
        <p:grpSpPr>
          <a:xfrm>
            <a:off x="3181161" y="4088408"/>
            <a:ext cx="152400" cy="917834"/>
            <a:chOff x="2421072" y="1438673"/>
            <a:chExt cx="152400" cy="917834"/>
          </a:xfrm>
        </p:grpSpPr>
        <p:grpSp>
          <p:nvGrpSpPr>
            <p:cNvPr id="393" name="Группа 392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395" name="Прямая соединительная линия 394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Прямая соединительная линия 395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Прямая соединительная линия 396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Прямая соединительная линия 397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Прямая соединительная линия 398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4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Q23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0" name="Надпись 2"/>
          <p:cNvSpPr txBox="1">
            <a:spLocks noChangeArrowheads="1"/>
          </p:cNvSpPr>
          <p:nvPr/>
        </p:nvSpPr>
        <p:spPr bwMode="auto">
          <a:xfrm>
            <a:off x="2924065" y="4435382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d23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1" name="Надпись 2"/>
          <p:cNvSpPr txBox="1">
            <a:spLocks noChangeArrowheads="1"/>
          </p:cNvSpPr>
          <p:nvPr/>
        </p:nvSpPr>
        <p:spPr bwMode="auto">
          <a:xfrm>
            <a:off x="3353958" y="4435382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d24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2" name="Надпись 2"/>
          <p:cNvSpPr txBox="1">
            <a:spLocks noChangeArrowheads="1"/>
          </p:cNvSpPr>
          <p:nvPr/>
        </p:nvSpPr>
        <p:spPr bwMode="auto">
          <a:xfrm>
            <a:off x="5552056" y="4435382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d28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03" name="Группа 402"/>
          <p:cNvGrpSpPr/>
          <p:nvPr/>
        </p:nvGrpSpPr>
        <p:grpSpPr>
          <a:xfrm>
            <a:off x="4027429" y="4088408"/>
            <a:ext cx="152400" cy="917834"/>
            <a:chOff x="2421072" y="1438673"/>
            <a:chExt cx="152400" cy="917834"/>
          </a:xfrm>
        </p:grpSpPr>
        <p:grpSp>
          <p:nvGrpSpPr>
            <p:cNvPr id="404" name="Группа 403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406" name="Прямая соединительная линия 405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Прямая соединительная линия 406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Прямая соединительная линия 407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Прямая соединительная линия 408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Прямая соединительная линия 409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5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Q25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1" name="Надпись 2"/>
          <p:cNvSpPr txBox="1">
            <a:spLocks noChangeArrowheads="1"/>
          </p:cNvSpPr>
          <p:nvPr/>
        </p:nvSpPr>
        <p:spPr bwMode="auto">
          <a:xfrm>
            <a:off x="3813889" y="4435382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d25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12" name="Группа 411"/>
          <p:cNvGrpSpPr/>
          <p:nvPr/>
        </p:nvGrpSpPr>
        <p:grpSpPr>
          <a:xfrm>
            <a:off x="4465448" y="4091314"/>
            <a:ext cx="152400" cy="912023"/>
            <a:chOff x="3138497" y="1441450"/>
            <a:chExt cx="152400" cy="912023"/>
          </a:xfrm>
        </p:grpSpPr>
        <p:grpSp>
          <p:nvGrpSpPr>
            <p:cNvPr id="413" name="Группа 412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415" name="Прямая соединительная линия 414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Прямая соединительная линия 415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Прямая соединительная линия 416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Прямая соединительная линия 417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Прямая соединительная линия 418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4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Q26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0" name="Группа 419"/>
          <p:cNvGrpSpPr/>
          <p:nvPr/>
        </p:nvGrpSpPr>
        <p:grpSpPr>
          <a:xfrm>
            <a:off x="4945282" y="4091314"/>
            <a:ext cx="152400" cy="912023"/>
            <a:chOff x="3138497" y="1441450"/>
            <a:chExt cx="152400" cy="912023"/>
          </a:xfrm>
        </p:grpSpPr>
        <p:grpSp>
          <p:nvGrpSpPr>
            <p:cNvPr id="421" name="Группа 420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423" name="Прямая соединительная линия 422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Прямая соединительная линия 423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Прямая соединительная линия 424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Прямая соединительная линия 425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Прямая соединительная линия 426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2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Q26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8" name="Группа 427"/>
          <p:cNvGrpSpPr/>
          <p:nvPr/>
        </p:nvGrpSpPr>
        <p:grpSpPr>
          <a:xfrm>
            <a:off x="4695771" y="4570796"/>
            <a:ext cx="151356" cy="523424"/>
            <a:chOff x="5796552" y="1916586"/>
            <a:chExt cx="151356" cy="523424"/>
          </a:xfrm>
        </p:grpSpPr>
        <p:sp>
          <p:nvSpPr>
            <p:cNvPr id="429" name="Умножение 428"/>
            <p:cNvSpPr/>
            <p:nvPr/>
          </p:nvSpPr>
          <p:spPr>
            <a:xfrm>
              <a:off x="5803908" y="1916586"/>
              <a:ext cx="144000" cy="144000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30" name="Группа 429"/>
            <p:cNvGrpSpPr/>
            <p:nvPr/>
          </p:nvGrpSpPr>
          <p:grpSpPr>
            <a:xfrm>
              <a:off x="5796552" y="1984715"/>
              <a:ext cx="147955" cy="455295"/>
              <a:chOff x="0" y="0"/>
              <a:chExt cx="148589" cy="456089"/>
            </a:xfrm>
          </p:grpSpPr>
          <p:grpSp>
            <p:nvGrpSpPr>
              <p:cNvPr id="431" name="Группа 430"/>
              <p:cNvGrpSpPr/>
              <p:nvPr/>
            </p:nvGrpSpPr>
            <p:grpSpPr>
              <a:xfrm>
                <a:off x="62865" y="0"/>
                <a:ext cx="30480" cy="226060"/>
                <a:chOff x="0" y="0"/>
                <a:chExt cx="30480" cy="226060"/>
              </a:xfrm>
            </p:grpSpPr>
            <p:cxnSp>
              <p:nvCxnSpPr>
                <p:cNvPr id="433" name="Прямая со стрелкой 432"/>
                <p:cNvCxnSpPr/>
                <p:nvPr/>
              </p:nvCxnSpPr>
              <p:spPr>
                <a:xfrm flipV="1">
                  <a:off x="15240" y="0"/>
                  <a:ext cx="0" cy="1728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" name="Прямая со стрелкой 433"/>
                <p:cNvCxnSpPr/>
                <p:nvPr/>
              </p:nvCxnSpPr>
              <p:spPr>
                <a:xfrm rot="1500000" flipV="1">
                  <a:off x="0" y="85725"/>
                  <a:ext cx="0" cy="7175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Прямая со стрелкой 434"/>
                <p:cNvCxnSpPr/>
                <p:nvPr/>
              </p:nvCxnSpPr>
              <p:spPr>
                <a:xfrm rot="1500000" flipV="1">
                  <a:off x="0" y="154305"/>
                  <a:ext cx="0" cy="7175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Прямая со стрелкой 435"/>
                <p:cNvCxnSpPr/>
                <p:nvPr/>
              </p:nvCxnSpPr>
              <p:spPr>
                <a:xfrm rot="20100000" flipH="1" flipV="1">
                  <a:off x="30480" y="85725"/>
                  <a:ext cx="0" cy="7175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Прямая со стрелкой 436"/>
                <p:cNvCxnSpPr/>
                <p:nvPr/>
              </p:nvCxnSpPr>
              <p:spPr>
                <a:xfrm rot="20100000" flipH="1" flipV="1">
                  <a:off x="30480" y="152400"/>
                  <a:ext cx="0" cy="7175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2" name="Надпись 2"/>
              <p:cNvSpPr txBox="1">
                <a:spLocks noChangeArrowheads="1"/>
              </p:cNvSpPr>
              <p:nvPr/>
            </p:nvSpPr>
            <p:spPr bwMode="auto">
              <a:xfrm>
                <a:off x="0" y="226536"/>
                <a:ext cx="148589" cy="229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CR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38" name="Надпись 2"/>
          <p:cNvSpPr txBox="1">
            <a:spLocks noChangeArrowheads="1"/>
          </p:cNvSpPr>
          <p:nvPr/>
        </p:nvSpPr>
        <p:spPr bwMode="auto">
          <a:xfrm>
            <a:off x="5967645" y="4435382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d29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39" name="Группа 438"/>
          <p:cNvGrpSpPr/>
          <p:nvPr/>
        </p:nvGrpSpPr>
        <p:grpSpPr>
          <a:xfrm>
            <a:off x="6182178" y="4088408"/>
            <a:ext cx="152400" cy="917834"/>
            <a:chOff x="2421072" y="1438673"/>
            <a:chExt cx="152400" cy="917834"/>
          </a:xfrm>
        </p:grpSpPr>
        <p:grpSp>
          <p:nvGrpSpPr>
            <p:cNvPr id="440" name="Группа 439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442" name="Прямая соединительная линия 441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Прямая соединительная линия 442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Прямая соединительная линия 443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Прямая соединительная линия 444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Прямая соединительная линия 445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1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Q29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7" name="Группа 446"/>
          <p:cNvGrpSpPr/>
          <p:nvPr/>
        </p:nvGrpSpPr>
        <p:grpSpPr>
          <a:xfrm>
            <a:off x="6619515" y="4091314"/>
            <a:ext cx="152400" cy="912023"/>
            <a:chOff x="3138497" y="1441450"/>
            <a:chExt cx="152400" cy="912023"/>
          </a:xfrm>
        </p:grpSpPr>
        <p:grpSp>
          <p:nvGrpSpPr>
            <p:cNvPr id="448" name="Группа 447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450" name="Прямая соединительная линия 449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Прямая соединительная линия 450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Прямая соединительная линия 451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Прямая соединительная линия 452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Прямая соединительная линия 453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9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Q30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5" name="Надпись 2"/>
          <p:cNvSpPr txBox="1">
            <a:spLocks noChangeArrowheads="1"/>
          </p:cNvSpPr>
          <p:nvPr/>
        </p:nvSpPr>
        <p:spPr bwMode="auto">
          <a:xfrm>
            <a:off x="6397328" y="4435382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d30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6" name="Надпись 2"/>
          <p:cNvSpPr txBox="1">
            <a:spLocks noChangeArrowheads="1"/>
          </p:cNvSpPr>
          <p:nvPr/>
        </p:nvSpPr>
        <p:spPr bwMode="auto">
          <a:xfrm>
            <a:off x="6776947" y="4435382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d31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57" name="Группа 456"/>
          <p:cNvGrpSpPr/>
          <p:nvPr/>
        </p:nvGrpSpPr>
        <p:grpSpPr>
          <a:xfrm>
            <a:off x="6991480" y="4088408"/>
            <a:ext cx="152400" cy="917834"/>
            <a:chOff x="2421072" y="1438673"/>
            <a:chExt cx="152400" cy="917834"/>
          </a:xfrm>
        </p:grpSpPr>
        <p:grpSp>
          <p:nvGrpSpPr>
            <p:cNvPr id="458" name="Группа 457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460" name="Прямая соединительная линия 459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Прямая соединительная линия 460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Прямая соединительная линия 461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Прямая соединительная линия 462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Прямая соединительная линия 463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9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Q31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5" name="Надпись 2"/>
              <p:cNvSpPr txBox="1">
                <a:spLocks noChangeArrowheads="1"/>
              </p:cNvSpPr>
              <p:nvPr/>
            </p:nvSpPr>
            <p:spPr bwMode="auto">
              <a:xfrm>
                <a:off x="7703334" y="5281094"/>
                <a:ext cx="4084067" cy="1442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</m:e>
                    </m:rad>
                    <m:f>
                      <m:f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func>
                      </m:den>
                    </m:f>
                    <m:f>
                      <m:f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incoming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</m:e>
                    </m:rad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func>
                      </m:den>
                    </m:f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outgoing</a:t>
                </a:r>
                <a:endParaRPr lang="ru-RU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5" name="Надпись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03334" y="5281094"/>
                <a:ext cx="4084067" cy="1442959"/>
              </a:xfrm>
              <a:prstGeom prst="rect">
                <a:avLst/>
              </a:prstGeom>
              <a:blipFill rotWithShape="0">
                <a:blip r:embed="rId2"/>
                <a:stretch>
                  <a:fillRect r="-3284" b="-4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6" name="Группа 465"/>
          <p:cNvGrpSpPr/>
          <p:nvPr/>
        </p:nvGrpSpPr>
        <p:grpSpPr>
          <a:xfrm>
            <a:off x="7431343" y="4091314"/>
            <a:ext cx="152400" cy="912023"/>
            <a:chOff x="3138497" y="1441450"/>
            <a:chExt cx="152400" cy="912023"/>
          </a:xfrm>
        </p:grpSpPr>
        <p:grpSp>
          <p:nvGrpSpPr>
            <p:cNvPr id="467" name="Группа 466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469" name="Прямая соединительная линия 468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Прямая соединительная линия 469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Прямая соединительная линия 470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Прямая соединительная линия 471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Прямая соединительная линия 472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8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Q32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4" name="Надпись 2"/>
          <p:cNvSpPr txBox="1">
            <a:spLocks noChangeArrowheads="1"/>
          </p:cNvSpPr>
          <p:nvPr/>
        </p:nvSpPr>
        <p:spPr bwMode="auto">
          <a:xfrm>
            <a:off x="7209156" y="4435382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d32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5" name="Надпись 2"/>
          <p:cNvSpPr txBox="1">
            <a:spLocks noChangeArrowheads="1"/>
          </p:cNvSpPr>
          <p:nvPr/>
        </p:nvSpPr>
        <p:spPr bwMode="auto">
          <a:xfrm>
            <a:off x="7588775" y="4435382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d33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76" name="Группа 475"/>
          <p:cNvGrpSpPr/>
          <p:nvPr/>
        </p:nvGrpSpPr>
        <p:grpSpPr>
          <a:xfrm>
            <a:off x="7803308" y="4088408"/>
            <a:ext cx="152400" cy="917834"/>
            <a:chOff x="2421072" y="1438673"/>
            <a:chExt cx="152400" cy="917834"/>
          </a:xfrm>
        </p:grpSpPr>
        <p:grpSp>
          <p:nvGrpSpPr>
            <p:cNvPr id="477" name="Группа 476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479" name="Прямая соединительная линия 478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Прямая соединительная линия 479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Прямая соединительная линия 480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Прямая соединительная линия 481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Прямая соединительная линия 482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8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Q33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4" name="Надпись 2"/>
          <p:cNvSpPr txBox="1">
            <a:spLocks noChangeArrowheads="1"/>
          </p:cNvSpPr>
          <p:nvPr/>
        </p:nvSpPr>
        <p:spPr bwMode="auto">
          <a:xfrm>
            <a:off x="7978488" y="4433414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d34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06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Optics: cell</a:t>
            </a:r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34920" y="149157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адпись 2"/>
          <p:cNvSpPr txBox="1">
            <a:spLocks noChangeArrowheads="1"/>
          </p:cNvSpPr>
          <p:nvPr/>
        </p:nvSpPr>
        <p:spPr bwMode="auto">
          <a:xfrm>
            <a:off x="625789" y="1281634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dds2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946234" y="928175"/>
            <a:ext cx="152400" cy="917834"/>
            <a:chOff x="2421072" y="1438673"/>
            <a:chExt cx="152400" cy="917834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Qds3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Надпись 2"/>
          <p:cNvSpPr txBox="1">
            <a:spLocks noChangeArrowheads="1"/>
          </p:cNvSpPr>
          <p:nvPr/>
        </p:nvSpPr>
        <p:spPr bwMode="auto">
          <a:xfrm>
            <a:off x="1153263" y="1281490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dds1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Надпись 2"/>
          <p:cNvSpPr txBox="1">
            <a:spLocks noChangeArrowheads="1"/>
          </p:cNvSpPr>
          <p:nvPr/>
        </p:nvSpPr>
        <p:spPr bwMode="auto">
          <a:xfrm>
            <a:off x="1901825" y="1277476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dds1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424241" y="1195799"/>
            <a:ext cx="359569" cy="374712"/>
            <a:chOff x="1326361" y="1700949"/>
            <a:chExt cx="359569" cy="37471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326361" y="1909284"/>
              <a:ext cx="359569" cy="1663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Надпись 2"/>
            <p:cNvSpPr txBox="1">
              <a:spLocks noChangeArrowheads="1"/>
            </p:cNvSpPr>
            <p:nvPr/>
          </p:nvSpPr>
          <p:spPr bwMode="auto">
            <a:xfrm>
              <a:off x="1429945" y="1700949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bds2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088367" y="931081"/>
            <a:ext cx="152400" cy="912023"/>
            <a:chOff x="3138497" y="1441450"/>
            <a:chExt cx="152400" cy="912023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Qds2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Умножение 25"/>
          <p:cNvSpPr/>
          <p:nvPr/>
        </p:nvSpPr>
        <p:spPr>
          <a:xfrm>
            <a:off x="259651" y="1419786"/>
            <a:ext cx="144000" cy="144000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Надпись 2"/>
          <p:cNvSpPr txBox="1">
            <a:spLocks noChangeArrowheads="1"/>
          </p:cNvSpPr>
          <p:nvPr/>
        </p:nvSpPr>
        <p:spPr bwMode="auto">
          <a:xfrm>
            <a:off x="2762753" y="1276457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dds2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972573" y="931081"/>
            <a:ext cx="152400" cy="912023"/>
            <a:chOff x="3138497" y="1441450"/>
            <a:chExt cx="152400" cy="912023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31" name="Прямая соединительная линия 30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Qds2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192018" y="928175"/>
            <a:ext cx="152400" cy="917834"/>
            <a:chOff x="2421072" y="1438673"/>
            <a:chExt cx="152400" cy="917834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39" name="Прямая соединительная линия 38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Qds1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076323" y="928175"/>
            <a:ext cx="152400" cy="917834"/>
            <a:chOff x="2421072" y="1438673"/>
            <a:chExt cx="152400" cy="917834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47" name="Прямая соединительная линия 46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Qc1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Надпись 2"/>
          <p:cNvSpPr txBox="1">
            <a:spLocks noChangeArrowheads="1"/>
          </p:cNvSpPr>
          <p:nvPr/>
        </p:nvSpPr>
        <p:spPr bwMode="auto">
          <a:xfrm>
            <a:off x="4875896" y="1275808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dc2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Надпись 2"/>
          <p:cNvSpPr txBox="1">
            <a:spLocks noChangeArrowheads="1"/>
          </p:cNvSpPr>
          <p:nvPr/>
        </p:nvSpPr>
        <p:spPr bwMode="auto">
          <a:xfrm>
            <a:off x="2314642" y="1276457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dds2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Надпись 2"/>
          <p:cNvSpPr txBox="1">
            <a:spLocks noChangeArrowheads="1"/>
          </p:cNvSpPr>
          <p:nvPr/>
        </p:nvSpPr>
        <p:spPr bwMode="auto">
          <a:xfrm>
            <a:off x="3192942" y="1279822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dds1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Надпись 2"/>
          <p:cNvSpPr txBox="1">
            <a:spLocks noChangeArrowheads="1"/>
          </p:cNvSpPr>
          <p:nvPr/>
        </p:nvSpPr>
        <p:spPr bwMode="auto">
          <a:xfrm>
            <a:off x="3941504" y="1275808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dds1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3463920" y="1195799"/>
            <a:ext cx="359569" cy="374712"/>
            <a:chOff x="1326361" y="1700949"/>
            <a:chExt cx="359569" cy="374712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1326361" y="1909284"/>
              <a:ext cx="359569" cy="1663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Надпись 2"/>
            <p:cNvSpPr txBox="1">
              <a:spLocks noChangeArrowheads="1"/>
            </p:cNvSpPr>
            <p:nvPr/>
          </p:nvSpPr>
          <p:spPr bwMode="auto">
            <a:xfrm>
              <a:off x="1429945" y="1700949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bds1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Надпись 2"/>
          <p:cNvSpPr txBox="1">
            <a:spLocks noChangeArrowheads="1"/>
          </p:cNvSpPr>
          <p:nvPr/>
        </p:nvSpPr>
        <p:spPr bwMode="auto">
          <a:xfrm>
            <a:off x="4389752" y="1275808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dds2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Умножение 59"/>
          <p:cNvSpPr/>
          <p:nvPr/>
        </p:nvSpPr>
        <p:spPr>
          <a:xfrm>
            <a:off x="4635955" y="1418161"/>
            <a:ext cx="144000" cy="144000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Надпись 2"/>
          <p:cNvSpPr txBox="1">
            <a:spLocks noChangeArrowheads="1"/>
          </p:cNvSpPr>
          <p:nvPr/>
        </p:nvSpPr>
        <p:spPr bwMode="auto">
          <a:xfrm>
            <a:off x="5260225" y="1287471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dc1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Надпись 2"/>
          <p:cNvSpPr txBox="1">
            <a:spLocks noChangeArrowheads="1"/>
          </p:cNvSpPr>
          <p:nvPr/>
        </p:nvSpPr>
        <p:spPr bwMode="auto">
          <a:xfrm>
            <a:off x="6008787" y="1283457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dc1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5531203" y="1195799"/>
            <a:ext cx="359569" cy="374712"/>
            <a:chOff x="1326361" y="1700949"/>
            <a:chExt cx="359569" cy="374712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1326361" y="1909284"/>
              <a:ext cx="359569" cy="1663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Надпись 2"/>
            <p:cNvSpPr txBox="1">
              <a:spLocks noChangeArrowheads="1"/>
            </p:cNvSpPr>
            <p:nvPr/>
          </p:nvSpPr>
          <p:spPr bwMode="auto">
            <a:xfrm>
              <a:off x="1429945" y="1700949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bc1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6195329" y="931081"/>
            <a:ext cx="152400" cy="912023"/>
            <a:chOff x="3138497" y="1441450"/>
            <a:chExt cx="152400" cy="912023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69" name="Прямая соединительная линия 68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Qc2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4" name="Надпись 2"/>
          <p:cNvSpPr txBox="1">
            <a:spLocks noChangeArrowheads="1"/>
          </p:cNvSpPr>
          <p:nvPr/>
        </p:nvSpPr>
        <p:spPr bwMode="auto">
          <a:xfrm>
            <a:off x="6863402" y="1277674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dc2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7079535" y="931081"/>
            <a:ext cx="152400" cy="912023"/>
            <a:chOff x="3138497" y="1441450"/>
            <a:chExt cx="152400" cy="912023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78" name="Прямая соединительная линия 77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Qc2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3" name="Надпись 2"/>
          <p:cNvSpPr txBox="1">
            <a:spLocks noChangeArrowheads="1"/>
          </p:cNvSpPr>
          <p:nvPr/>
        </p:nvSpPr>
        <p:spPr bwMode="auto">
          <a:xfrm>
            <a:off x="6415291" y="1277674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dc2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8277112" y="928175"/>
            <a:ext cx="152400" cy="917834"/>
            <a:chOff x="2421072" y="1438673"/>
            <a:chExt cx="152400" cy="917834"/>
          </a:xfrm>
        </p:grpSpPr>
        <p:grpSp>
          <p:nvGrpSpPr>
            <p:cNvPr id="85" name="Группа 84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87" name="Прямая соединительная линия 86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89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90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Qc1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2" name="Надпись 2"/>
          <p:cNvSpPr txBox="1">
            <a:spLocks noChangeArrowheads="1"/>
          </p:cNvSpPr>
          <p:nvPr/>
        </p:nvSpPr>
        <p:spPr bwMode="auto">
          <a:xfrm>
            <a:off x="7278036" y="1270771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dc1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Надпись 2"/>
          <p:cNvSpPr txBox="1">
            <a:spLocks noChangeArrowheads="1"/>
          </p:cNvSpPr>
          <p:nvPr/>
        </p:nvSpPr>
        <p:spPr bwMode="auto">
          <a:xfrm>
            <a:off x="8026598" y="1266757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dc1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4" name="Группа 93"/>
          <p:cNvGrpSpPr/>
          <p:nvPr/>
        </p:nvGrpSpPr>
        <p:grpSpPr>
          <a:xfrm>
            <a:off x="7549014" y="1195799"/>
            <a:ext cx="359569" cy="374712"/>
            <a:chOff x="1326361" y="1700949"/>
            <a:chExt cx="359569" cy="374712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1326361" y="1909284"/>
              <a:ext cx="359569" cy="1663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Надпись 2"/>
            <p:cNvSpPr txBox="1">
              <a:spLocks noChangeArrowheads="1"/>
            </p:cNvSpPr>
            <p:nvPr/>
          </p:nvSpPr>
          <p:spPr bwMode="auto">
            <a:xfrm>
              <a:off x="1429945" y="1700949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bc1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7" name="Надпись 2"/>
          <p:cNvSpPr txBox="1">
            <a:spLocks noChangeArrowheads="1"/>
          </p:cNvSpPr>
          <p:nvPr/>
        </p:nvSpPr>
        <p:spPr bwMode="auto">
          <a:xfrm>
            <a:off x="8474846" y="1266757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dc2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Умножение 97"/>
          <p:cNvSpPr/>
          <p:nvPr/>
        </p:nvSpPr>
        <p:spPr>
          <a:xfrm>
            <a:off x="8721049" y="1413940"/>
            <a:ext cx="144000" cy="144000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9" name="Группа 98"/>
          <p:cNvGrpSpPr/>
          <p:nvPr/>
        </p:nvGrpSpPr>
        <p:grpSpPr>
          <a:xfrm>
            <a:off x="330820" y="3098844"/>
            <a:ext cx="2879892" cy="3228117"/>
            <a:chOff x="330820" y="3098844"/>
            <a:chExt cx="2879892" cy="3228117"/>
          </a:xfrm>
        </p:grpSpPr>
        <p:grpSp>
          <p:nvGrpSpPr>
            <p:cNvPr id="100" name="Группа 99"/>
            <p:cNvGrpSpPr/>
            <p:nvPr/>
          </p:nvGrpSpPr>
          <p:grpSpPr>
            <a:xfrm>
              <a:off x="330820" y="3446961"/>
              <a:ext cx="2879892" cy="2880000"/>
              <a:chOff x="7535194" y="1997549"/>
              <a:chExt cx="2879892" cy="2880000"/>
            </a:xfrm>
          </p:grpSpPr>
          <p:sp>
            <p:nvSpPr>
              <p:cNvPr id="108" name="Овал 107"/>
              <p:cNvSpPr/>
              <p:nvPr/>
            </p:nvSpPr>
            <p:spPr>
              <a:xfrm>
                <a:off x="7535194" y="1997549"/>
                <a:ext cx="2879892" cy="2880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09" name="Прямая со стрелкой 108"/>
              <p:cNvCxnSpPr/>
              <p:nvPr/>
            </p:nvCxnSpPr>
            <p:spPr>
              <a:xfrm>
                <a:off x="8975140" y="3430957"/>
                <a:ext cx="1439946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Прямая со стрелкой 109"/>
              <p:cNvCxnSpPr/>
              <p:nvPr/>
            </p:nvCxnSpPr>
            <p:spPr>
              <a:xfrm rot="-3600000">
                <a:off x="8621801" y="2814033"/>
                <a:ext cx="1439946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 стрелкой 110"/>
              <p:cNvCxnSpPr/>
              <p:nvPr/>
            </p:nvCxnSpPr>
            <p:spPr>
              <a:xfrm rot="-7200000">
                <a:off x="7895179" y="2807440"/>
                <a:ext cx="1439946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Прямая со стрелкой 111"/>
              <p:cNvCxnSpPr/>
              <p:nvPr/>
            </p:nvCxnSpPr>
            <p:spPr>
              <a:xfrm rot="10800000">
                <a:off x="7535194" y="3430957"/>
                <a:ext cx="1439946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Прямая со стрелкой 112"/>
              <p:cNvCxnSpPr/>
              <p:nvPr/>
            </p:nvCxnSpPr>
            <p:spPr>
              <a:xfrm rot="7200000">
                <a:off x="7895179" y="4061063"/>
                <a:ext cx="1439946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Прямая со стрелкой 113"/>
              <p:cNvCxnSpPr/>
              <p:nvPr/>
            </p:nvCxnSpPr>
            <p:spPr>
              <a:xfrm rot="3600000">
                <a:off x="8621801" y="4061064"/>
                <a:ext cx="1439946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1661664" y="3098844"/>
                  <a:ext cx="21820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1664" y="3098844"/>
                  <a:ext cx="218201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40000" t="-2174" r="-40000" b="-3260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2991290" y="4603369"/>
                  <a:ext cx="1811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290" y="4603369"/>
                  <a:ext cx="181140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4483" r="-31034" b="-652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330892" y="4605319"/>
                  <a:ext cx="1811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892" y="4605319"/>
                  <a:ext cx="181140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0000" r="-30000" b="-652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914288" y="5744122"/>
                  <a:ext cx="1811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288" y="5744122"/>
                  <a:ext cx="181140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3333" r="-30000" b="-652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TextBox 104"/>
            <p:cNvSpPr txBox="1"/>
            <p:nvPr/>
          </p:nvSpPr>
          <p:spPr>
            <a:xfrm>
              <a:off x="2459723" y="5781683"/>
              <a:ext cx="11702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6</a:t>
              </a:r>
              <a:endParaRPr lang="ru-RU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162672" y="3544421"/>
              <a:ext cx="11702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3</a:t>
              </a:r>
              <a:endParaRPr lang="ru-RU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451950" y="3682920"/>
              <a:ext cx="11702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2</a:t>
              </a:r>
              <a:endParaRPr lang="ru-RU" dirty="0"/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3910655" y="3098849"/>
            <a:ext cx="2879892" cy="3228106"/>
            <a:chOff x="3910655" y="3098844"/>
            <a:chExt cx="2879892" cy="3228106"/>
          </a:xfrm>
        </p:grpSpPr>
        <p:grpSp>
          <p:nvGrpSpPr>
            <p:cNvPr id="116" name="Группа 115"/>
            <p:cNvGrpSpPr/>
            <p:nvPr/>
          </p:nvGrpSpPr>
          <p:grpSpPr>
            <a:xfrm>
              <a:off x="3910655" y="3446950"/>
              <a:ext cx="2879892" cy="2880000"/>
              <a:chOff x="7535194" y="1997549"/>
              <a:chExt cx="2879892" cy="2880000"/>
            </a:xfrm>
          </p:grpSpPr>
          <p:sp>
            <p:nvSpPr>
              <p:cNvPr id="124" name="Овал 123"/>
              <p:cNvSpPr/>
              <p:nvPr/>
            </p:nvSpPr>
            <p:spPr>
              <a:xfrm>
                <a:off x="7535194" y="1997549"/>
                <a:ext cx="2879892" cy="2880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25" name="Прямая со стрелкой 124"/>
              <p:cNvCxnSpPr/>
              <p:nvPr/>
            </p:nvCxnSpPr>
            <p:spPr>
              <a:xfrm>
                <a:off x="8975140" y="3430957"/>
                <a:ext cx="1439946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Прямая со стрелкой 125"/>
              <p:cNvCxnSpPr/>
              <p:nvPr/>
            </p:nvCxnSpPr>
            <p:spPr>
              <a:xfrm rot="-3600000">
                <a:off x="8621801" y="2814033"/>
                <a:ext cx="1439946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 стрелкой 126"/>
              <p:cNvCxnSpPr/>
              <p:nvPr/>
            </p:nvCxnSpPr>
            <p:spPr>
              <a:xfrm rot="-7200000">
                <a:off x="7895179" y="2807440"/>
                <a:ext cx="1439946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Прямая со стрелкой 127"/>
              <p:cNvCxnSpPr/>
              <p:nvPr/>
            </p:nvCxnSpPr>
            <p:spPr>
              <a:xfrm rot="10800000">
                <a:off x="7535194" y="3430957"/>
                <a:ext cx="1439946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Прямая со стрелкой 128"/>
              <p:cNvCxnSpPr/>
              <p:nvPr/>
            </p:nvCxnSpPr>
            <p:spPr>
              <a:xfrm rot="7200000">
                <a:off x="7895179" y="4061063"/>
                <a:ext cx="1439946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Прямая со стрелкой 129"/>
              <p:cNvCxnSpPr/>
              <p:nvPr/>
            </p:nvCxnSpPr>
            <p:spPr>
              <a:xfrm rot="3600000">
                <a:off x="8621801" y="4061064"/>
                <a:ext cx="1439946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/>
                <p:cNvSpPr txBox="1"/>
                <p:nvPr/>
              </p:nvSpPr>
              <p:spPr>
                <a:xfrm>
                  <a:off x="5192595" y="3098844"/>
                  <a:ext cx="34644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17" name="TextBox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2595" y="3098844"/>
                  <a:ext cx="346441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2807" t="-2174" r="-24561" b="-3260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8" name="TextBox 117"/>
            <p:cNvSpPr txBox="1"/>
            <p:nvPr/>
          </p:nvSpPr>
          <p:spPr>
            <a:xfrm>
              <a:off x="4194658" y="4627500"/>
              <a:ext cx="11702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2</a:t>
              </a:r>
              <a:endParaRPr lang="ru-RU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305580" y="4621856"/>
              <a:ext cx="11702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3</a:t>
              </a:r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/>
                <p:cNvSpPr txBox="1"/>
                <p:nvPr/>
              </p:nvSpPr>
              <p:spPr>
                <a:xfrm>
                  <a:off x="6511370" y="4621856"/>
                  <a:ext cx="1811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1370" y="4621856"/>
                  <a:ext cx="181140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0000" r="-30000" b="-652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/>
                <p:cNvSpPr txBox="1"/>
                <p:nvPr/>
              </p:nvSpPr>
              <p:spPr>
                <a:xfrm>
                  <a:off x="3917301" y="4627500"/>
                  <a:ext cx="1811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21" name="TextBox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7301" y="4627500"/>
                  <a:ext cx="181140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34483" r="-31034" b="-652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/>
                <p:cNvSpPr txBox="1"/>
                <p:nvPr/>
              </p:nvSpPr>
              <p:spPr>
                <a:xfrm>
                  <a:off x="6035671" y="4621856"/>
                  <a:ext cx="1811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5671" y="4621856"/>
                  <a:ext cx="181140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33333" r="-30000" b="-652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3" name="TextBox 122"/>
            <p:cNvSpPr txBox="1"/>
            <p:nvPr/>
          </p:nvSpPr>
          <p:spPr>
            <a:xfrm>
              <a:off x="4425580" y="4627500"/>
              <a:ext cx="11702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6</a:t>
              </a:r>
              <a:endParaRPr lang="ru-RU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7063581" y="3537196"/>
                <a:ext cx="2347117" cy="23514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order </a:t>
                </a:r>
                <a:r>
                  <a:rPr lang="en-US" dirty="0" err="1" smtClean="0"/>
                  <a:t>achromat</a:t>
                </a:r>
                <a:endParaRPr lang="en-US" dirty="0" smtClean="0"/>
              </a:p>
              <a:p>
                <a:r>
                  <a:rPr lang="en-US" dirty="0" smtClean="0"/>
                  <a:t>24 cells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Not large chromaticity.</a:t>
                </a:r>
              </a:p>
              <a:p>
                <a:r>
                  <a:rPr lang="en-US" dirty="0" smtClean="0"/>
                  <a:t>Expected large DA.</a:t>
                </a:r>
              </a:p>
              <a:p>
                <a:r>
                  <a:rPr lang="en-US" dirty="0" smtClean="0"/>
                  <a:t>Possible 24 cells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b="0" dirty="0" smtClean="0"/>
                  <a:t>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24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dirty="0" smtClean="0"/>
                  <a:t>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24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=12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581" y="3537196"/>
                <a:ext cx="2347117" cy="2351413"/>
              </a:xfrm>
              <a:prstGeom prst="rect">
                <a:avLst/>
              </a:prstGeom>
              <a:blipFill rotWithShape="0">
                <a:blip r:embed="rId10"/>
                <a:stretch>
                  <a:fillRect l="-2338" t="-1295" r="-519" b="-7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4" name="Группа 133"/>
          <p:cNvGrpSpPr/>
          <p:nvPr/>
        </p:nvGrpSpPr>
        <p:grpSpPr>
          <a:xfrm>
            <a:off x="4635524" y="1080569"/>
            <a:ext cx="152400" cy="410001"/>
            <a:chOff x="0" y="-25191"/>
            <a:chExt cx="153034" cy="410001"/>
          </a:xfrm>
        </p:grpSpPr>
        <p:grpSp>
          <p:nvGrpSpPr>
            <p:cNvPr id="135" name="Группа 134"/>
            <p:cNvGrpSpPr/>
            <p:nvPr/>
          </p:nvGrpSpPr>
          <p:grpSpPr>
            <a:xfrm>
              <a:off x="64770" y="150495"/>
              <a:ext cx="30480" cy="234315"/>
              <a:chOff x="0" y="0"/>
              <a:chExt cx="30480" cy="234315"/>
            </a:xfrm>
          </p:grpSpPr>
          <p:cxnSp>
            <p:nvCxnSpPr>
              <p:cNvPr id="137" name="Прямая со стрелкой 136"/>
              <p:cNvCxnSpPr/>
              <p:nvPr/>
            </p:nvCxnSpPr>
            <p:spPr>
              <a:xfrm flipV="1">
                <a:off x="13335" y="5715"/>
                <a:ext cx="0" cy="228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 стрелкой 137"/>
              <p:cNvCxnSpPr/>
              <p:nvPr/>
            </p:nvCxnSpPr>
            <p:spPr>
              <a:xfrm rot="1500000" flipV="1">
                <a:off x="0" y="1905"/>
                <a:ext cx="0" cy="72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Прямая со стрелкой 138"/>
              <p:cNvCxnSpPr/>
              <p:nvPr/>
            </p:nvCxnSpPr>
            <p:spPr>
              <a:xfrm rot="1500000" flipV="1">
                <a:off x="0" y="68580"/>
                <a:ext cx="0" cy="72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 стрелкой 139"/>
              <p:cNvCxnSpPr/>
              <p:nvPr/>
            </p:nvCxnSpPr>
            <p:spPr>
              <a:xfrm rot="20100000" flipH="1" flipV="1">
                <a:off x="28575" y="0"/>
                <a:ext cx="0" cy="72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Прямая со стрелкой 140"/>
              <p:cNvCxnSpPr/>
              <p:nvPr/>
            </p:nvCxnSpPr>
            <p:spPr>
              <a:xfrm rot="20100000" flipH="1" flipV="1">
                <a:off x="30480" y="68580"/>
                <a:ext cx="0" cy="72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" name="Надпись 2"/>
            <p:cNvSpPr txBox="1">
              <a:spLocks noChangeArrowheads="1"/>
            </p:cNvSpPr>
            <p:nvPr/>
          </p:nvSpPr>
          <p:spPr bwMode="auto">
            <a:xfrm>
              <a:off x="0" y="-25191"/>
              <a:ext cx="153034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X1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8715964" y="1070161"/>
            <a:ext cx="152400" cy="421908"/>
            <a:chOff x="0" y="-37098"/>
            <a:chExt cx="153034" cy="421908"/>
          </a:xfrm>
        </p:grpSpPr>
        <p:grpSp>
          <p:nvGrpSpPr>
            <p:cNvPr id="143" name="Группа 142"/>
            <p:cNvGrpSpPr/>
            <p:nvPr/>
          </p:nvGrpSpPr>
          <p:grpSpPr>
            <a:xfrm>
              <a:off x="64770" y="150495"/>
              <a:ext cx="30480" cy="234315"/>
              <a:chOff x="0" y="0"/>
              <a:chExt cx="30480" cy="234315"/>
            </a:xfrm>
          </p:grpSpPr>
          <p:cxnSp>
            <p:nvCxnSpPr>
              <p:cNvPr id="145" name="Прямая со стрелкой 144"/>
              <p:cNvCxnSpPr/>
              <p:nvPr/>
            </p:nvCxnSpPr>
            <p:spPr>
              <a:xfrm flipV="1">
                <a:off x="13335" y="5715"/>
                <a:ext cx="0" cy="228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Прямая со стрелкой 145"/>
              <p:cNvCxnSpPr/>
              <p:nvPr/>
            </p:nvCxnSpPr>
            <p:spPr>
              <a:xfrm rot="1500000" flipV="1">
                <a:off x="0" y="1905"/>
                <a:ext cx="0" cy="72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Прямая со стрелкой 146"/>
              <p:cNvCxnSpPr/>
              <p:nvPr/>
            </p:nvCxnSpPr>
            <p:spPr>
              <a:xfrm rot="1500000" flipV="1">
                <a:off x="0" y="68580"/>
                <a:ext cx="0" cy="72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Прямая со стрелкой 147"/>
              <p:cNvCxnSpPr/>
              <p:nvPr/>
            </p:nvCxnSpPr>
            <p:spPr>
              <a:xfrm rot="20100000" flipH="1" flipV="1">
                <a:off x="28575" y="0"/>
                <a:ext cx="0" cy="72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Прямая со стрелкой 148"/>
              <p:cNvCxnSpPr/>
              <p:nvPr/>
            </p:nvCxnSpPr>
            <p:spPr>
              <a:xfrm rot="20100000" flipH="1" flipV="1">
                <a:off x="30480" y="68580"/>
                <a:ext cx="0" cy="72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Надпись 2"/>
            <p:cNvSpPr txBox="1">
              <a:spLocks noChangeArrowheads="1"/>
            </p:cNvSpPr>
            <p:nvPr/>
          </p:nvSpPr>
          <p:spPr bwMode="auto">
            <a:xfrm>
              <a:off x="0" y="-37098"/>
              <a:ext cx="153034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lang="ru-RU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0" name="Группа 149"/>
          <p:cNvGrpSpPr/>
          <p:nvPr/>
        </p:nvGrpSpPr>
        <p:grpSpPr>
          <a:xfrm>
            <a:off x="6638278" y="1485940"/>
            <a:ext cx="152400" cy="417197"/>
            <a:chOff x="0" y="0"/>
            <a:chExt cx="152400" cy="417777"/>
          </a:xfrm>
        </p:grpSpPr>
        <p:grpSp>
          <p:nvGrpSpPr>
            <p:cNvPr id="151" name="Группа 150"/>
            <p:cNvGrpSpPr/>
            <p:nvPr/>
          </p:nvGrpSpPr>
          <p:grpSpPr>
            <a:xfrm>
              <a:off x="62865" y="0"/>
              <a:ext cx="30480" cy="226060"/>
              <a:chOff x="0" y="0"/>
              <a:chExt cx="30480" cy="226060"/>
            </a:xfrm>
          </p:grpSpPr>
          <p:cxnSp>
            <p:nvCxnSpPr>
              <p:cNvPr id="153" name="Прямая со стрелкой 152"/>
              <p:cNvCxnSpPr/>
              <p:nvPr/>
            </p:nvCxnSpPr>
            <p:spPr>
              <a:xfrm flipV="1">
                <a:off x="15240" y="0"/>
                <a:ext cx="0" cy="1728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 стрелкой 153"/>
              <p:cNvCxnSpPr/>
              <p:nvPr/>
            </p:nvCxnSpPr>
            <p:spPr>
              <a:xfrm rot="1500000" flipV="1">
                <a:off x="0" y="85725"/>
                <a:ext cx="0" cy="7175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 стрелкой 154"/>
              <p:cNvCxnSpPr/>
              <p:nvPr/>
            </p:nvCxnSpPr>
            <p:spPr>
              <a:xfrm rot="1500000" flipV="1">
                <a:off x="0" y="154305"/>
                <a:ext cx="0" cy="7175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 стрелкой 155"/>
              <p:cNvCxnSpPr/>
              <p:nvPr/>
            </p:nvCxnSpPr>
            <p:spPr>
              <a:xfrm rot="20100000" flipH="1" flipV="1">
                <a:off x="30480" y="85725"/>
                <a:ext cx="0" cy="7175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 стрелкой 156"/>
              <p:cNvCxnSpPr/>
              <p:nvPr/>
            </p:nvCxnSpPr>
            <p:spPr>
              <a:xfrm rot="20100000" flipH="1" flipV="1">
                <a:off x="30480" y="152400"/>
                <a:ext cx="0" cy="7175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2" name="Надпись 2"/>
            <p:cNvSpPr txBox="1">
              <a:spLocks noChangeArrowheads="1"/>
            </p:cNvSpPr>
            <p:nvPr/>
          </p:nvSpPr>
          <p:spPr bwMode="auto">
            <a:xfrm>
              <a:off x="0" y="18854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Y1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5349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Optics tech</a:t>
            </a:r>
            <a:endParaRPr lang="en-US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48316" y="318460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адпись 2"/>
          <p:cNvSpPr txBox="1">
            <a:spLocks noChangeArrowheads="1"/>
          </p:cNvSpPr>
          <p:nvPr/>
        </p:nvSpPr>
        <p:spPr bwMode="auto">
          <a:xfrm>
            <a:off x="752990" y="2972194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959630" y="2609737"/>
            <a:ext cx="152400" cy="917834"/>
            <a:chOff x="2421072" y="1438673"/>
            <a:chExt cx="152400" cy="917834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Q1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Умножение 12"/>
          <p:cNvSpPr/>
          <p:nvPr/>
        </p:nvSpPr>
        <p:spPr>
          <a:xfrm>
            <a:off x="273047" y="3108412"/>
            <a:ext cx="144000" cy="144000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адпись 2"/>
          <p:cNvSpPr txBox="1">
            <a:spLocks noChangeArrowheads="1"/>
          </p:cNvSpPr>
          <p:nvPr/>
        </p:nvSpPr>
        <p:spPr bwMode="auto">
          <a:xfrm>
            <a:off x="1167707" y="2972194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d2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375784" y="2612643"/>
            <a:ext cx="152400" cy="912023"/>
            <a:chOff x="3138497" y="1441450"/>
            <a:chExt cx="152400" cy="912023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Q2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Надпись 2"/>
          <p:cNvSpPr txBox="1">
            <a:spLocks noChangeArrowheads="1"/>
          </p:cNvSpPr>
          <p:nvPr/>
        </p:nvSpPr>
        <p:spPr bwMode="auto">
          <a:xfrm>
            <a:off x="1583861" y="2972194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d3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791938" y="2609737"/>
            <a:ext cx="152400" cy="917834"/>
            <a:chOff x="2421072" y="1438673"/>
            <a:chExt cx="152400" cy="917834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Q3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Умножение 31"/>
          <p:cNvSpPr/>
          <p:nvPr/>
        </p:nvSpPr>
        <p:spPr>
          <a:xfrm>
            <a:off x="2466076" y="3108412"/>
            <a:ext cx="144000" cy="144000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Надпись 2"/>
          <p:cNvSpPr txBox="1">
            <a:spLocks noChangeArrowheads="1"/>
          </p:cNvSpPr>
          <p:nvPr/>
        </p:nvSpPr>
        <p:spPr bwMode="auto">
          <a:xfrm>
            <a:off x="4875041" y="2958823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d12a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5141684" y="2888495"/>
            <a:ext cx="359569" cy="374712"/>
            <a:chOff x="6852657" y="1698255"/>
            <a:chExt cx="359569" cy="374712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6852657" y="1906590"/>
              <a:ext cx="359569" cy="1663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Надпись 2"/>
            <p:cNvSpPr txBox="1">
              <a:spLocks noChangeArrowheads="1"/>
            </p:cNvSpPr>
            <p:nvPr/>
          </p:nvSpPr>
          <p:spPr bwMode="auto">
            <a:xfrm>
              <a:off x="6956241" y="1698255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b1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Надпись 2"/>
          <p:cNvSpPr txBox="1">
            <a:spLocks noChangeArrowheads="1"/>
          </p:cNvSpPr>
          <p:nvPr/>
        </p:nvSpPr>
        <p:spPr bwMode="auto">
          <a:xfrm>
            <a:off x="3557018" y="2972194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d8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3715400" y="2609737"/>
            <a:ext cx="152400" cy="917834"/>
            <a:chOff x="2421072" y="1438673"/>
            <a:chExt cx="152400" cy="917834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58" name="Прямая соединительная линия 57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Q8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Надпись 2"/>
          <p:cNvSpPr txBox="1">
            <a:spLocks noChangeArrowheads="1"/>
          </p:cNvSpPr>
          <p:nvPr/>
        </p:nvSpPr>
        <p:spPr bwMode="auto">
          <a:xfrm>
            <a:off x="2454183" y="2972194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d5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2765108" y="2612643"/>
            <a:ext cx="152400" cy="912023"/>
            <a:chOff x="3138497" y="1441450"/>
            <a:chExt cx="152400" cy="912023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67" name="Прямая соединительная линия 66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единительная линия 67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Q5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2" name="Надпись 2"/>
          <p:cNvSpPr txBox="1">
            <a:spLocks noChangeArrowheads="1"/>
          </p:cNvSpPr>
          <p:nvPr/>
        </p:nvSpPr>
        <p:spPr bwMode="auto">
          <a:xfrm>
            <a:off x="2463032" y="3238453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WIG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Надпись 2"/>
          <p:cNvSpPr txBox="1">
            <a:spLocks noChangeArrowheads="1"/>
          </p:cNvSpPr>
          <p:nvPr/>
        </p:nvSpPr>
        <p:spPr bwMode="auto">
          <a:xfrm>
            <a:off x="1936206" y="2972194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d4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2143022" y="2612643"/>
            <a:ext cx="152400" cy="912023"/>
            <a:chOff x="3138497" y="1441450"/>
            <a:chExt cx="152400" cy="912023"/>
          </a:xfrm>
        </p:grpSpPr>
        <p:grpSp>
          <p:nvGrpSpPr>
            <p:cNvPr id="75" name="Группа 74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77" name="Прямая соединительная линия 76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Q4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2" name="Надпись 2"/>
          <p:cNvSpPr txBox="1">
            <a:spLocks noChangeArrowheads="1"/>
          </p:cNvSpPr>
          <p:nvPr/>
        </p:nvSpPr>
        <p:spPr bwMode="auto">
          <a:xfrm>
            <a:off x="3873782" y="2972194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d9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4032164" y="2612643"/>
            <a:ext cx="152400" cy="912023"/>
            <a:chOff x="3138497" y="1441450"/>
            <a:chExt cx="152400" cy="912023"/>
          </a:xfrm>
        </p:grpSpPr>
        <p:grpSp>
          <p:nvGrpSpPr>
            <p:cNvPr id="84" name="Группа 83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86" name="Прямая соединительная линия 85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единительная линия 86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89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Q9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1" name="Умножение 90"/>
          <p:cNvSpPr/>
          <p:nvPr/>
        </p:nvSpPr>
        <p:spPr>
          <a:xfrm>
            <a:off x="7301942" y="3108412"/>
            <a:ext cx="144000" cy="144000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Надпись 2"/>
          <p:cNvSpPr txBox="1">
            <a:spLocks noChangeArrowheads="1"/>
          </p:cNvSpPr>
          <p:nvPr/>
        </p:nvSpPr>
        <p:spPr bwMode="auto">
          <a:xfrm>
            <a:off x="5547004" y="2958823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d12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Надпись 2"/>
          <p:cNvSpPr txBox="1">
            <a:spLocks noChangeArrowheads="1"/>
          </p:cNvSpPr>
          <p:nvPr/>
        </p:nvSpPr>
        <p:spPr bwMode="auto">
          <a:xfrm>
            <a:off x="6413966" y="2958823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d14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4" name="Группа 93"/>
          <p:cNvGrpSpPr/>
          <p:nvPr/>
        </p:nvGrpSpPr>
        <p:grpSpPr>
          <a:xfrm>
            <a:off x="6634651" y="2610408"/>
            <a:ext cx="152400" cy="917834"/>
            <a:chOff x="2421072" y="1438673"/>
            <a:chExt cx="152400" cy="917834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97" name="Прямая соединительная линия 96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единительная линия 97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единительная линия 98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единительная линия 99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Q14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5751911" y="2610408"/>
            <a:ext cx="152400" cy="917834"/>
            <a:chOff x="2421072" y="1438673"/>
            <a:chExt cx="152400" cy="917834"/>
          </a:xfrm>
        </p:grpSpPr>
        <p:grpSp>
          <p:nvGrpSpPr>
            <p:cNvPr id="103" name="Группа 102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105" name="Прямая соединительная линия 104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05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я соединительная линия 107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я соединительная линия 108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Q12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0" name="Надпись 2"/>
          <p:cNvSpPr txBox="1">
            <a:spLocks noChangeArrowheads="1"/>
          </p:cNvSpPr>
          <p:nvPr/>
        </p:nvSpPr>
        <p:spPr bwMode="auto">
          <a:xfrm>
            <a:off x="5972596" y="2958823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d13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1" name="Группа 110"/>
          <p:cNvGrpSpPr/>
          <p:nvPr/>
        </p:nvGrpSpPr>
        <p:grpSpPr>
          <a:xfrm>
            <a:off x="6193281" y="2613314"/>
            <a:ext cx="152400" cy="912023"/>
            <a:chOff x="3138497" y="1441450"/>
            <a:chExt cx="152400" cy="912023"/>
          </a:xfrm>
        </p:grpSpPr>
        <p:grpSp>
          <p:nvGrpSpPr>
            <p:cNvPr id="112" name="Группа 111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114" name="Прямая соединительная линия 113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116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Q13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9" name="Надпись 2"/>
          <p:cNvSpPr txBox="1">
            <a:spLocks noChangeArrowheads="1"/>
          </p:cNvSpPr>
          <p:nvPr/>
        </p:nvSpPr>
        <p:spPr bwMode="auto">
          <a:xfrm>
            <a:off x="6948703" y="2958823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d15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1" name="Группа 120"/>
          <p:cNvGrpSpPr/>
          <p:nvPr/>
        </p:nvGrpSpPr>
        <p:grpSpPr>
          <a:xfrm>
            <a:off x="3081872" y="2609737"/>
            <a:ext cx="152400" cy="917834"/>
            <a:chOff x="2421072" y="1438673"/>
            <a:chExt cx="152400" cy="917834"/>
          </a:xfrm>
        </p:grpSpPr>
        <p:grpSp>
          <p:nvGrpSpPr>
            <p:cNvPr id="122" name="Группа 121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124" name="Прямая соединительная линия 123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Прямая соединительная линия 125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Прямая соединительная линия 127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Q6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9" name="Надпись 2"/>
          <p:cNvSpPr txBox="1">
            <a:spLocks noChangeArrowheads="1"/>
          </p:cNvSpPr>
          <p:nvPr/>
        </p:nvSpPr>
        <p:spPr bwMode="auto">
          <a:xfrm>
            <a:off x="2923490" y="2972194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d6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0" name="Надпись 2"/>
          <p:cNvSpPr txBox="1">
            <a:spLocks noChangeArrowheads="1"/>
          </p:cNvSpPr>
          <p:nvPr/>
        </p:nvSpPr>
        <p:spPr bwMode="auto">
          <a:xfrm>
            <a:off x="3240254" y="2972194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d7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1" name="Группа 130"/>
          <p:cNvGrpSpPr/>
          <p:nvPr/>
        </p:nvGrpSpPr>
        <p:grpSpPr>
          <a:xfrm>
            <a:off x="3398636" y="2612643"/>
            <a:ext cx="152400" cy="912023"/>
            <a:chOff x="3138497" y="1441450"/>
            <a:chExt cx="152400" cy="912023"/>
          </a:xfrm>
        </p:grpSpPr>
        <p:grpSp>
          <p:nvGrpSpPr>
            <p:cNvPr id="132" name="Группа 131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134" name="Прямая соединительная линия 133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единительная линия 134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Прямая соединительная линия 135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Прямая соединительная линия 136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37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Q7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7" name="Группа 156"/>
          <p:cNvGrpSpPr/>
          <p:nvPr/>
        </p:nvGrpSpPr>
        <p:grpSpPr>
          <a:xfrm>
            <a:off x="4348928" y="2609737"/>
            <a:ext cx="152400" cy="917834"/>
            <a:chOff x="2421072" y="1438673"/>
            <a:chExt cx="152400" cy="917834"/>
          </a:xfrm>
        </p:grpSpPr>
        <p:grpSp>
          <p:nvGrpSpPr>
            <p:cNvPr id="158" name="Группа 157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160" name="Прямая соединительная линия 159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Прямая соединительная линия 160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Прямая соединительная линия 161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Прямая соединительная линия 162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Прямая соединительная линия 163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9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Q10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5" name="Надпись 2"/>
          <p:cNvSpPr txBox="1">
            <a:spLocks noChangeArrowheads="1"/>
          </p:cNvSpPr>
          <p:nvPr/>
        </p:nvSpPr>
        <p:spPr bwMode="auto">
          <a:xfrm>
            <a:off x="4190546" y="2972194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d10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6" name="Надпись 2"/>
          <p:cNvSpPr txBox="1">
            <a:spLocks noChangeArrowheads="1"/>
          </p:cNvSpPr>
          <p:nvPr/>
        </p:nvSpPr>
        <p:spPr bwMode="auto">
          <a:xfrm>
            <a:off x="4507310" y="2972194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d11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7" name="Группа 166"/>
          <p:cNvGrpSpPr/>
          <p:nvPr/>
        </p:nvGrpSpPr>
        <p:grpSpPr>
          <a:xfrm>
            <a:off x="4665692" y="2612643"/>
            <a:ext cx="152400" cy="912023"/>
            <a:chOff x="3138497" y="1441450"/>
            <a:chExt cx="152400" cy="912023"/>
          </a:xfrm>
        </p:grpSpPr>
        <p:grpSp>
          <p:nvGrpSpPr>
            <p:cNvPr id="168" name="Группа 167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170" name="Прямая соединительная линия 169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Прямая соединительная линия 170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Прямая соединительная линия 171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Прямая соединительная линия 172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Прямая соединительная линия 173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9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Q11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29" name="Прямая соединительная линия 228"/>
          <p:cNvCxnSpPr/>
          <p:nvPr/>
        </p:nvCxnSpPr>
        <p:spPr>
          <a:xfrm>
            <a:off x="348750" y="1743684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Надпись 2"/>
          <p:cNvSpPr txBox="1">
            <a:spLocks noChangeArrowheads="1"/>
          </p:cNvSpPr>
          <p:nvPr/>
        </p:nvSpPr>
        <p:spPr bwMode="auto">
          <a:xfrm>
            <a:off x="753424" y="1531273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1" name="Группа 230"/>
          <p:cNvGrpSpPr/>
          <p:nvPr/>
        </p:nvGrpSpPr>
        <p:grpSpPr>
          <a:xfrm>
            <a:off x="960064" y="1168816"/>
            <a:ext cx="152400" cy="917834"/>
            <a:chOff x="2421072" y="1438673"/>
            <a:chExt cx="152400" cy="917834"/>
          </a:xfrm>
        </p:grpSpPr>
        <p:grpSp>
          <p:nvGrpSpPr>
            <p:cNvPr id="232" name="Группа 231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234" name="Прямая соединительная линия 233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Прямая соединительная линия 234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Прямая соединительная линия 235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Прямая соединительная линия 236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Прямая соединительная линия 237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3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Q1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9" name="Умножение 238"/>
          <p:cNvSpPr/>
          <p:nvPr/>
        </p:nvSpPr>
        <p:spPr>
          <a:xfrm>
            <a:off x="273481" y="1667491"/>
            <a:ext cx="144000" cy="144000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Надпись 2"/>
          <p:cNvSpPr txBox="1">
            <a:spLocks noChangeArrowheads="1"/>
          </p:cNvSpPr>
          <p:nvPr/>
        </p:nvSpPr>
        <p:spPr bwMode="auto">
          <a:xfrm>
            <a:off x="1168141" y="1531273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d2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1" name="Группа 240"/>
          <p:cNvGrpSpPr/>
          <p:nvPr/>
        </p:nvGrpSpPr>
        <p:grpSpPr>
          <a:xfrm>
            <a:off x="1376218" y="1171722"/>
            <a:ext cx="152400" cy="912023"/>
            <a:chOff x="3138497" y="1441450"/>
            <a:chExt cx="152400" cy="912023"/>
          </a:xfrm>
        </p:grpSpPr>
        <p:grpSp>
          <p:nvGrpSpPr>
            <p:cNvPr id="242" name="Группа 241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244" name="Прямая соединительная линия 243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Прямая соединительная линия 244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Прямая соединительная линия 245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Прямая соединительная линия 246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Прямая соединительная линия 247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3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Q2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9" name="Надпись 2"/>
          <p:cNvSpPr txBox="1">
            <a:spLocks noChangeArrowheads="1"/>
          </p:cNvSpPr>
          <p:nvPr/>
        </p:nvSpPr>
        <p:spPr bwMode="auto">
          <a:xfrm>
            <a:off x="1584295" y="1531273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d3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50" name="Группа 249"/>
          <p:cNvGrpSpPr/>
          <p:nvPr/>
        </p:nvGrpSpPr>
        <p:grpSpPr>
          <a:xfrm>
            <a:off x="1792372" y="1168816"/>
            <a:ext cx="152400" cy="917834"/>
            <a:chOff x="2421072" y="1438673"/>
            <a:chExt cx="152400" cy="917834"/>
          </a:xfrm>
        </p:grpSpPr>
        <p:grpSp>
          <p:nvGrpSpPr>
            <p:cNvPr id="251" name="Группа 250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253" name="Прямая соединительная линия 252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Прямая соединительная линия 253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Прямая соединительная линия 254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Прямая соединительная линия 255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Прямая соединительная линия 256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2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Q3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8" name="Умножение 257"/>
          <p:cNvSpPr/>
          <p:nvPr/>
        </p:nvSpPr>
        <p:spPr>
          <a:xfrm>
            <a:off x="2513814" y="1667491"/>
            <a:ext cx="144000" cy="144000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" name="Надпись 2"/>
          <p:cNvSpPr txBox="1">
            <a:spLocks noChangeArrowheads="1"/>
          </p:cNvSpPr>
          <p:nvPr/>
        </p:nvSpPr>
        <p:spPr bwMode="auto">
          <a:xfrm>
            <a:off x="4244871" y="1517902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d8a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77" name="Группа 276"/>
          <p:cNvGrpSpPr/>
          <p:nvPr/>
        </p:nvGrpSpPr>
        <p:grpSpPr>
          <a:xfrm>
            <a:off x="4464216" y="1447574"/>
            <a:ext cx="359569" cy="374712"/>
            <a:chOff x="6852657" y="1698255"/>
            <a:chExt cx="359569" cy="374712"/>
          </a:xfrm>
        </p:grpSpPr>
        <p:sp>
          <p:nvSpPr>
            <p:cNvPr id="278" name="Прямоугольник 277"/>
            <p:cNvSpPr/>
            <p:nvPr/>
          </p:nvSpPr>
          <p:spPr>
            <a:xfrm>
              <a:off x="6852657" y="1906590"/>
              <a:ext cx="359569" cy="1663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9" name="Надпись 2"/>
            <p:cNvSpPr txBox="1">
              <a:spLocks noChangeArrowheads="1"/>
            </p:cNvSpPr>
            <p:nvPr/>
          </p:nvSpPr>
          <p:spPr bwMode="auto">
            <a:xfrm>
              <a:off x="6956241" y="1698255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b1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0" name="Надпись 2"/>
          <p:cNvSpPr txBox="1">
            <a:spLocks noChangeArrowheads="1"/>
          </p:cNvSpPr>
          <p:nvPr/>
        </p:nvSpPr>
        <p:spPr bwMode="auto">
          <a:xfrm>
            <a:off x="3604756" y="1531273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d10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1" name="Группа 280"/>
          <p:cNvGrpSpPr/>
          <p:nvPr/>
        </p:nvGrpSpPr>
        <p:grpSpPr>
          <a:xfrm>
            <a:off x="3763138" y="1168816"/>
            <a:ext cx="152400" cy="917834"/>
            <a:chOff x="2421072" y="1438673"/>
            <a:chExt cx="152400" cy="917834"/>
          </a:xfrm>
        </p:grpSpPr>
        <p:grpSp>
          <p:nvGrpSpPr>
            <p:cNvPr id="282" name="Группа 281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284" name="Прямая соединительная линия 283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Прямая соединительная линия 284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Прямая соединительная линия 285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Прямая соединительная линия 286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Прямая соединительная линия 287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3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Q6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9" name="Надпись 2"/>
          <p:cNvSpPr txBox="1">
            <a:spLocks noChangeArrowheads="1"/>
          </p:cNvSpPr>
          <p:nvPr/>
        </p:nvSpPr>
        <p:spPr bwMode="auto">
          <a:xfrm>
            <a:off x="2501921" y="1531273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d4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8" name="Надпись 2"/>
          <p:cNvSpPr txBox="1">
            <a:spLocks noChangeArrowheads="1"/>
          </p:cNvSpPr>
          <p:nvPr/>
        </p:nvSpPr>
        <p:spPr bwMode="auto">
          <a:xfrm>
            <a:off x="2510770" y="1797532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INJ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8" name="Надпись 2"/>
          <p:cNvSpPr txBox="1">
            <a:spLocks noChangeArrowheads="1"/>
          </p:cNvSpPr>
          <p:nvPr/>
        </p:nvSpPr>
        <p:spPr bwMode="auto">
          <a:xfrm>
            <a:off x="3921520" y="1531273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d11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09" name="Группа 308"/>
          <p:cNvGrpSpPr/>
          <p:nvPr/>
        </p:nvGrpSpPr>
        <p:grpSpPr>
          <a:xfrm>
            <a:off x="4079902" y="1171722"/>
            <a:ext cx="152400" cy="912023"/>
            <a:chOff x="3138497" y="1441450"/>
            <a:chExt cx="152400" cy="912023"/>
          </a:xfrm>
        </p:grpSpPr>
        <p:grpSp>
          <p:nvGrpSpPr>
            <p:cNvPr id="310" name="Группа 309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312" name="Прямая соединительная линия 311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Прямая соединительная линия 312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Прямая соединительная линия 313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Прямая соединительная линия 314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Прямая соединительная линия 315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1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Q7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7" name="Умножение 316"/>
          <p:cNvSpPr/>
          <p:nvPr/>
        </p:nvSpPr>
        <p:spPr>
          <a:xfrm>
            <a:off x="6624474" y="1667491"/>
            <a:ext cx="144000" cy="144000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Надпись 2"/>
          <p:cNvSpPr txBox="1">
            <a:spLocks noChangeArrowheads="1"/>
          </p:cNvSpPr>
          <p:nvPr/>
        </p:nvSpPr>
        <p:spPr bwMode="auto">
          <a:xfrm>
            <a:off x="4869536" y="1517902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d8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9" name="Надпись 2"/>
          <p:cNvSpPr txBox="1">
            <a:spLocks noChangeArrowheads="1"/>
          </p:cNvSpPr>
          <p:nvPr/>
        </p:nvSpPr>
        <p:spPr bwMode="auto">
          <a:xfrm>
            <a:off x="5736498" y="1517902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d10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0" name="Группа 319"/>
          <p:cNvGrpSpPr/>
          <p:nvPr/>
        </p:nvGrpSpPr>
        <p:grpSpPr>
          <a:xfrm>
            <a:off x="5957183" y="1169487"/>
            <a:ext cx="152400" cy="917834"/>
            <a:chOff x="2421072" y="1438673"/>
            <a:chExt cx="152400" cy="917834"/>
          </a:xfrm>
        </p:grpSpPr>
        <p:grpSp>
          <p:nvGrpSpPr>
            <p:cNvPr id="321" name="Группа 320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323" name="Прямая соединительная линия 322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Прямая соединительная линия 323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Прямая соединительная линия 324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Прямая соединительная линия 325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Прямая соединительная линия 326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2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Q10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8" name="Группа 327"/>
          <p:cNvGrpSpPr/>
          <p:nvPr/>
        </p:nvGrpSpPr>
        <p:grpSpPr>
          <a:xfrm>
            <a:off x="5074443" y="1169487"/>
            <a:ext cx="152400" cy="917834"/>
            <a:chOff x="2421072" y="1438673"/>
            <a:chExt cx="152400" cy="917834"/>
          </a:xfrm>
        </p:grpSpPr>
        <p:grpSp>
          <p:nvGrpSpPr>
            <p:cNvPr id="329" name="Группа 328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331" name="Прямая соединительная линия 330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Прямая соединительная линия 331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Прямая соединительная линия 332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Прямая соединительная линия 333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Прямая соединительная линия 334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0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Q8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6" name="Надпись 2"/>
          <p:cNvSpPr txBox="1">
            <a:spLocks noChangeArrowheads="1"/>
          </p:cNvSpPr>
          <p:nvPr/>
        </p:nvSpPr>
        <p:spPr bwMode="auto">
          <a:xfrm>
            <a:off x="5295128" y="1517902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d9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37" name="Группа 336"/>
          <p:cNvGrpSpPr/>
          <p:nvPr/>
        </p:nvGrpSpPr>
        <p:grpSpPr>
          <a:xfrm>
            <a:off x="5515813" y="1172393"/>
            <a:ext cx="152400" cy="912023"/>
            <a:chOff x="3138497" y="1441450"/>
            <a:chExt cx="152400" cy="912023"/>
          </a:xfrm>
        </p:grpSpPr>
        <p:grpSp>
          <p:nvGrpSpPr>
            <p:cNvPr id="338" name="Группа 337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340" name="Прямая соединительная линия 339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Прямая соединительная линия 340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Прямая соединительная линия 341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Прямая соединительная линия 342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Прямая соединительная линия 343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9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Q9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5" name="Надпись 2"/>
          <p:cNvSpPr txBox="1">
            <a:spLocks noChangeArrowheads="1"/>
          </p:cNvSpPr>
          <p:nvPr/>
        </p:nvSpPr>
        <p:spPr bwMode="auto">
          <a:xfrm>
            <a:off x="6271235" y="1517902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d11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47" name="Группа 346"/>
          <p:cNvGrpSpPr/>
          <p:nvPr/>
        </p:nvGrpSpPr>
        <p:grpSpPr>
          <a:xfrm>
            <a:off x="3129610" y="1168816"/>
            <a:ext cx="152400" cy="917834"/>
            <a:chOff x="2421072" y="1438673"/>
            <a:chExt cx="152400" cy="917834"/>
          </a:xfrm>
        </p:grpSpPr>
        <p:grpSp>
          <p:nvGrpSpPr>
            <p:cNvPr id="348" name="Группа 347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350" name="Прямая соединительная линия 349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Прямая соединительная линия 350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Прямая соединительная линия 351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Прямая соединительная линия 352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Прямая соединительная линия 353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9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Q4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6" name="Надпись 2"/>
          <p:cNvSpPr txBox="1">
            <a:spLocks noChangeArrowheads="1"/>
          </p:cNvSpPr>
          <p:nvPr/>
        </p:nvSpPr>
        <p:spPr bwMode="auto">
          <a:xfrm>
            <a:off x="3287992" y="1531273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d9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57" name="Группа 356"/>
          <p:cNvGrpSpPr/>
          <p:nvPr/>
        </p:nvGrpSpPr>
        <p:grpSpPr>
          <a:xfrm>
            <a:off x="3446374" y="1171722"/>
            <a:ext cx="152400" cy="912023"/>
            <a:chOff x="3138497" y="1441450"/>
            <a:chExt cx="152400" cy="912023"/>
          </a:xfrm>
        </p:grpSpPr>
        <p:grpSp>
          <p:nvGrpSpPr>
            <p:cNvPr id="358" name="Группа 357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360" name="Прямая соединительная линия 359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Прямая соединительная линия 360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Прямая соединительная линия 361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Прямая соединительная линия 362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Прямая соединительная линия 363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9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Q5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59" name="Прямая соединительная линия 258"/>
          <p:cNvCxnSpPr/>
          <p:nvPr/>
        </p:nvCxnSpPr>
        <p:spPr>
          <a:xfrm>
            <a:off x="348316" y="4919926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Надпись 2"/>
          <p:cNvSpPr txBox="1">
            <a:spLocks noChangeArrowheads="1"/>
          </p:cNvSpPr>
          <p:nvPr/>
        </p:nvSpPr>
        <p:spPr bwMode="auto">
          <a:xfrm>
            <a:off x="752990" y="4707515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1" name="Группа 260"/>
          <p:cNvGrpSpPr/>
          <p:nvPr/>
        </p:nvGrpSpPr>
        <p:grpSpPr>
          <a:xfrm>
            <a:off x="959630" y="4345058"/>
            <a:ext cx="152400" cy="917834"/>
            <a:chOff x="2421072" y="1438673"/>
            <a:chExt cx="152400" cy="917834"/>
          </a:xfrm>
        </p:grpSpPr>
        <p:grpSp>
          <p:nvGrpSpPr>
            <p:cNvPr id="262" name="Группа 261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264" name="Прямая соединительная линия 263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Прямая соединительная линия 264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Прямая соединительная линия 265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Прямая соединительная линия 266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Прямая соединительная линия 267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3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Q1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9" name="Умножение 268"/>
          <p:cNvSpPr/>
          <p:nvPr/>
        </p:nvSpPr>
        <p:spPr>
          <a:xfrm>
            <a:off x="273047" y="4843733"/>
            <a:ext cx="144000" cy="144000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0" name="Надпись 2"/>
          <p:cNvSpPr txBox="1">
            <a:spLocks noChangeArrowheads="1"/>
          </p:cNvSpPr>
          <p:nvPr/>
        </p:nvSpPr>
        <p:spPr bwMode="auto">
          <a:xfrm>
            <a:off x="1167707" y="4707515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d2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71" name="Группа 270"/>
          <p:cNvGrpSpPr/>
          <p:nvPr/>
        </p:nvGrpSpPr>
        <p:grpSpPr>
          <a:xfrm>
            <a:off x="1375784" y="4347964"/>
            <a:ext cx="152400" cy="912023"/>
            <a:chOff x="3138497" y="1441450"/>
            <a:chExt cx="152400" cy="912023"/>
          </a:xfrm>
        </p:grpSpPr>
        <p:grpSp>
          <p:nvGrpSpPr>
            <p:cNvPr id="272" name="Группа 271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274" name="Прямая соединительная линия 273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Прямая соединительная линия 274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Прямая соединительная линия 289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Прямая соединительная линия 290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Прямая соединительная линия 291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3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Q2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3" name="Надпись 2"/>
          <p:cNvSpPr txBox="1">
            <a:spLocks noChangeArrowheads="1"/>
          </p:cNvSpPr>
          <p:nvPr/>
        </p:nvSpPr>
        <p:spPr bwMode="auto">
          <a:xfrm>
            <a:off x="1583861" y="4707515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d3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94" name="Группа 293"/>
          <p:cNvGrpSpPr/>
          <p:nvPr/>
        </p:nvGrpSpPr>
        <p:grpSpPr>
          <a:xfrm>
            <a:off x="1791938" y="4345058"/>
            <a:ext cx="152400" cy="917834"/>
            <a:chOff x="2421072" y="1438673"/>
            <a:chExt cx="152400" cy="917834"/>
          </a:xfrm>
        </p:grpSpPr>
        <p:grpSp>
          <p:nvGrpSpPr>
            <p:cNvPr id="295" name="Группа 294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297" name="Прямая соединительная линия 296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Прямая соединительная линия 298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Прямая соединительная линия 299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Прямая соединительная линия 300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Прямая соединительная линия 301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6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Q3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3" name="Умножение 302"/>
          <p:cNvSpPr/>
          <p:nvPr/>
        </p:nvSpPr>
        <p:spPr>
          <a:xfrm>
            <a:off x="3485311" y="4843733"/>
            <a:ext cx="144000" cy="144000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Надпись 2"/>
          <p:cNvSpPr txBox="1">
            <a:spLocks noChangeArrowheads="1"/>
          </p:cNvSpPr>
          <p:nvPr/>
        </p:nvSpPr>
        <p:spPr bwMode="auto">
          <a:xfrm>
            <a:off x="6907683" y="4694144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d12a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05" name="Группа 304"/>
          <p:cNvGrpSpPr/>
          <p:nvPr/>
        </p:nvGrpSpPr>
        <p:grpSpPr>
          <a:xfrm>
            <a:off x="7174326" y="4623816"/>
            <a:ext cx="359569" cy="374712"/>
            <a:chOff x="6852657" y="1698255"/>
            <a:chExt cx="359569" cy="374712"/>
          </a:xfrm>
        </p:grpSpPr>
        <p:sp>
          <p:nvSpPr>
            <p:cNvPr id="306" name="Прямоугольник 305"/>
            <p:cNvSpPr/>
            <p:nvPr/>
          </p:nvSpPr>
          <p:spPr>
            <a:xfrm>
              <a:off x="6852657" y="1906590"/>
              <a:ext cx="359569" cy="1663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7" name="Надпись 2"/>
            <p:cNvSpPr txBox="1">
              <a:spLocks noChangeArrowheads="1"/>
            </p:cNvSpPr>
            <p:nvPr/>
          </p:nvSpPr>
          <p:spPr bwMode="auto">
            <a:xfrm>
              <a:off x="6956241" y="1698255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b1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6" name="Надпись 2"/>
          <p:cNvSpPr txBox="1">
            <a:spLocks noChangeArrowheads="1"/>
          </p:cNvSpPr>
          <p:nvPr/>
        </p:nvSpPr>
        <p:spPr bwMode="auto">
          <a:xfrm>
            <a:off x="5589660" y="4707515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d8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55" name="Группа 354"/>
          <p:cNvGrpSpPr/>
          <p:nvPr/>
        </p:nvGrpSpPr>
        <p:grpSpPr>
          <a:xfrm>
            <a:off x="5748042" y="4345058"/>
            <a:ext cx="152400" cy="917834"/>
            <a:chOff x="2421072" y="1438673"/>
            <a:chExt cx="152400" cy="917834"/>
          </a:xfrm>
        </p:grpSpPr>
        <p:grpSp>
          <p:nvGrpSpPr>
            <p:cNvPr id="365" name="Группа 364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367" name="Прямая соединительная линия 366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Прямая соединительная линия 367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Прямая соединительная линия 368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Прямая соединительная линия 369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Прямая соединительная линия 370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6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Q8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2" name="Надпись 2"/>
          <p:cNvSpPr txBox="1">
            <a:spLocks noChangeArrowheads="1"/>
          </p:cNvSpPr>
          <p:nvPr/>
        </p:nvSpPr>
        <p:spPr bwMode="auto">
          <a:xfrm>
            <a:off x="3473418" y="4707515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d5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73" name="Группа 372"/>
          <p:cNvGrpSpPr/>
          <p:nvPr/>
        </p:nvGrpSpPr>
        <p:grpSpPr>
          <a:xfrm>
            <a:off x="4797750" y="4347964"/>
            <a:ext cx="152400" cy="912023"/>
            <a:chOff x="3138497" y="1441450"/>
            <a:chExt cx="152400" cy="912023"/>
          </a:xfrm>
        </p:grpSpPr>
        <p:grpSp>
          <p:nvGrpSpPr>
            <p:cNvPr id="374" name="Группа 373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376" name="Прямая соединительная линия 375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Прямая соединительная линия 376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Прямая соединительная линия 377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Прямая соединительная линия 378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Прямая соединительная линия 379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5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Q5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1" name="Надпись 2"/>
          <p:cNvSpPr txBox="1">
            <a:spLocks noChangeArrowheads="1"/>
          </p:cNvSpPr>
          <p:nvPr/>
        </p:nvSpPr>
        <p:spPr bwMode="auto">
          <a:xfrm>
            <a:off x="3482267" y="4973774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WIG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2" name="Надпись 2"/>
          <p:cNvSpPr txBox="1">
            <a:spLocks noChangeArrowheads="1"/>
          </p:cNvSpPr>
          <p:nvPr/>
        </p:nvSpPr>
        <p:spPr bwMode="auto">
          <a:xfrm>
            <a:off x="1936206" y="4707515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d4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83" name="Группа 382"/>
          <p:cNvGrpSpPr/>
          <p:nvPr/>
        </p:nvGrpSpPr>
        <p:grpSpPr>
          <a:xfrm>
            <a:off x="2143022" y="4347964"/>
            <a:ext cx="152400" cy="912023"/>
            <a:chOff x="3138497" y="1441450"/>
            <a:chExt cx="152400" cy="912023"/>
          </a:xfrm>
        </p:grpSpPr>
        <p:grpSp>
          <p:nvGrpSpPr>
            <p:cNvPr id="384" name="Группа 383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386" name="Прямая соединительная линия 385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Прямая соединительная линия 386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Прямая соединительная линия 387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Прямая соединительная линия 388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Прямая соединительная линия 389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5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Q4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1" name="Надпись 2"/>
          <p:cNvSpPr txBox="1">
            <a:spLocks noChangeArrowheads="1"/>
          </p:cNvSpPr>
          <p:nvPr/>
        </p:nvSpPr>
        <p:spPr bwMode="auto">
          <a:xfrm>
            <a:off x="5906424" y="4707515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d9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92" name="Группа 391"/>
          <p:cNvGrpSpPr/>
          <p:nvPr/>
        </p:nvGrpSpPr>
        <p:grpSpPr>
          <a:xfrm>
            <a:off x="6064806" y="4347964"/>
            <a:ext cx="152400" cy="912023"/>
            <a:chOff x="3138497" y="1441450"/>
            <a:chExt cx="152400" cy="912023"/>
          </a:xfrm>
        </p:grpSpPr>
        <p:grpSp>
          <p:nvGrpSpPr>
            <p:cNvPr id="393" name="Группа 392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395" name="Прямая соединительная линия 394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Прямая соединительная линия 395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Прямая соединительная линия 396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Прямая соединительная линия 397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Прямая соединительная линия 398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4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Q9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0" name="Умножение 399"/>
          <p:cNvSpPr/>
          <p:nvPr/>
        </p:nvSpPr>
        <p:spPr>
          <a:xfrm>
            <a:off x="9334584" y="4843733"/>
            <a:ext cx="144000" cy="144000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1" name="Надпись 2"/>
          <p:cNvSpPr txBox="1">
            <a:spLocks noChangeArrowheads="1"/>
          </p:cNvSpPr>
          <p:nvPr/>
        </p:nvSpPr>
        <p:spPr bwMode="auto">
          <a:xfrm>
            <a:off x="7579646" y="4694144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d12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2" name="Надпись 2"/>
          <p:cNvSpPr txBox="1">
            <a:spLocks noChangeArrowheads="1"/>
          </p:cNvSpPr>
          <p:nvPr/>
        </p:nvSpPr>
        <p:spPr bwMode="auto">
          <a:xfrm>
            <a:off x="8446608" y="4694144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d14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03" name="Группа 402"/>
          <p:cNvGrpSpPr/>
          <p:nvPr/>
        </p:nvGrpSpPr>
        <p:grpSpPr>
          <a:xfrm>
            <a:off x="8667293" y="4345729"/>
            <a:ext cx="152400" cy="917834"/>
            <a:chOff x="2421072" y="1438673"/>
            <a:chExt cx="152400" cy="917834"/>
          </a:xfrm>
        </p:grpSpPr>
        <p:grpSp>
          <p:nvGrpSpPr>
            <p:cNvPr id="404" name="Группа 403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406" name="Прямая соединительная линия 405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Прямая соединительная линия 406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Прямая соединительная линия 407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Прямая соединительная линия 408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Прямая соединительная линия 409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5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Q14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1" name="Группа 410"/>
          <p:cNvGrpSpPr/>
          <p:nvPr/>
        </p:nvGrpSpPr>
        <p:grpSpPr>
          <a:xfrm>
            <a:off x="7784553" y="4345729"/>
            <a:ext cx="152400" cy="917834"/>
            <a:chOff x="2421072" y="1438673"/>
            <a:chExt cx="152400" cy="917834"/>
          </a:xfrm>
        </p:grpSpPr>
        <p:grpSp>
          <p:nvGrpSpPr>
            <p:cNvPr id="412" name="Группа 411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414" name="Прямая соединительная линия 413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Прямая соединительная линия 414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Прямая соединительная линия 415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Прямая соединительная линия 416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Прямая соединительная линия 417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3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Q12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9" name="Надпись 2"/>
          <p:cNvSpPr txBox="1">
            <a:spLocks noChangeArrowheads="1"/>
          </p:cNvSpPr>
          <p:nvPr/>
        </p:nvSpPr>
        <p:spPr bwMode="auto">
          <a:xfrm>
            <a:off x="8005238" y="4694144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d13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20" name="Группа 419"/>
          <p:cNvGrpSpPr/>
          <p:nvPr/>
        </p:nvGrpSpPr>
        <p:grpSpPr>
          <a:xfrm>
            <a:off x="8225923" y="4348635"/>
            <a:ext cx="152400" cy="912023"/>
            <a:chOff x="3138497" y="1441450"/>
            <a:chExt cx="152400" cy="912023"/>
          </a:xfrm>
        </p:grpSpPr>
        <p:grpSp>
          <p:nvGrpSpPr>
            <p:cNvPr id="421" name="Группа 420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423" name="Прямая соединительная линия 422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Прямая соединительная линия 423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Прямая соединительная линия 424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Прямая соединительная линия 425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Прямая соединительная линия 426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2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Q13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8" name="Надпись 2"/>
          <p:cNvSpPr txBox="1">
            <a:spLocks noChangeArrowheads="1"/>
          </p:cNvSpPr>
          <p:nvPr/>
        </p:nvSpPr>
        <p:spPr bwMode="auto">
          <a:xfrm>
            <a:off x="8981345" y="4694144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d15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29" name="Группа 428"/>
          <p:cNvGrpSpPr/>
          <p:nvPr/>
        </p:nvGrpSpPr>
        <p:grpSpPr>
          <a:xfrm>
            <a:off x="5114514" y="4345058"/>
            <a:ext cx="152400" cy="917834"/>
            <a:chOff x="2421072" y="1438673"/>
            <a:chExt cx="152400" cy="917834"/>
          </a:xfrm>
        </p:grpSpPr>
        <p:grpSp>
          <p:nvGrpSpPr>
            <p:cNvPr id="430" name="Группа 429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432" name="Прямая соединительная линия 431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Прямая соединительная линия 432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Прямая соединительная линия 433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Прямая соединительная линия 434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Прямая соединительная линия 435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1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Q6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7" name="Надпись 2"/>
          <p:cNvSpPr txBox="1">
            <a:spLocks noChangeArrowheads="1"/>
          </p:cNvSpPr>
          <p:nvPr/>
        </p:nvSpPr>
        <p:spPr bwMode="auto">
          <a:xfrm>
            <a:off x="4956132" y="4707515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d6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8" name="Надпись 2"/>
          <p:cNvSpPr txBox="1">
            <a:spLocks noChangeArrowheads="1"/>
          </p:cNvSpPr>
          <p:nvPr/>
        </p:nvSpPr>
        <p:spPr bwMode="auto">
          <a:xfrm>
            <a:off x="5272896" y="4707515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d7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39" name="Группа 438"/>
          <p:cNvGrpSpPr/>
          <p:nvPr/>
        </p:nvGrpSpPr>
        <p:grpSpPr>
          <a:xfrm>
            <a:off x="5431278" y="4347964"/>
            <a:ext cx="152400" cy="912023"/>
            <a:chOff x="3138497" y="1441450"/>
            <a:chExt cx="152400" cy="912023"/>
          </a:xfrm>
        </p:grpSpPr>
        <p:grpSp>
          <p:nvGrpSpPr>
            <p:cNvPr id="440" name="Группа 439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442" name="Прямая соединительная линия 441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Прямая соединительная линия 442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Прямая соединительная линия 443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Прямая соединительная линия 444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Прямая соединительная линия 445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1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Q7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7" name="Группа 446"/>
          <p:cNvGrpSpPr/>
          <p:nvPr/>
        </p:nvGrpSpPr>
        <p:grpSpPr>
          <a:xfrm>
            <a:off x="6381570" y="4345058"/>
            <a:ext cx="152400" cy="917834"/>
            <a:chOff x="2421072" y="1438673"/>
            <a:chExt cx="152400" cy="917834"/>
          </a:xfrm>
        </p:grpSpPr>
        <p:grpSp>
          <p:nvGrpSpPr>
            <p:cNvPr id="448" name="Группа 447"/>
            <p:cNvGrpSpPr/>
            <p:nvPr/>
          </p:nvGrpSpPr>
          <p:grpSpPr>
            <a:xfrm>
              <a:off x="2459552" y="1624200"/>
              <a:ext cx="72000" cy="732307"/>
              <a:chOff x="2459552" y="1624200"/>
              <a:chExt cx="72000" cy="732307"/>
            </a:xfrm>
          </p:grpSpPr>
          <p:cxnSp>
            <p:nvCxnSpPr>
              <p:cNvPr id="450" name="Прямая соединительная линия 449"/>
              <p:cNvCxnSpPr/>
              <p:nvPr/>
            </p:nvCxnSpPr>
            <p:spPr>
              <a:xfrm flipV="1">
                <a:off x="2495552" y="1626343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Прямая соединительная линия 450"/>
              <p:cNvCxnSpPr/>
              <p:nvPr/>
            </p:nvCxnSpPr>
            <p:spPr>
              <a:xfrm rot="1800000" flipV="1">
                <a:off x="2459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Прямая соединительная линия 451"/>
              <p:cNvCxnSpPr/>
              <p:nvPr/>
            </p:nvCxnSpPr>
            <p:spPr>
              <a:xfrm rot="-1800000" flipV="1">
                <a:off x="2531552" y="1624200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Прямая соединительная линия 452"/>
              <p:cNvCxnSpPr/>
              <p:nvPr/>
            </p:nvCxnSpPr>
            <p:spPr>
              <a:xfrm rot="1800000" flipV="1">
                <a:off x="2531552" y="2212506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Прямая соединительная линия 453"/>
              <p:cNvCxnSpPr/>
              <p:nvPr/>
            </p:nvCxnSpPr>
            <p:spPr>
              <a:xfrm rot="-1800000" flipV="1">
                <a:off x="2459552" y="2212507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9" name="Надпись 2"/>
            <p:cNvSpPr txBox="1">
              <a:spLocks noChangeArrowheads="1"/>
            </p:cNvSpPr>
            <p:nvPr/>
          </p:nvSpPr>
          <p:spPr bwMode="auto">
            <a:xfrm>
              <a:off x="2421072" y="1438673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Q10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5" name="Надпись 2"/>
          <p:cNvSpPr txBox="1">
            <a:spLocks noChangeArrowheads="1"/>
          </p:cNvSpPr>
          <p:nvPr/>
        </p:nvSpPr>
        <p:spPr bwMode="auto">
          <a:xfrm>
            <a:off x="6223188" y="4707515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d10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6" name="Надпись 2"/>
          <p:cNvSpPr txBox="1">
            <a:spLocks noChangeArrowheads="1"/>
          </p:cNvSpPr>
          <p:nvPr/>
        </p:nvSpPr>
        <p:spPr bwMode="auto">
          <a:xfrm>
            <a:off x="6539952" y="4707515"/>
            <a:ext cx="152400" cy="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d11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57" name="Группа 456"/>
          <p:cNvGrpSpPr/>
          <p:nvPr/>
        </p:nvGrpSpPr>
        <p:grpSpPr>
          <a:xfrm>
            <a:off x="6698334" y="4347964"/>
            <a:ext cx="152400" cy="912023"/>
            <a:chOff x="3138497" y="1441450"/>
            <a:chExt cx="152400" cy="912023"/>
          </a:xfrm>
        </p:grpSpPr>
        <p:grpSp>
          <p:nvGrpSpPr>
            <p:cNvPr id="458" name="Группа 457"/>
            <p:cNvGrpSpPr/>
            <p:nvPr/>
          </p:nvGrpSpPr>
          <p:grpSpPr>
            <a:xfrm>
              <a:off x="3178697" y="1621724"/>
              <a:ext cx="72000" cy="731749"/>
              <a:chOff x="2609570" y="1621724"/>
              <a:chExt cx="72000" cy="731749"/>
            </a:xfrm>
          </p:grpSpPr>
          <p:cxnSp>
            <p:nvCxnSpPr>
              <p:cNvPr id="460" name="Прямая соединительная линия 459"/>
              <p:cNvCxnSpPr/>
              <p:nvPr/>
            </p:nvCxnSpPr>
            <p:spPr>
              <a:xfrm rot="1800000" flipV="1">
                <a:off x="2681570" y="1621724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Прямая соединительная линия 460"/>
              <p:cNvCxnSpPr/>
              <p:nvPr/>
            </p:nvCxnSpPr>
            <p:spPr>
              <a:xfrm rot="-1800000" flipV="1">
                <a:off x="2609570" y="1621725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Прямая соединительная линия 461"/>
              <p:cNvCxnSpPr/>
              <p:nvPr/>
            </p:nvCxnSpPr>
            <p:spPr>
              <a:xfrm flipV="1">
                <a:off x="2645570" y="1736199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Прямая соединительная линия 462"/>
              <p:cNvCxnSpPr/>
              <p:nvPr/>
            </p:nvCxnSpPr>
            <p:spPr>
              <a:xfrm rot="1800000" flipV="1">
                <a:off x="2609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Прямая соединительная линия 463"/>
              <p:cNvCxnSpPr/>
              <p:nvPr/>
            </p:nvCxnSpPr>
            <p:spPr>
              <a:xfrm rot="-1800000" flipV="1">
                <a:off x="2681570" y="2209473"/>
                <a:ext cx="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9" name="Надпись 2"/>
            <p:cNvSpPr txBox="1">
              <a:spLocks noChangeArrowheads="1"/>
            </p:cNvSpPr>
            <p:nvPr/>
          </p:nvSpPr>
          <p:spPr bwMode="auto">
            <a:xfrm>
              <a:off x="3138497" y="1441450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Q11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5" name="Группа 464"/>
          <p:cNvGrpSpPr/>
          <p:nvPr/>
        </p:nvGrpSpPr>
        <p:grpSpPr>
          <a:xfrm>
            <a:off x="2421065" y="4627154"/>
            <a:ext cx="359569" cy="374712"/>
            <a:chOff x="1326361" y="1700949"/>
            <a:chExt cx="359569" cy="374712"/>
          </a:xfrm>
        </p:grpSpPr>
        <p:sp>
          <p:nvSpPr>
            <p:cNvPr id="466" name="Прямоугольник 465"/>
            <p:cNvSpPr/>
            <p:nvPr/>
          </p:nvSpPr>
          <p:spPr>
            <a:xfrm>
              <a:off x="1326361" y="1909284"/>
              <a:ext cx="359569" cy="1663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7" name="Надпись 2"/>
            <p:cNvSpPr txBox="1">
              <a:spLocks noChangeArrowheads="1"/>
            </p:cNvSpPr>
            <p:nvPr/>
          </p:nvSpPr>
          <p:spPr bwMode="auto">
            <a:xfrm>
              <a:off x="1429945" y="1700949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b5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8" name="Группа 467"/>
          <p:cNvGrpSpPr/>
          <p:nvPr/>
        </p:nvGrpSpPr>
        <p:grpSpPr>
          <a:xfrm>
            <a:off x="2932657" y="4628807"/>
            <a:ext cx="359569" cy="374712"/>
            <a:chOff x="1326361" y="1700949"/>
            <a:chExt cx="359569" cy="374712"/>
          </a:xfrm>
        </p:grpSpPr>
        <p:sp>
          <p:nvSpPr>
            <p:cNvPr id="469" name="Прямоугольник 468"/>
            <p:cNvSpPr/>
            <p:nvPr/>
          </p:nvSpPr>
          <p:spPr>
            <a:xfrm>
              <a:off x="1326361" y="1909284"/>
              <a:ext cx="359569" cy="1663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0" name="Надпись 2"/>
            <p:cNvSpPr txBox="1">
              <a:spLocks noChangeArrowheads="1"/>
            </p:cNvSpPr>
            <p:nvPr/>
          </p:nvSpPr>
          <p:spPr bwMode="auto">
            <a:xfrm>
              <a:off x="1429945" y="1700949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b4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1" name="Группа 470"/>
          <p:cNvGrpSpPr/>
          <p:nvPr/>
        </p:nvGrpSpPr>
        <p:grpSpPr>
          <a:xfrm>
            <a:off x="3814494" y="4627154"/>
            <a:ext cx="359569" cy="374712"/>
            <a:chOff x="1326361" y="1700949"/>
            <a:chExt cx="359569" cy="374712"/>
          </a:xfrm>
        </p:grpSpPr>
        <p:sp>
          <p:nvSpPr>
            <p:cNvPr id="472" name="Прямоугольник 471"/>
            <p:cNvSpPr/>
            <p:nvPr/>
          </p:nvSpPr>
          <p:spPr>
            <a:xfrm>
              <a:off x="1326361" y="1909284"/>
              <a:ext cx="359569" cy="1663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3" name="Надпись 2"/>
            <p:cNvSpPr txBox="1">
              <a:spLocks noChangeArrowheads="1"/>
            </p:cNvSpPr>
            <p:nvPr/>
          </p:nvSpPr>
          <p:spPr bwMode="auto">
            <a:xfrm>
              <a:off x="1429945" y="1700949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b3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4" name="Группа 473"/>
          <p:cNvGrpSpPr/>
          <p:nvPr/>
        </p:nvGrpSpPr>
        <p:grpSpPr>
          <a:xfrm>
            <a:off x="4326086" y="4628807"/>
            <a:ext cx="359569" cy="374712"/>
            <a:chOff x="1326361" y="1700949"/>
            <a:chExt cx="359569" cy="374712"/>
          </a:xfrm>
        </p:grpSpPr>
        <p:sp>
          <p:nvSpPr>
            <p:cNvPr id="475" name="Прямоугольник 474"/>
            <p:cNvSpPr/>
            <p:nvPr/>
          </p:nvSpPr>
          <p:spPr>
            <a:xfrm>
              <a:off x="1326361" y="1909284"/>
              <a:ext cx="359569" cy="1663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6" name="Надпись 2"/>
            <p:cNvSpPr txBox="1">
              <a:spLocks noChangeArrowheads="1"/>
            </p:cNvSpPr>
            <p:nvPr/>
          </p:nvSpPr>
          <p:spPr bwMode="auto">
            <a:xfrm>
              <a:off x="1429945" y="1700949"/>
              <a:ext cx="152400" cy="229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b2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4400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6825541"/>
                  </p:ext>
                </p:extLst>
              </p:nvPr>
            </p:nvGraphicFramePr>
            <p:xfrm>
              <a:off x="0" y="759560"/>
              <a:ext cx="7940928" cy="5749514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2961520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24485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244852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24485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244852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</a:tblGrid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E(MeV)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1550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ru-RU" sz="1800" smtClean="0">
                                  <a:effectLst/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(m</a:t>
                          </a:r>
                          <a:r>
                            <a:rPr lang="en-US" sz="1800" dirty="0" smtClean="0">
                              <a:effectLst/>
                            </a:rPr>
                            <a:t>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388.742337640177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(MHz</a:t>
                          </a:r>
                          <a:r>
                            <a:rPr lang="en-US" sz="1800" dirty="0" smtClean="0">
                              <a:effectLst/>
                            </a:rPr>
                            <a:t>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350.118202616599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ru-RU" sz="1800" smtClean="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1800" smtClean="0">
                                  <a:effectLst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</a:t>
                          </a:r>
                          <a:r>
                            <a:rPr lang="en-US" sz="1800" dirty="0" err="1">
                              <a:effectLst/>
                            </a:rPr>
                            <a:t>mrad</a:t>
                          </a:r>
                          <a:r>
                            <a:rPr lang="en-US" sz="1800" dirty="0" smtClean="0">
                              <a:effectLst/>
                            </a:rPr>
                            <a:t>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1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800" dirty="0" smtClean="0">
                              <a:effectLst/>
                            </a:rPr>
                            <a:t> (</a:t>
                          </a:r>
                          <a:r>
                            <a:rPr lang="en-US" sz="1800" dirty="0">
                              <a:effectLst/>
                            </a:rPr>
                            <a:t>mm</a:t>
                          </a:r>
                          <a:r>
                            <a:rPr lang="en-US" sz="1800" dirty="0" smtClean="0">
                              <a:effectLst/>
                            </a:rPr>
                            <a:t>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</a:rPr>
                            <a:t>1</a:t>
                          </a:r>
                          <a:r>
                            <a:rPr lang="en-US" sz="1800" dirty="0" smtClean="0">
                              <a:effectLst/>
                            </a:rPr>
                            <a:t>5</a:t>
                          </a:r>
                          <a:r>
                            <a:rPr lang="ru-RU" sz="1800" dirty="0" smtClean="0">
                              <a:effectLst/>
                            </a:rPr>
                            <a:t>0</a:t>
                          </a:r>
                          <a:r>
                            <a:rPr lang="en-US" sz="1800" dirty="0" smtClean="0">
                              <a:effectLst/>
                            </a:rPr>
                            <a:t>/3</a:t>
                          </a:r>
                          <a:endParaRPr lang="ru-RU" sz="18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8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I(A)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0.78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𝑏𝑢𝑛𝑐h</m:t>
                                  </m:r>
                                </m:sub>
                              </m:sSub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−10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800" dirty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1.55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dirty="0">
                              <a:effectLst/>
                            </a:rPr>
                            <a:t> </a:t>
                          </a:r>
                          <a:r>
                            <a:rPr lang="en-US" sz="1800" dirty="0" smtClean="0">
                              <a:effectLst/>
                            </a:rPr>
                            <a:t>/ q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408/454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408/454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213/454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134/454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="" xmlns:a16="http://schemas.microsoft.com/office/drawing/2014/main" val="10007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</a:t>
                          </a:r>
                          <a:r>
                            <a:rPr lang="en-US" sz="1800" dirty="0" err="1">
                              <a:effectLst/>
                            </a:rPr>
                            <a:t>keV</a:t>
                          </a:r>
                          <a:r>
                            <a:rPr lang="en-US" sz="1800" dirty="0" smtClean="0">
                              <a:effectLst/>
                            </a:rPr>
                            <a:t>) /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(kV)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1.57/590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24.8/1160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137/1800</a:t>
                          </a:r>
                          <a:endParaRPr lang="ru-RU" sz="18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401/2650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="" xmlns:a16="http://schemas.microsoft.com/office/drawing/2014/main" val="10008"/>
                      </a:ext>
                    </a:extLst>
                  </a:tr>
                  <a:tr h="32911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0.0226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0.00225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0.0225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0.0234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="" xmlns:a16="http://schemas.microsoft.com/office/drawing/2014/main" val="10009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(%)</a:t>
                          </a:r>
                          <a:endParaRPr lang="ru-RU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1.54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="" xmlns:a16="http://schemas.microsoft.com/office/drawing/2014/main" val="10010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800" dirty="0">
                              <a:effectLst/>
                            </a:rPr>
                            <a:t> </a:t>
                          </a:r>
                          <a:r>
                            <a:rPr lang="en-US" sz="1800" dirty="0" smtClean="0">
                              <a:effectLst/>
                            </a:rPr>
                            <a:t>     (SR/IBS+WG)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0.1/0.8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0.3/0.6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0.5/0.8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0.7/0.9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="" xmlns:a16="http://schemas.microsoft.com/office/drawing/2014/main" val="10011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(mm</a:t>
                          </a:r>
                          <a:r>
                            <a:rPr lang="en-US" sz="1800" dirty="0" smtClean="0">
                              <a:effectLst/>
                            </a:rPr>
                            <a:t>)        (SR/IBS+WG)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2.7/13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5/9.8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8.4/13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13/15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="" xmlns:a16="http://schemas.microsoft.com/office/drawing/2014/main" val="10012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(nm</a:t>
                          </a:r>
                          <a:r>
                            <a:rPr lang="en-US" sz="1800" dirty="0" smtClean="0">
                              <a:effectLst/>
                            </a:rPr>
                            <a:t>)         (SR/IBS+WG)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2/66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8/34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19/31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35/31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="" xmlns:a16="http://schemas.microsoft.com/office/drawing/2014/main" val="10013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ru-RU" sz="180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sub>
                                    </m:sSub>
                                    <m:r>
                                      <a:rPr lang="en-US" sz="1800" b="1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ru-RU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ru-RU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="" xmlns:a16="http://schemas.microsoft.com/office/drawing/2014/main" val="10014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𝐻𝐺</m:t>
                                  </m:r>
                                </m:sub>
                              </m:sSub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sSup>
                                    <m:sSup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="" xmlns:a16="http://schemas.microsoft.com/office/drawing/2014/main" val="10015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0.005/0.03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0.008/0.05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0.01/0.1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0.01/0.1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="" xmlns:a16="http://schemas.microsoft.com/office/drawing/2014/main" val="10016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𝑻𝒐𝒖𝒔𝒄𝒉𝒆𝒌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1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(s)</a:t>
                          </a: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909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910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1146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2090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="" xmlns:a16="http://schemas.microsoft.com/office/drawing/2014/main" val="10017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𝒄𝒆𝒍𝒍𝒔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1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24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  <m: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/4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="" xmlns:a16="http://schemas.microsoft.com/office/drawing/2014/main" val="100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6825541"/>
                  </p:ext>
                </p:extLst>
              </p:nvPr>
            </p:nvGraphicFramePr>
            <p:xfrm>
              <a:off x="0" y="759560"/>
              <a:ext cx="7940928" cy="5749514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29615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124485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124485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124485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124485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</a:tblGrid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E(MeV)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1550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412" t="-120408" r="-168930" b="-1755102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388.742337640177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412" t="-225000" r="-168930" b="-1691667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350.118202616599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412" t="-318367" r="-168930" b="-1557143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31673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412" t="-394231" r="-168930" b="-1367308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effectLst/>
                            </a:rPr>
                            <a:t>1</a:t>
                          </a:r>
                          <a:r>
                            <a:rPr lang="en-US" sz="1800" dirty="0" smtClean="0">
                              <a:effectLst/>
                            </a:rPr>
                            <a:t>5</a:t>
                          </a:r>
                          <a:r>
                            <a:rPr lang="ru-RU" sz="1800" dirty="0" smtClean="0">
                              <a:effectLst/>
                            </a:rPr>
                            <a:t>0</a:t>
                          </a:r>
                          <a:r>
                            <a:rPr lang="en-US" sz="1800" dirty="0" smtClean="0">
                              <a:effectLst/>
                            </a:rPr>
                            <a:t>/3</a:t>
                          </a:r>
                          <a:endParaRPr lang="ru-RU" sz="18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8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I(A)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0.78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32575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412" t="-564815" r="-168930" b="-11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1.55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6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412" t="-747917" r="-168930" b="-116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408/454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408/454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213/454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134/454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7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412" t="-830612" r="-168930" b="-1044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1.57/590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24.8/1160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137/1800</a:t>
                          </a:r>
                          <a:endParaRPr lang="ru-RU" sz="18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401/2650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8"/>
                      </a:ext>
                    </a:extLst>
                  </a:tr>
                  <a:tr h="32911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412" t="-844444" r="-168930" b="-848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0.0226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0.00225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0.0225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0.0234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9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412" t="-1062500" r="-168930" b="-85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1.54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10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412" t="-1138776" r="-168930" b="-736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0.1/0.8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0.3/0.6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0.5/0.8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0.7/0.9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11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412" t="-1264583" r="-168930" b="-65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2.7/13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5/9.8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8.4/13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13/15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12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412" t="-1336735" r="-168930" b="-5387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2/66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8/34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19/31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35/31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13"/>
                      </a:ext>
                    </a:extLst>
                  </a:tr>
                  <a:tr h="32048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412" t="-1353846" r="-168930" b="-4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14"/>
                      </a:ext>
                    </a:extLst>
                  </a:tr>
                  <a:tr h="29933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412" t="-1542857" r="-168930" b="-332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15"/>
                      </a:ext>
                    </a:extLst>
                  </a:tr>
                  <a:tr h="32048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412" t="-1518868" r="-168930" b="-2075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0.005/0.03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0.008/0.05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0.01/0.1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0.01/0.1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16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412" t="-1751020" r="-168930" b="-124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909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910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1146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2090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17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412" t="-1889583" r="-168930" b="-27083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59731" t="-1889583" r="-490" b="-2708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parameters ultimate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8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16021" y="720000"/>
                <a:ext cx="2029979" cy="908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021" y="720000"/>
                <a:ext cx="2029979" cy="9082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860666" y="3276600"/>
                <a:ext cx="3200654" cy="2053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wants to decrease to 2.5 mm, </a:t>
                </a:r>
              </a:p>
              <a:p>
                <a:r>
                  <a:rPr lang="en-US" dirty="0" smtClean="0"/>
                  <a:t>because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=2.65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dirty="0" smtClean="0"/>
                  <a:t> at 2.1 GeV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2.66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dirty="0"/>
                  <a:t> at </a:t>
                </a:r>
                <a:r>
                  <a:rPr lang="en-US" dirty="0" smtClean="0"/>
                  <a:t>1.55 </a:t>
                </a:r>
                <a:r>
                  <a:rPr lang="en-US" dirty="0"/>
                  <a:t>GeV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2.71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dirty="0"/>
                  <a:t> at </a:t>
                </a:r>
                <a:r>
                  <a:rPr lang="en-US" dirty="0" smtClean="0"/>
                  <a:t>1.0 GeV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2.6 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dirty="0"/>
                  <a:t> at </a:t>
                </a:r>
                <a:r>
                  <a:rPr lang="en-US" dirty="0" smtClean="0"/>
                  <a:t>0.5 GeV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0666" y="3276600"/>
                <a:ext cx="3200654" cy="2053254"/>
              </a:xfrm>
              <a:prstGeom prst="rect">
                <a:avLst/>
              </a:prstGeom>
              <a:blipFill rotWithShape="0">
                <a:blip r:embed="rId5"/>
                <a:stretch>
                  <a:fillRect l="-1714" t="-1488" b="-38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82099" y="5795158"/>
                <a:ext cx="2810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Limitation due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099" y="5795158"/>
                <a:ext cx="281076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735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64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Touschek</a:t>
            </a:r>
            <a:r>
              <a:rPr lang="en-US" dirty="0" smtClean="0"/>
              <a:t> and total analysis, ultimate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150"/>
            <a:ext cx="2880000" cy="190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000" y="862350"/>
            <a:ext cx="2880000" cy="192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000" y="844350"/>
            <a:ext cx="2880000" cy="1965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000" y="862350"/>
            <a:ext cx="2880000" cy="1929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2826"/>
            <a:ext cx="2880000" cy="1843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000" y="3852026"/>
            <a:ext cx="2880000" cy="1864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000" y="3830426"/>
            <a:ext cx="2880000" cy="190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000" y="3852026"/>
            <a:ext cx="2880000" cy="18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316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30719</TotalTime>
  <Words>1289</Words>
  <Application>Microsoft Office PowerPoint</Application>
  <PresentationFormat>Широкоэкранный</PresentationFormat>
  <Paragraphs>591</Paragraphs>
  <Slides>23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Times New Roman</vt:lpstr>
      <vt:lpstr>Тема Office</vt:lpstr>
      <vt:lpstr>Исследование динамической апертуры</vt:lpstr>
      <vt:lpstr>Changes</vt:lpstr>
      <vt:lpstr>The reasoning (FODO)</vt:lpstr>
      <vt:lpstr>The reasoning (beam-beam, luminosity)</vt:lpstr>
      <vt:lpstr>Optics: IR</vt:lpstr>
      <vt:lpstr>Optics: cell</vt:lpstr>
      <vt:lpstr>Optics tech</vt:lpstr>
      <vt:lpstr>Design parameters ultimate</vt:lpstr>
      <vt:lpstr>Touschek and total analysis, ultimate</vt:lpstr>
      <vt:lpstr>Trajectory at E=2.1 GeV, ε_x=30 nm</vt:lpstr>
      <vt:lpstr>Trajectory at E=2.1 GeV, ε_x=30 nm</vt:lpstr>
      <vt:lpstr>Trajectory at E=2.1 GeV, ε_x=60 nm</vt:lpstr>
      <vt:lpstr>Layout</vt:lpstr>
      <vt:lpstr>IR, CRAB, cell</vt:lpstr>
      <vt:lpstr>6d dynamic aperture</vt:lpstr>
      <vt:lpstr>LMA (ring-2025.03.07-12.23.11_1.0crab_sextupole-1.55GeV-4cav.lte ) CRAB=1</vt:lpstr>
      <vt:lpstr>Left to Right CRAB (2025.03.07-12.23.11_1.0crab_sextupole_chrom-13.str)</vt:lpstr>
      <vt:lpstr>Секступоли и октуполи промежутка встречи</vt:lpstr>
      <vt:lpstr>Секступоли и октуполи арок</vt:lpstr>
      <vt:lpstr>Explanation: detuning from quad fringe</vt:lpstr>
      <vt:lpstr>Explanation: detuning from quad fringe</vt:lpstr>
      <vt:lpstr>Explanation: detuning from quad fringe</vt:lpstr>
      <vt:lpstr>Замечания</vt:lpstr>
    </vt:vector>
  </TitlesOfParts>
  <Company>BINP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854</cp:revision>
  <dcterms:created xsi:type="dcterms:W3CDTF">2020-11-12T02:52:37Z</dcterms:created>
  <dcterms:modified xsi:type="dcterms:W3CDTF">2025-07-02T04:00:45Z</dcterms:modified>
</cp:coreProperties>
</file>