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sldIdLst>
    <p:sldId id="258" r:id="rId2"/>
    <p:sldId id="259" r:id="rId3"/>
    <p:sldId id="260" r:id="rId4"/>
    <p:sldId id="266" r:id="rId5"/>
    <p:sldId id="267" r:id="rId6"/>
    <p:sldId id="268" r:id="rId7"/>
    <p:sldId id="26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6" autoAdjust="0"/>
    <p:restoredTop sz="94727" autoAdjust="0"/>
  </p:normalViewPr>
  <p:slideViewPr>
    <p:cSldViewPr showGuides="1">
      <p:cViewPr>
        <p:scale>
          <a:sx n="73" d="100"/>
          <a:sy n="73" d="100"/>
        </p:scale>
        <p:origin x="-1140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37E5CB-0740-4362-AE80-86D2D0B71955}" type="datetimeFigureOut">
              <a:rPr lang="ru-RU" smtClean="0"/>
              <a:t>26.06.2018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9799D8-9D0D-4362-9CDF-C1F9B7586B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4381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26.06.2018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SCTF meeting 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172C1-3DE6-42E5-9D5C-8872A94AFC7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26.06.2018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SCTF meeting 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172C1-3DE6-42E5-9D5C-8872A94AFC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26.06.2018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SCTF meeting 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172C1-3DE6-42E5-9D5C-8872A94AFC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26.06.2018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SCTF meeting 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172C1-3DE6-42E5-9D5C-8872A94AFC7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26.06.2018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SCTF meeting 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172C1-3DE6-42E5-9D5C-8872A94AFC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26.06.2018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SCTF meeting 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172C1-3DE6-42E5-9D5C-8872A94AFC7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26.06.2018</a:t>
            </a: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SCTF meeting 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172C1-3DE6-42E5-9D5C-8872A94AFC7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26.06.2018</a:t>
            </a: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SCTF meeting 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172C1-3DE6-42E5-9D5C-8872A94AFC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26.06.2018</a:t>
            </a: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SCTF meeting </a:t>
            </a: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172C1-3DE6-42E5-9D5C-8872A94AFC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26.06.2018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SCTF meeting 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172C1-3DE6-42E5-9D5C-8872A94AFC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26.06.2018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SCTF meeting 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172C1-3DE6-42E5-9D5C-8872A94AFC7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ru-RU" smtClean="0"/>
              <a:t>26.06.2018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SCTF meeting 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68172C1-3DE6-42E5-9D5C-8872A94AFC7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93521" y="1662459"/>
            <a:ext cx="82247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Внутренний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трекер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дела июль – декабрь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27571" y="2996952"/>
            <a:ext cx="16888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Л.Шехтман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26.06.2018</a:t>
            </a: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SCTF meeting 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114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672" y="476672"/>
            <a:ext cx="5815723" cy="501317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64" t="42778" r="49982" b="43804"/>
          <a:stretch/>
        </p:blipFill>
        <p:spPr>
          <a:xfrm>
            <a:off x="6211376" y="1450366"/>
            <a:ext cx="2742942" cy="179702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300192" y="3717032"/>
            <a:ext cx="266451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Inner Tracker: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mm &lt; R &lt; 200 mm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-300 mm &lt; Z &lt; 300 mm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26.06.2018</a:t>
            </a:r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SCTF meeting </a:t>
            </a:r>
            <a:endParaRPr lang="ru-RU"/>
          </a:p>
        </p:txBody>
      </p:sp>
      <p:cxnSp>
        <p:nvCxnSpPr>
          <p:cNvPr id="3" name="Прямая со стрелкой 2"/>
          <p:cNvCxnSpPr/>
          <p:nvPr/>
        </p:nvCxnSpPr>
        <p:spPr>
          <a:xfrm flipH="1" flipV="1">
            <a:off x="3347864" y="2708920"/>
            <a:ext cx="3744416" cy="3096344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 flipV="1">
            <a:off x="1979712" y="2708920"/>
            <a:ext cx="5112568" cy="3096344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085607" y="5508266"/>
            <a:ext cx="19223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End-cap tracking</a:t>
            </a:r>
          </a:p>
          <a:p>
            <a:r>
              <a:rPr lang="en-US" dirty="0" smtClean="0"/>
              <a:t>stations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254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1562006"/>
              </p:ext>
            </p:extLst>
          </p:nvPr>
        </p:nvGraphicFramePr>
        <p:xfrm>
          <a:off x="251519" y="558202"/>
          <a:ext cx="8640961" cy="53190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1080121"/>
                <a:gridCol w="1440160"/>
                <a:gridCol w="1224136"/>
                <a:gridCol w="1728192"/>
                <a:gridCol w="1728192"/>
              </a:tblGrid>
              <a:tr h="50674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Material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budjet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Resolution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Number</a:t>
                      </a:r>
                      <a:r>
                        <a:rPr lang="en-US" sz="1400" baseline="0" dirty="0" smtClean="0"/>
                        <a:t> of channels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Electronics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Comments</a:t>
                      </a:r>
                      <a:endParaRPr lang="ru-RU" sz="1400" dirty="0"/>
                    </a:p>
                  </a:txBody>
                  <a:tcPr/>
                </a:tc>
              </a:tr>
              <a:tr h="91386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TPC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1%X0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100-150 </a:t>
                      </a:r>
                      <a:r>
                        <a:rPr lang="en-US" sz="1400" dirty="0" smtClean="0"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3x10</a:t>
                      </a:r>
                      <a:r>
                        <a:rPr lang="en-US" sz="1400" baseline="30000" dirty="0" smtClean="0"/>
                        <a:t>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CSA+shaper+an.memory</a:t>
                      </a:r>
                      <a:r>
                        <a:rPr lang="en-US" sz="1400" dirty="0" smtClean="0"/>
                        <a:t> for 10-30 </a:t>
                      </a:r>
                      <a:r>
                        <a:rPr lang="en-US" sz="1400" dirty="0" err="1" smtClean="0"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s+buffer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&amp;</a:t>
                      </a:r>
                      <a:r>
                        <a:rPr lang="en-US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on-line tracking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TUM (ALICE</a:t>
                      </a:r>
                      <a:r>
                        <a:rPr lang="en-US" sz="1400" baseline="0" dirty="0" smtClean="0"/>
                        <a:t> TPC)</a:t>
                      </a:r>
                      <a:endParaRPr lang="ru-RU" sz="1400" dirty="0"/>
                    </a:p>
                  </a:txBody>
                  <a:tcPr/>
                </a:tc>
              </a:tr>
              <a:tr h="70750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Si-strips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0.6%X0 per layer = 2.4% X0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10-20 </a:t>
                      </a:r>
                      <a:r>
                        <a:rPr lang="en-US" sz="1400" dirty="0" smtClean="0"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5x10</a:t>
                      </a:r>
                      <a:r>
                        <a:rPr lang="en-US" sz="1400" baseline="30000" dirty="0" smtClean="0"/>
                        <a:t>4</a:t>
                      </a:r>
                      <a:r>
                        <a:rPr lang="en-US" sz="1400" baseline="0" dirty="0" smtClean="0"/>
                        <a:t>-10</a:t>
                      </a:r>
                      <a:r>
                        <a:rPr lang="en-US" sz="1400" baseline="30000" dirty="0" smtClean="0"/>
                        <a:t>5</a:t>
                      </a:r>
                      <a:endParaRPr lang="ru-RU" sz="1400" dirty="0" smtClean="0"/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CSA+shaper+an.memory</a:t>
                      </a:r>
                      <a:r>
                        <a:rPr lang="en-US" sz="1400" dirty="0" smtClean="0"/>
                        <a:t> for ~1</a:t>
                      </a:r>
                      <a:r>
                        <a:rPr lang="en-US" sz="1400" dirty="0" smtClean="0"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?</a:t>
                      </a:r>
                      <a:endParaRPr lang="ru-RU" dirty="0"/>
                    </a:p>
                  </a:txBody>
                  <a:tcPr/>
                </a:tc>
              </a:tr>
              <a:tr h="766463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Cyl.GEM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0.3%X0 per layer = 1.2%X0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</a:t>
                      </a:r>
                      <a:r>
                        <a:rPr lang="en-US" sz="1400" dirty="0" smtClean="0"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2x10</a:t>
                      </a:r>
                      <a:r>
                        <a:rPr lang="en-US" sz="1400" baseline="30000" dirty="0" smtClean="0"/>
                        <a:t>4</a:t>
                      </a:r>
                      <a:endParaRPr lang="ru-RU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CSA+shaper+an.memory</a:t>
                      </a:r>
                      <a:r>
                        <a:rPr lang="en-US" sz="1400" dirty="0" smtClean="0"/>
                        <a:t> for ~1</a:t>
                      </a:r>
                      <a:r>
                        <a:rPr lang="en-US" sz="1400" dirty="0" smtClean="0"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ru-RU" sz="1400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INFN </a:t>
                      </a:r>
                      <a:r>
                        <a:rPr lang="en-US" sz="1400" dirty="0" err="1" smtClean="0"/>
                        <a:t>Frascatti</a:t>
                      </a:r>
                      <a:r>
                        <a:rPr lang="en-US" sz="1400" dirty="0" smtClean="0"/>
                        <a:t>+…</a:t>
                      </a:r>
                    </a:p>
                    <a:p>
                      <a:r>
                        <a:rPr lang="en-US" sz="1400" dirty="0" smtClean="0"/>
                        <a:t>(CGEM KHLOE2)</a:t>
                      </a:r>
                      <a:endParaRPr lang="ru-RU" sz="1400" dirty="0"/>
                    </a:p>
                  </a:txBody>
                  <a:tcPr/>
                </a:tc>
              </a:tr>
              <a:tr h="72405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Si-pixels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0.2%X0</a:t>
                      </a:r>
                      <a:r>
                        <a:rPr lang="en-US" sz="1400" baseline="0" dirty="0" smtClean="0"/>
                        <a:t> per layer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5-10</a:t>
                      </a:r>
                      <a:r>
                        <a:rPr lang="en-US" sz="1400" dirty="0" smtClean="0"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10</a:t>
                      </a:r>
                      <a:r>
                        <a:rPr lang="en-US" sz="1400" baseline="30000" dirty="0" smtClean="0"/>
                        <a:t>6</a:t>
                      </a:r>
                      <a:endParaRPr lang="ru-RU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Need</a:t>
                      </a:r>
                      <a:r>
                        <a:rPr lang="en-US" sz="1400" baseline="0" dirty="0" smtClean="0"/>
                        <a:t> VERTEX detector?</a:t>
                      </a:r>
                      <a:endParaRPr lang="ru-RU" sz="1400" dirty="0"/>
                    </a:p>
                  </a:txBody>
                  <a:tcPr/>
                </a:tc>
              </a:tr>
              <a:tr h="72405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TPC with optical readout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35375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Straw tubes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47556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Comact drift chamber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19183" y="42443"/>
            <a:ext cx="16641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options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26.06.2018</a:t>
            </a:r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SCTF meeting 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081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26.06.2018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SCTF meeting </a:t>
            </a:r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555776" y="696633"/>
            <a:ext cx="45400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Необходимо моделирование для выбора</a:t>
            </a:r>
          </a:p>
          <a:p>
            <a:pPr algn="ctr"/>
            <a:r>
              <a:rPr lang="ru-RU" dirty="0" smtClean="0"/>
              <a:t>опции </a:t>
            </a:r>
            <a:r>
              <a:rPr lang="en-US" dirty="0" smtClean="0"/>
              <a:t>IT: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3568" y="1700808"/>
            <a:ext cx="8185895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Моделирование треков адронов низкой энергии (пионов 40-100 МэВ/с,</a:t>
            </a:r>
          </a:p>
          <a:p>
            <a:r>
              <a:rPr lang="ru-RU" dirty="0"/>
              <a:t> </a:t>
            </a:r>
            <a:r>
              <a:rPr lang="ru-RU" dirty="0" smtClean="0"/>
              <a:t>    протонов 200 – 500 МэВ/с) при пролете через </a:t>
            </a:r>
            <a:r>
              <a:rPr lang="en-US" dirty="0" smtClean="0"/>
              <a:t>TPC </a:t>
            </a:r>
            <a:r>
              <a:rPr lang="ru-RU" dirty="0" smtClean="0"/>
              <a:t>и «слоеный» </a:t>
            </a:r>
            <a:r>
              <a:rPr lang="ru-RU" dirty="0" err="1" smtClean="0"/>
              <a:t>трекер</a:t>
            </a:r>
            <a:r>
              <a:rPr lang="ru-RU" dirty="0" smtClean="0"/>
              <a:t>.</a:t>
            </a:r>
          </a:p>
          <a:p>
            <a:r>
              <a:rPr lang="ru-RU" dirty="0"/>
              <a:t> </a:t>
            </a:r>
            <a:r>
              <a:rPr lang="ru-RU" dirty="0" smtClean="0"/>
              <a:t>    </a:t>
            </a:r>
            <a:r>
              <a:rPr lang="ru-RU" dirty="0" err="1" smtClean="0"/>
              <a:t>Т.Мальцев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2. </a:t>
            </a:r>
            <a:r>
              <a:rPr lang="ru-RU" dirty="0" smtClean="0"/>
              <a:t>Моделирование радиационного фона (потоки и спектры электронов, </a:t>
            </a:r>
          </a:p>
          <a:p>
            <a:r>
              <a:rPr lang="ru-RU" dirty="0" smtClean="0"/>
              <a:t>    адронов, фотонов, 1-МэВ-экв.нейтронный поток, доза). </a:t>
            </a:r>
            <a:r>
              <a:rPr lang="ru-RU" dirty="0" err="1" smtClean="0"/>
              <a:t>Л.Шехтман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484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26.06.2018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SCTF meeting </a:t>
            </a:r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778172" y="211035"/>
            <a:ext cx="7587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Работы в рамках опции </a:t>
            </a:r>
            <a:r>
              <a:rPr lang="en-US" dirty="0" smtClean="0"/>
              <a:t>IT and end-cap disc based on  GEM or </a:t>
            </a:r>
            <a:r>
              <a:rPr lang="en-US" dirty="0" err="1" smtClean="0"/>
              <a:t>muRWELL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72842" y="1424759"/>
            <a:ext cx="8781250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Закончена работа по изучению максимального КУ на прототипах 10х10</a:t>
            </a:r>
          </a:p>
          <a:p>
            <a:r>
              <a:rPr lang="ru-RU" dirty="0"/>
              <a:t> </a:t>
            </a:r>
            <a:r>
              <a:rPr lang="ru-RU" dirty="0" smtClean="0"/>
              <a:t>    см </a:t>
            </a:r>
            <a:r>
              <a:rPr lang="en-US" dirty="0" err="1" smtClean="0"/>
              <a:t>muRWELL</a:t>
            </a:r>
            <a:r>
              <a:rPr lang="en-US" dirty="0" smtClean="0"/>
              <a:t> </a:t>
            </a:r>
            <a:r>
              <a:rPr lang="ru-RU" dirty="0" smtClean="0"/>
              <a:t>и </a:t>
            </a:r>
            <a:r>
              <a:rPr lang="en-US" dirty="0" err="1" smtClean="0"/>
              <a:t>muRWELL</a:t>
            </a:r>
            <a:r>
              <a:rPr lang="en-US" dirty="0" smtClean="0"/>
              <a:t>-GEM. </a:t>
            </a:r>
            <a:r>
              <a:rPr lang="ru-RU" dirty="0" smtClean="0"/>
              <a:t>Максимальный КУ </a:t>
            </a:r>
            <a:r>
              <a:rPr lang="en-US" dirty="0" err="1" smtClean="0"/>
              <a:t>muRWELL</a:t>
            </a:r>
            <a:r>
              <a:rPr lang="ru-RU" dirty="0" smtClean="0"/>
              <a:t> 2-3х10</a:t>
            </a:r>
            <a:r>
              <a:rPr lang="ru-RU" baseline="30000" dirty="0" smtClean="0"/>
              <a:t>4</a:t>
            </a:r>
            <a:r>
              <a:rPr lang="ru-RU" dirty="0" smtClean="0"/>
              <a:t> для </a:t>
            </a:r>
          </a:p>
          <a:p>
            <a:r>
              <a:rPr lang="ru-RU" dirty="0"/>
              <a:t> </a:t>
            </a:r>
            <a:r>
              <a:rPr lang="ru-RU" dirty="0" smtClean="0"/>
              <a:t>    </a:t>
            </a:r>
            <a:r>
              <a:rPr lang="en-US" dirty="0" err="1" smtClean="0"/>
              <a:t>muRWELL</a:t>
            </a:r>
            <a:r>
              <a:rPr lang="en-US" dirty="0" smtClean="0"/>
              <a:t>-GEM 2x10</a:t>
            </a:r>
            <a:r>
              <a:rPr lang="en-US" baseline="30000" dirty="0" smtClean="0"/>
              <a:t>5</a:t>
            </a:r>
            <a:r>
              <a:rPr lang="en-US" dirty="0" smtClean="0"/>
              <a:t>. </a:t>
            </a:r>
            <a:r>
              <a:rPr lang="ru-RU" dirty="0" smtClean="0"/>
              <a:t>Необходимый КУ для </a:t>
            </a:r>
            <a:r>
              <a:rPr lang="en-US" dirty="0" smtClean="0"/>
              <a:t>IT </a:t>
            </a:r>
            <a:r>
              <a:rPr lang="ru-RU" dirty="0" smtClean="0"/>
              <a:t>основе </a:t>
            </a:r>
            <a:r>
              <a:rPr lang="en-US" dirty="0" err="1" smtClean="0"/>
              <a:t>muRWELL</a:t>
            </a:r>
            <a:r>
              <a:rPr lang="en-US" dirty="0" smtClean="0"/>
              <a:t> – </a:t>
            </a:r>
            <a:r>
              <a:rPr lang="ru-RU" dirty="0" smtClean="0"/>
              <a:t>2х10</a:t>
            </a:r>
            <a:r>
              <a:rPr lang="ru-RU" baseline="30000" dirty="0" smtClean="0"/>
              <a:t>4</a:t>
            </a:r>
            <a:r>
              <a:rPr lang="ru-RU" dirty="0" smtClean="0"/>
              <a:t>. </a:t>
            </a:r>
          </a:p>
          <a:p>
            <a:endParaRPr lang="ru-RU" dirty="0"/>
          </a:p>
          <a:p>
            <a:r>
              <a:rPr lang="ru-RU" dirty="0" smtClean="0"/>
              <a:t>2. Закончена работа по изучению временного разрешения прототипов </a:t>
            </a:r>
          </a:p>
          <a:p>
            <a:r>
              <a:rPr lang="ru-RU" dirty="0"/>
              <a:t> </a:t>
            </a:r>
            <a:r>
              <a:rPr lang="ru-RU" dirty="0" smtClean="0"/>
              <a:t>    </a:t>
            </a:r>
            <a:r>
              <a:rPr lang="en-US" dirty="0" err="1" smtClean="0"/>
              <a:t>muRWELL</a:t>
            </a:r>
            <a:r>
              <a:rPr lang="en-US" dirty="0" smtClean="0"/>
              <a:t> </a:t>
            </a:r>
            <a:r>
              <a:rPr lang="ru-RU" dirty="0"/>
              <a:t>и </a:t>
            </a:r>
            <a:r>
              <a:rPr lang="en-US" dirty="0" err="1" smtClean="0"/>
              <a:t>muRWELL</a:t>
            </a:r>
            <a:r>
              <a:rPr lang="en-US" dirty="0" smtClean="0"/>
              <a:t>-GEM</a:t>
            </a:r>
            <a:r>
              <a:rPr lang="ru-RU" dirty="0" smtClean="0"/>
              <a:t>. Временное разрешение </a:t>
            </a:r>
            <a:r>
              <a:rPr lang="en-US" dirty="0" err="1" smtClean="0"/>
              <a:t>muRWELL</a:t>
            </a:r>
            <a:r>
              <a:rPr lang="en-US" dirty="0" smtClean="0"/>
              <a:t> </a:t>
            </a:r>
            <a:r>
              <a:rPr lang="ru-RU" dirty="0" smtClean="0"/>
              <a:t> 7 </a:t>
            </a:r>
            <a:r>
              <a:rPr lang="ru-RU" dirty="0" err="1" smtClean="0"/>
              <a:t>нс</a:t>
            </a:r>
            <a:r>
              <a:rPr lang="ru-RU" dirty="0" smtClean="0"/>
              <a:t>, ширина</a:t>
            </a:r>
          </a:p>
          <a:p>
            <a:r>
              <a:rPr lang="ru-RU" dirty="0"/>
              <a:t> </a:t>
            </a:r>
            <a:r>
              <a:rPr lang="ru-RU" dirty="0" smtClean="0"/>
              <a:t>    по основанию 40 </a:t>
            </a:r>
            <a:r>
              <a:rPr lang="ru-RU" dirty="0" err="1" smtClean="0"/>
              <a:t>нс</a:t>
            </a:r>
            <a:r>
              <a:rPr lang="ru-RU" dirty="0" smtClean="0"/>
              <a:t>. Временное разрешение </a:t>
            </a:r>
            <a:r>
              <a:rPr lang="en-US" dirty="0" err="1" smtClean="0"/>
              <a:t>muRWELL</a:t>
            </a:r>
            <a:r>
              <a:rPr lang="en-US" dirty="0" smtClean="0"/>
              <a:t>-GEM </a:t>
            </a:r>
            <a:r>
              <a:rPr lang="ru-RU" dirty="0" smtClean="0"/>
              <a:t>4 </a:t>
            </a:r>
            <a:r>
              <a:rPr lang="ru-RU" dirty="0" err="1" smtClean="0"/>
              <a:t>нс</a:t>
            </a:r>
            <a:r>
              <a:rPr lang="ru-RU" dirty="0" smtClean="0"/>
              <a:t>, ширина по </a:t>
            </a:r>
          </a:p>
          <a:p>
            <a:r>
              <a:rPr lang="ru-RU" dirty="0"/>
              <a:t> </a:t>
            </a:r>
            <a:r>
              <a:rPr lang="ru-RU" dirty="0" smtClean="0"/>
              <a:t>    основанию 30 </a:t>
            </a:r>
            <a:r>
              <a:rPr lang="ru-RU" dirty="0" err="1" smtClean="0"/>
              <a:t>нс</a:t>
            </a:r>
            <a:r>
              <a:rPr lang="ru-RU" dirty="0" smtClean="0"/>
              <a:t>. </a:t>
            </a:r>
          </a:p>
          <a:p>
            <a:endParaRPr lang="ru-RU" dirty="0"/>
          </a:p>
          <a:p>
            <a:r>
              <a:rPr lang="ru-RU" dirty="0" smtClean="0"/>
              <a:t>3. Изучение канала электроники, спроектированного для диска, возможная</a:t>
            </a:r>
          </a:p>
          <a:p>
            <a:r>
              <a:rPr lang="ru-RU" dirty="0"/>
              <a:t> </a:t>
            </a:r>
            <a:r>
              <a:rPr lang="ru-RU" dirty="0" smtClean="0"/>
              <a:t>   доработка усилителя. Изготовление 3-5 каналов для тестов на пучке </a:t>
            </a:r>
          </a:p>
          <a:p>
            <a:r>
              <a:rPr lang="ru-RU" dirty="0"/>
              <a:t> </a:t>
            </a:r>
            <a:r>
              <a:rPr lang="ru-RU" dirty="0" smtClean="0"/>
              <a:t>   (эффективность, временное разрешение). </a:t>
            </a:r>
            <a:r>
              <a:rPr lang="ru-RU" dirty="0" err="1" smtClean="0"/>
              <a:t>Шехтман</a:t>
            </a:r>
            <a:r>
              <a:rPr lang="ru-RU" dirty="0" smtClean="0"/>
              <a:t>, Кудрявцев.</a:t>
            </a:r>
          </a:p>
          <a:p>
            <a:endParaRPr lang="ru-RU" dirty="0"/>
          </a:p>
          <a:p>
            <a:r>
              <a:rPr lang="ru-RU" dirty="0" smtClean="0"/>
              <a:t>4. Проектирование считывающей платы для полноформатного диска (50см </a:t>
            </a:r>
          </a:p>
          <a:p>
            <a:r>
              <a:rPr lang="ru-RU" dirty="0"/>
              <a:t> </a:t>
            </a:r>
            <a:r>
              <a:rPr lang="ru-RU" dirty="0" smtClean="0"/>
              <a:t>   диаметр). Заказ двух прототипов, частично оснащенных электроникой, </a:t>
            </a:r>
          </a:p>
          <a:p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en-US" dirty="0" err="1" smtClean="0"/>
              <a:t>muRWELL</a:t>
            </a:r>
            <a:r>
              <a:rPr lang="en-US" dirty="0" smtClean="0"/>
              <a:t> </a:t>
            </a:r>
            <a:r>
              <a:rPr lang="ru-RU" dirty="0" smtClean="0"/>
              <a:t>и </a:t>
            </a:r>
            <a:r>
              <a:rPr lang="en-US" dirty="0" err="1" smtClean="0"/>
              <a:t>muRWELL</a:t>
            </a:r>
            <a:r>
              <a:rPr lang="en-US" dirty="0" smtClean="0"/>
              <a:t>-GEM. </a:t>
            </a:r>
            <a:r>
              <a:rPr lang="ru-RU" dirty="0" smtClean="0"/>
              <a:t>Кудрявцев, </a:t>
            </a:r>
            <a:r>
              <a:rPr lang="ru-RU" dirty="0" err="1" smtClean="0"/>
              <a:t>Шехтман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082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26.06.2018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SCTF meeting </a:t>
            </a:r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39552" y="476672"/>
            <a:ext cx="8424101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5. Заказана форма для изготовления цилиндра. Заказ катодных плоскостей.</a:t>
            </a:r>
          </a:p>
          <a:p>
            <a:r>
              <a:rPr lang="ru-RU" dirty="0" err="1" smtClean="0"/>
              <a:t>Шехтман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/>
          </a:p>
          <a:p>
            <a:pPr algn="ctr"/>
            <a:r>
              <a:rPr lang="ru-RU" dirty="0" smtClean="0"/>
              <a:t>Работы в рамках опции </a:t>
            </a:r>
            <a:r>
              <a:rPr lang="en-US" dirty="0" smtClean="0"/>
              <a:t>TPC.</a:t>
            </a:r>
          </a:p>
          <a:p>
            <a:pPr algn="ctr"/>
            <a:endParaRPr lang="en-US" dirty="0"/>
          </a:p>
          <a:p>
            <a:pPr marL="342900" indent="-342900">
              <a:buAutoNum type="arabicPeriod"/>
            </a:pPr>
            <a:r>
              <a:rPr lang="ru-RU" dirty="0" smtClean="0"/>
              <a:t>Проектирование объема и считывающих торцов первого прототипа.</a:t>
            </a:r>
          </a:p>
          <a:p>
            <a:r>
              <a:rPr lang="ru-RU" dirty="0"/>
              <a:t> </a:t>
            </a:r>
            <a:r>
              <a:rPr lang="ru-RU" dirty="0" smtClean="0"/>
              <a:t>    Заказ компонентов. </a:t>
            </a:r>
            <a:r>
              <a:rPr lang="ru-RU" dirty="0" err="1" smtClean="0"/>
              <a:t>Шехтман</a:t>
            </a:r>
            <a:r>
              <a:rPr lang="ru-RU" dirty="0" smtClean="0"/>
              <a:t>, Соколов. </a:t>
            </a:r>
            <a:endParaRPr lang="ru-RU" dirty="0"/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3573016"/>
            <a:ext cx="323678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Состав группы: </a:t>
            </a:r>
          </a:p>
          <a:p>
            <a:endParaRPr lang="ru-RU" dirty="0"/>
          </a:p>
          <a:p>
            <a:r>
              <a:rPr lang="ru-RU" dirty="0" err="1" smtClean="0"/>
              <a:t>Л.Шехтман</a:t>
            </a:r>
            <a:r>
              <a:rPr lang="ru-RU" dirty="0" smtClean="0"/>
              <a:t>  - </a:t>
            </a:r>
            <a:r>
              <a:rPr lang="ru-RU" dirty="0" err="1" smtClean="0"/>
              <a:t>гнс</a:t>
            </a:r>
            <a:r>
              <a:rPr lang="ru-RU" dirty="0" smtClean="0"/>
              <a:t> с.3-13 </a:t>
            </a:r>
          </a:p>
          <a:p>
            <a:r>
              <a:rPr lang="ru-RU" dirty="0" err="1" smtClean="0"/>
              <a:t>А.Соколов</a:t>
            </a:r>
            <a:r>
              <a:rPr lang="ru-RU" dirty="0" smtClean="0"/>
              <a:t> – </a:t>
            </a:r>
            <a:r>
              <a:rPr lang="ru-RU" dirty="0" err="1" smtClean="0"/>
              <a:t>снс</a:t>
            </a:r>
            <a:r>
              <a:rPr lang="ru-RU" dirty="0"/>
              <a:t> </a:t>
            </a:r>
            <a:r>
              <a:rPr lang="ru-RU" dirty="0" smtClean="0"/>
              <a:t>л.3-3</a:t>
            </a:r>
          </a:p>
          <a:p>
            <a:r>
              <a:rPr lang="ru-RU" dirty="0" err="1" smtClean="0"/>
              <a:t>В.Кудрявцев</a:t>
            </a:r>
            <a:r>
              <a:rPr lang="ru-RU" dirty="0" smtClean="0"/>
              <a:t> – </a:t>
            </a:r>
            <a:r>
              <a:rPr lang="ru-RU" dirty="0" err="1" smtClean="0"/>
              <a:t>мнс</a:t>
            </a:r>
            <a:r>
              <a:rPr lang="ru-RU" dirty="0"/>
              <a:t> </a:t>
            </a:r>
            <a:r>
              <a:rPr lang="ru-RU" dirty="0" smtClean="0"/>
              <a:t>с.3-13</a:t>
            </a:r>
          </a:p>
          <a:p>
            <a:r>
              <a:rPr lang="ru-RU" dirty="0" err="1" smtClean="0"/>
              <a:t>Т.Мальцев</a:t>
            </a:r>
            <a:r>
              <a:rPr lang="ru-RU" dirty="0" smtClean="0"/>
              <a:t> – аспирант </a:t>
            </a:r>
            <a:r>
              <a:rPr lang="ru-RU" dirty="0" smtClean="0"/>
              <a:t>с.3-13</a:t>
            </a:r>
          </a:p>
          <a:p>
            <a:r>
              <a:rPr lang="ru-RU" dirty="0" smtClean="0"/>
              <a:t>Индийский аспирант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69250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26.06.2018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SCTF meeting </a:t>
            </a:r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11560" y="548680"/>
            <a:ext cx="6009979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Затраты на работы по </a:t>
            </a:r>
            <a:r>
              <a:rPr lang="en-US" dirty="0" smtClean="0"/>
              <a:t>IT </a:t>
            </a:r>
            <a:r>
              <a:rPr lang="ru-RU" dirty="0" smtClean="0"/>
              <a:t>и торцевым дискам: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Заказ катодов для цилиндра – </a:t>
            </a:r>
            <a:r>
              <a:rPr lang="en-US" dirty="0" smtClean="0"/>
              <a:t>4500 CHF</a:t>
            </a:r>
          </a:p>
          <a:p>
            <a:endParaRPr lang="en-US" dirty="0"/>
          </a:p>
          <a:p>
            <a:r>
              <a:rPr lang="ru-RU" dirty="0" smtClean="0"/>
              <a:t>Заказ считывающих плат 50 см + </a:t>
            </a:r>
            <a:r>
              <a:rPr lang="en-US" dirty="0" smtClean="0"/>
              <a:t>GEM 50cm – 7000 CHF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ru-RU" dirty="0" smtClean="0"/>
              <a:t>Оборудование:</a:t>
            </a:r>
          </a:p>
          <a:p>
            <a:endParaRPr lang="ru-RU" dirty="0"/>
          </a:p>
          <a:p>
            <a:r>
              <a:rPr lang="ru-RU" dirty="0" smtClean="0"/>
              <a:t>2 </a:t>
            </a:r>
            <a:r>
              <a:rPr lang="en-US" dirty="0" smtClean="0"/>
              <a:t>CAEN NIM</a:t>
            </a:r>
            <a:r>
              <a:rPr lang="ru-RU" dirty="0" smtClean="0"/>
              <a:t> в/в источника – 8000 евро.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8198189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2984</TotalTime>
  <Words>436</Words>
  <Application>Microsoft Office PowerPoint</Application>
  <PresentationFormat>Экран (4:3)</PresentationFormat>
  <Paragraphs>107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Лев</dc:creator>
  <cp:lastModifiedBy>Лев</cp:lastModifiedBy>
  <cp:revision>29</cp:revision>
  <dcterms:created xsi:type="dcterms:W3CDTF">2018-05-22T02:26:01Z</dcterms:created>
  <dcterms:modified xsi:type="dcterms:W3CDTF">2018-06-26T02:07:08Z</dcterms:modified>
</cp:coreProperties>
</file>