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4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0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2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1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6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2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8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E6034-BFB2-456B-96F7-423D86ACAF59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4EB33-78C5-469E-8D51-E7C3B248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C8822A-CE72-9654-791F-8C9F4A8B9EA4}"/>
              </a:ext>
            </a:extLst>
          </p:cNvPr>
          <p:cNvSpPr txBox="1"/>
          <p:nvPr/>
        </p:nvSpPr>
        <p:spPr>
          <a:xfrm>
            <a:off x="1087903" y="2033506"/>
            <a:ext cx="6705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Возможные варианты внутреннего трекера детектора ВЭПП-6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43818-59F6-3889-B040-6D3D839909F9}"/>
              </a:ext>
            </a:extLst>
          </p:cNvPr>
          <p:cNvSpPr txBox="1"/>
          <p:nvPr/>
        </p:nvSpPr>
        <p:spPr>
          <a:xfrm>
            <a:off x="3397541" y="342900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Л.И.Шехтман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32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рак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CFE12FA-EF48-1768-63C1-263A3189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22"/>
            <a:ext cx="9144000" cy="2699611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295D847-F371-487F-C5B7-E95D5B833395}"/>
              </a:ext>
            </a:extLst>
          </p:cNvPr>
          <p:cNvCxnSpPr>
            <a:cxnSpLocks/>
          </p:cNvCxnSpPr>
          <p:nvPr/>
        </p:nvCxnSpPr>
        <p:spPr>
          <a:xfrm flipV="1">
            <a:off x="8490857" y="2198914"/>
            <a:ext cx="0" cy="2416629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9D30C7B-E2BB-701B-8096-EC4049E1F9C9}"/>
              </a:ext>
            </a:extLst>
          </p:cNvPr>
          <p:cNvSpPr txBox="1"/>
          <p:nvPr/>
        </p:nvSpPr>
        <p:spPr>
          <a:xfrm rot="16200000">
            <a:off x="8028711" y="250332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410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36C942E-94B0-7288-8ECF-3FD3BF4FE985}"/>
              </a:ext>
            </a:extLst>
          </p:cNvPr>
          <p:cNvCxnSpPr>
            <a:cxnSpLocks/>
          </p:cNvCxnSpPr>
          <p:nvPr/>
        </p:nvCxnSpPr>
        <p:spPr>
          <a:xfrm>
            <a:off x="1001461" y="4169229"/>
            <a:ext cx="6760053" cy="0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63A825-D200-D5DC-F59E-CE54EBF21355}"/>
              </a:ext>
            </a:extLst>
          </p:cNvPr>
          <p:cNvSpPr txBox="1"/>
          <p:nvPr/>
        </p:nvSpPr>
        <p:spPr>
          <a:xfrm>
            <a:off x="2287859" y="416922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~</a:t>
            </a:r>
            <a:r>
              <a:rPr lang="ru-RU" dirty="0">
                <a:solidFill>
                  <a:srgbClr val="FFFF00"/>
                </a:solidFill>
              </a:rPr>
              <a:t>1150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EFCA900-0410-2CDA-F2FF-6F982F7A4EF3}"/>
              </a:ext>
            </a:extLst>
          </p:cNvPr>
          <p:cNvCxnSpPr>
            <a:cxnSpLocks/>
          </p:cNvCxnSpPr>
          <p:nvPr/>
        </p:nvCxnSpPr>
        <p:spPr>
          <a:xfrm flipV="1">
            <a:off x="4414321" y="2885073"/>
            <a:ext cx="0" cy="1118305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7D6F5F-D386-B095-A3B8-BDEBD48AB238}"/>
              </a:ext>
            </a:extLst>
          </p:cNvPr>
          <p:cNvSpPr txBox="1"/>
          <p:nvPr/>
        </p:nvSpPr>
        <p:spPr>
          <a:xfrm rot="16200000">
            <a:off x="3878792" y="292865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~20</a:t>
            </a:r>
            <a:r>
              <a:rPr lang="ru-RU" dirty="0">
                <a:solidFill>
                  <a:srgbClr val="FFFF00"/>
                </a:solidFill>
              </a:rPr>
              <a:t>0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ED45CCC-41B1-95F4-92C5-FCC594CBD377}"/>
              </a:ext>
            </a:extLst>
          </p:cNvPr>
          <p:cNvCxnSpPr>
            <a:cxnSpLocks/>
          </p:cNvCxnSpPr>
          <p:nvPr/>
        </p:nvCxnSpPr>
        <p:spPr>
          <a:xfrm>
            <a:off x="1001461" y="3639595"/>
            <a:ext cx="2982710" cy="0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9487A2-449B-2667-6D76-D971EE66C8CB}"/>
              </a:ext>
            </a:extLst>
          </p:cNvPr>
          <p:cNvSpPr txBox="1"/>
          <p:nvPr/>
        </p:nvSpPr>
        <p:spPr>
          <a:xfrm>
            <a:off x="1926763" y="363404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~6</a:t>
            </a:r>
            <a:r>
              <a:rPr lang="ru-RU" dirty="0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2173F-B4FD-EBB6-61BD-62E312C3A1F9}"/>
              </a:ext>
            </a:extLst>
          </p:cNvPr>
          <p:cNvSpPr txBox="1"/>
          <p:nvPr/>
        </p:nvSpPr>
        <p:spPr>
          <a:xfrm>
            <a:off x="1316662" y="282682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~</a:t>
            </a:r>
            <a:r>
              <a:rPr lang="ru-RU" dirty="0">
                <a:solidFill>
                  <a:srgbClr val="FFFF00"/>
                </a:solidFill>
              </a:rPr>
              <a:t>250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0DF710A-CFDA-0F49-C169-5EA11608E13F}"/>
              </a:ext>
            </a:extLst>
          </p:cNvPr>
          <p:cNvCxnSpPr>
            <a:cxnSpLocks/>
          </p:cNvCxnSpPr>
          <p:nvPr/>
        </p:nvCxnSpPr>
        <p:spPr>
          <a:xfrm>
            <a:off x="1001461" y="3233057"/>
            <a:ext cx="1469596" cy="0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8DA9D9E-77DA-0E1A-D9B5-957078377991}"/>
              </a:ext>
            </a:extLst>
          </p:cNvPr>
          <p:cNvCxnSpPr>
            <a:cxnSpLocks/>
          </p:cNvCxnSpPr>
          <p:nvPr/>
        </p:nvCxnSpPr>
        <p:spPr>
          <a:xfrm flipV="1">
            <a:off x="1970659" y="3275267"/>
            <a:ext cx="0" cy="413657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AE401E-4ED5-108F-735B-0339BD041859}"/>
              </a:ext>
            </a:extLst>
          </p:cNvPr>
          <p:cNvSpPr txBox="1"/>
          <p:nvPr/>
        </p:nvSpPr>
        <p:spPr>
          <a:xfrm rot="16200000">
            <a:off x="1594624" y="335317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44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80B62EA-4466-BB08-63BF-C7F7837575A9}"/>
              </a:ext>
            </a:extLst>
          </p:cNvPr>
          <p:cNvCxnSpPr>
            <a:cxnSpLocks/>
          </p:cNvCxnSpPr>
          <p:nvPr/>
        </p:nvCxnSpPr>
        <p:spPr>
          <a:xfrm flipV="1">
            <a:off x="767325" y="3520181"/>
            <a:ext cx="0" cy="314365"/>
          </a:xfrm>
          <a:prstGeom prst="straightConnector1">
            <a:avLst/>
          </a:prstGeom>
          <a:ln w="34925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3B08EDE-9672-8729-2B35-0D49E9CE4A25}"/>
              </a:ext>
            </a:extLst>
          </p:cNvPr>
          <p:cNvCxnSpPr>
            <a:cxnSpLocks/>
          </p:cNvCxnSpPr>
          <p:nvPr/>
        </p:nvCxnSpPr>
        <p:spPr>
          <a:xfrm>
            <a:off x="767325" y="2783303"/>
            <a:ext cx="0" cy="512949"/>
          </a:xfrm>
          <a:prstGeom prst="straightConnector1">
            <a:avLst/>
          </a:prstGeom>
          <a:ln w="34925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110D03C-8279-876B-B646-D7A50795882E}"/>
              </a:ext>
            </a:extLst>
          </p:cNvPr>
          <p:cNvSpPr txBox="1"/>
          <p:nvPr/>
        </p:nvSpPr>
        <p:spPr>
          <a:xfrm rot="16200000">
            <a:off x="450030" y="281375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25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01A2B4E-9202-ED1E-C193-869A5B989C62}"/>
              </a:ext>
            </a:extLst>
          </p:cNvPr>
          <p:cNvCxnSpPr>
            <a:cxnSpLocks/>
          </p:cNvCxnSpPr>
          <p:nvPr/>
        </p:nvCxnSpPr>
        <p:spPr>
          <a:xfrm>
            <a:off x="1001461" y="3429000"/>
            <a:ext cx="698418" cy="20380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2511A9-990D-4DBA-F0FF-31C958B63F66}"/>
              </a:ext>
            </a:extLst>
          </p:cNvPr>
          <p:cNvSpPr txBox="1"/>
          <p:nvPr/>
        </p:nvSpPr>
        <p:spPr>
          <a:xfrm>
            <a:off x="1064929" y="356894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106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6E2CB5-80E5-7147-6B3E-3ED658CC1FF6}"/>
              </a:ext>
            </a:extLst>
          </p:cNvPr>
          <p:cNvSpPr txBox="1"/>
          <p:nvPr/>
        </p:nvSpPr>
        <p:spPr>
          <a:xfrm>
            <a:off x="1088571" y="816318"/>
            <a:ext cx="496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Место встречи и финальный фокус</a:t>
            </a:r>
          </a:p>
        </p:txBody>
      </p:sp>
    </p:spTree>
    <p:extLst>
      <p:ext uri="{BB962C8B-B14F-4D97-AF65-F5344CB8AC3E}">
        <p14:creationId xmlns:p14="http://schemas.microsoft.com/office/powerpoint/2010/main" val="408383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рак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13308A-4FCF-6588-E15A-AF35C12E6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70" y="2738391"/>
            <a:ext cx="3735139" cy="110273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97D4FA-C609-CC84-F650-C4DF55236610}"/>
              </a:ext>
            </a:extLst>
          </p:cNvPr>
          <p:cNvSpPr/>
          <p:nvPr/>
        </p:nvSpPr>
        <p:spPr>
          <a:xfrm>
            <a:off x="413658" y="827314"/>
            <a:ext cx="5203372" cy="192677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Дрейфовая камера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5687F2-2DF1-B676-63CF-A00A391DEB68}"/>
              </a:ext>
            </a:extLst>
          </p:cNvPr>
          <p:cNvSpPr/>
          <p:nvPr/>
        </p:nvSpPr>
        <p:spPr>
          <a:xfrm>
            <a:off x="413658" y="3809999"/>
            <a:ext cx="5203372" cy="192677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Дрейфовая камера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FD4B7F59-0425-386C-BF29-160BFB746679}"/>
              </a:ext>
            </a:extLst>
          </p:cNvPr>
          <p:cNvSpPr/>
          <p:nvPr/>
        </p:nvSpPr>
        <p:spPr>
          <a:xfrm>
            <a:off x="2777383" y="2754080"/>
            <a:ext cx="2503918" cy="460793"/>
          </a:xfrm>
          <a:custGeom>
            <a:avLst/>
            <a:gdLst>
              <a:gd name="connsiteX0" fmla="*/ 32657 w 2264229"/>
              <a:gd name="connsiteY0" fmla="*/ 0 h 468086"/>
              <a:gd name="connsiteX1" fmla="*/ 2264229 w 2264229"/>
              <a:gd name="connsiteY1" fmla="*/ 0 h 468086"/>
              <a:gd name="connsiteX2" fmla="*/ 674915 w 2264229"/>
              <a:gd name="connsiteY2" fmla="*/ 424543 h 468086"/>
              <a:gd name="connsiteX3" fmla="*/ 0 w 2264229"/>
              <a:gd name="connsiteY3" fmla="*/ 468086 h 468086"/>
              <a:gd name="connsiteX4" fmla="*/ 32657 w 2264229"/>
              <a:gd name="connsiteY4" fmla="*/ 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229" h="468086">
                <a:moveTo>
                  <a:pt x="32657" y="0"/>
                </a:moveTo>
                <a:lnTo>
                  <a:pt x="2264229" y="0"/>
                </a:lnTo>
                <a:lnTo>
                  <a:pt x="674915" y="424543"/>
                </a:lnTo>
                <a:lnTo>
                  <a:pt x="0" y="468086"/>
                </a:lnTo>
                <a:lnTo>
                  <a:pt x="32657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DB20E15-8721-782D-6F18-A16470BF5FBD}"/>
              </a:ext>
            </a:extLst>
          </p:cNvPr>
          <p:cNvSpPr/>
          <p:nvPr/>
        </p:nvSpPr>
        <p:spPr>
          <a:xfrm flipV="1">
            <a:off x="2777383" y="3349204"/>
            <a:ext cx="2580830" cy="460793"/>
          </a:xfrm>
          <a:custGeom>
            <a:avLst/>
            <a:gdLst>
              <a:gd name="connsiteX0" fmla="*/ 32657 w 2264229"/>
              <a:gd name="connsiteY0" fmla="*/ 0 h 468086"/>
              <a:gd name="connsiteX1" fmla="*/ 2264229 w 2264229"/>
              <a:gd name="connsiteY1" fmla="*/ 0 h 468086"/>
              <a:gd name="connsiteX2" fmla="*/ 674915 w 2264229"/>
              <a:gd name="connsiteY2" fmla="*/ 424543 h 468086"/>
              <a:gd name="connsiteX3" fmla="*/ 0 w 2264229"/>
              <a:gd name="connsiteY3" fmla="*/ 468086 h 468086"/>
              <a:gd name="connsiteX4" fmla="*/ 32657 w 2264229"/>
              <a:gd name="connsiteY4" fmla="*/ 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229" h="468086">
                <a:moveTo>
                  <a:pt x="32657" y="0"/>
                </a:moveTo>
                <a:lnTo>
                  <a:pt x="2264229" y="0"/>
                </a:lnTo>
                <a:lnTo>
                  <a:pt x="674915" y="424543"/>
                </a:lnTo>
                <a:lnTo>
                  <a:pt x="0" y="468086"/>
                </a:lnTo>
                <a:lnTo>
                  <a:pt x="32657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145493-7567-59BC-EDB4-F8856EBD0CE5}"/>
              </a:ext>
            </a:extLst>
          </p:cNvPr>
          <p:cNvSpPr txBox="1"/>
          <p:nvPr/>
        </p:nvSpPr>
        <p:spPr>
          <a:xfrm>
            <a:off x="6106887" y="4365170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Разъемный внутренний трекер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B818127-96BD-1449-34B5-38C1779CF0DB}"/>
              </a:ext>
            </a:extLst>
          </p:cNvPr>
          <p:cNvCxnSpPr/>
          <p:nvPr/>
        </p:nvCxnSpPr>
        <p:spPr>
          <a:xfrm flipH="1" flipV="1">
            <a:off x="3701143" y="3614057"/>
            <a:ext cx="2405744" cy="751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70943BD-3CD9-3BEB-589D-2F136A835228}"/>
              </a:ext>
            </a:extLst>
          </p:cNvPr>
          <p:cNvCxnSpPr/>
          <p:nvPr/>
        </p:nvCxnSpPr>
        <p:spPr>
          <a:xfrm>
            <a:off x="2025353" y="2754080"/>
            <a:ext cx="0" cy="10559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F19AD6-FEBC-94CD-609C-6C48B12816DE}"/>
              </a:ext>
            </a:extLst>
          </p:cNvPr>
          <p:cNvSpPr txBox="1"/>
          <p:nvPr/>
        </p:nvSpPr>
        <p:spPr>
          <a:xfrm rot="16200000">
            <a:off x="1356117" y="310509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370-410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55DDA87-028F-E6FD-8ED3-AB85B2D0E973}"/>
              </a:ext>
            </a:extLst>
          </p:cNvPr>
          <p:cNvCxnSpPr/>
          <p:nvPr/>
        </p:nvCxnSpPr>
        <p:spPr>
          <a:xfrm>
            <a:off x="2777383" y="3058886"/>
            <a:ext cx="749588" cy="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48F205-54D5-2CCC-38F8-292D7A38B0B6}"/>
              </a:ext>
            </a:extLst>
          </p:cNvPr>
          <p:cNvSpPr txBox="1"/>
          <p:nvPr/>
        </p:nvSpPr>
        <p:spPr>
          <a:xfrm>
            <a:off x="2862396" y="270375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250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1B7AF92-9B25-DCB7-6088-7594FC4491F1}"/>
              </a:ext>
            </a:extLst>
          </p:cNvPr>
          <p:cNvCxnSpPr>
            <a:cxnSpLocks/>
          </p:cNvCxnSpPr>
          <p:nvPr/>
        </p:nvCxnSpPr>
        <p:spPr>
          <a:xfrm>
            <a:off x="2814830" y="2692866"/>
            <a:ext cx="2301456" cy="10885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A805A2-76DD-271D-4AB7-108AD26EAF85}"/>
              </a:ext>
            </a:extLst>
          </p:cNvPr>
          <p:cNvSpPr txBox="1"/>
          <p:nvPr/>
        </p:nvSpPr>
        <p:spPr>
          <a:xfrm>
            <a:off x="3444676" y="232353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1100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3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18924-B48A-63FB-FA94-9A895B7FC691}"/>
              </a:ext>
            </a:extLst>
          </p:cNvPr>
          <p:cNvSpPr txBox="1"/>
          <p:nvPr/>
        </p:nvSpPr>
        <p:spPr>
          <a:xfrm>
            <a:off x="859971" y="914400"/>
            <a:ext cx="7336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Возможные опции внутреннего трекера: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1. </a:t>
            </a:r>
            <a:r>
              <a:rPr lang="en-US" dirty="0"/>
              <a:t>Straw-tubes – </a:t>
            </a:r>
            <a:r>
              <a:rPr lang="ru-RU" dirty="0"/>
              <a:t>малое количество материала (</a:t>
            </a:r>
            <a:r>
              <a:rPr lang="en-US" dirty="0"/>
              <a:t>&gt;1%X0)</a:t>
            </a:r>
            <a:r>
              <a:rPr lang="ru-RU" dirty="0"/>
              <a:t>, </a:t>
            </a:r>
            <a:r>
              <a:rPr lang="en-US" dirty="0"/>
              <a:t>~</a:t>
            </a:r>
            <a:r>
              <a:rPr lang="ru-RU" dirty="0"/>
              <a:t>10 отрезков трека с разрешением </a:t>
            </a:r>
            <a:r>
              <a:rPr lang="en-US" dirty="0"/>
              <a:t>~100 </a:t>
            </a:r>
            <a:r>
              <a:rPr lang="ru-RU" dirty="0"/>
              <a:t>мкм (</a:t>
            </a:r>
            <a:r>
              <a:rPr lang="en-US" dirty="0"/>
              <a:t>r-phi), 1-10 </a:t>
            </a:r>
            <a:r>
              <a:rPr lang="ru-RU" dirty="0"/>
              <a:t>мм по </a:t>
            </a:r>
            <a:r>
              <a:rPr lang="en-US" dirty="0"/>
              <a:t>z</a:t>
            </a:r>
            <a:r>
              <a:rPr lang="ru-RU" dirty="0"/>
              <a:t>, технология производства доступна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Микрополосковый</a:t>
            </a:r>
            <a:r>
              <a:rPr lang="ru-RU" dirty="0"/>
              <a:t> кремниевый трекер (3-4 слоя)</a:t>
            </a:r>
            <a:r>
              <a:rPr lang="en-US" dirty="0"/>
              <a:t> -  </a:t>
            </a:r>
            <a:r>
              <a:rPr lang="ru-RU" dirty="0"/>
              <a:t>количество материала </a:t>
            </a:r>
            <a:r>
              <a:rPr lang="en-US" dirty="0"/>
              <a:t>≥1%X0, 3-4 </a:t>
            </a:r>
            <a:r>
              <a:rPr lang="ru-RU" dirty="0"/>
              <a:t>точки с разрешением 10 мкм по </a:t>
            </a:r>
            <a:r>
              <a:rPr lang="en-US" dirty="0"/>
              <a:t>r-phi </a:t>
            </a:r>
            <a:r>
              <a:rPr lang="ru-RU" dirty="0"/>
              <a:t>и по </a:t>
            </a:r>
            <a:r>
              <a:rPr lang="en-US" dirty="0"/>
              <a:t>z, </a:t>
            </a:r>
            <a:r>
              <a:rPr lang="ru-RU" dirty="0"/>
              <a:t>технология производства доступна (знаем где произвести сенсоры и можем разработать и произвести электронику)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en-US" dirty="0"/>
              <a:t>MAPs (</a:t>
            </a:r>
            <a:r>
              <a:rPr lang="en-US" dirty="0" err="1"/>
              <a:t>Monolitic</a:t>
            </a:r>
            <a:r>
              <a:rPr lang="en-US" dirty="0"/>
              <a:t> active pixels) 3-4 </a:t>
            </a:r>
            <a:r>
              <a:rPr lang="ru-RU" dirty="0"/>
              <a:t>слоя</a:t>
            </a:r>
            <a:r>
              <a:rPr lang="en-US" dirty="0"/>
              <a:t> -  </a:t>
            </a:r>
            <a:r>
              <a:rPr lang="ru-RU" dirty="0"/>
              <a:t>количество материала в 5-6 раз меньше, чем в </a:t>
            </a:r>
            <a:r>
              <a:rPr lang="ru-RU" dirty="0" err="1"/>
              <a:t>микрополосковом</a:t>
            </a:r>
            <a:r>
              <a:rPr lang="ru-RU" dirty="0"/>
              <a:t> трекере, 3-4 точки с разрешением лучше 10 мкм по </a:t>
            </a:r>
            <a:r>
              <a:rPr lang="en-US" dirty="0"/>
              <a:t>r-phi </a:t>
            </a:r>
            <a:r>
              <a:rPr lang="ru-RU" dirty="0"/>
              <a:t>и </a:t>
            </a:r>
            <a:r>
              <a:rPr lang="en-US" dirty="0"/>
              <a:t>z</a:t>
            </a:r>
            <a:r>
              <a:rPr lang="ru-RU" dirty="0"/>
              <a:t>, технология недоступна, надо разрабатывать (возможна коллаборация с </a:t>
            </a:r>
            <a:r>
              <a:rPr lang="en-US" dirty="0"/>
              <a:t>USTC?)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372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Электронный компонент, Электронная техника, Компонент схемы, сх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AFF3978-C087-9A98-A5DB-243120B0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6" y="2476923"/>
            <a:ext cx="2741663" cy="3641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A3B3-A62B-B812-AE68-0441E0263EF5}"/>
              </a:ext>
            </a:extLst>
          </p:cNvPr>
          <p:cNvSpPr txBox="1"/>
          <p:nvPr/>
        </p:nvSpPr>
        <p:spPr>
          <a:xfrm>
            <a:off x="149455" y="1963324"/>
            <a:ext cx="7778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GINTOS</a:t>
            </a:r>
            <a:endParaRPr lang="ru-RU" sz="1350" dirty="0"/>
          </a:p>
        </p:txBody>
      </p:sp>
      <p:pic>
        <p:nvPicPr>
          <p:cNvPr id="6" name="Рисунок 5" descr="Изображение выглядит как текст, Компьютерная клавиатура, в помещении, Оргтехн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FC866A-9007-0EE0-D2DD-0FDE78ED4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22010" r="919" b="40106"/>
          <a:stretch/>
        </p:blipFill>
        <p:spPr>
          <a:xfrm>
            <a:off x="3691157" y="2495180"/>
            <a:ext cx="4170047" cy="1225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00ABC2-6BB0-8CD6-986C-2DD58134D862}"/>
              </a:ext>
            </a:extLst>
          </p:cNvPr>
          <p:cNvSpPr txBox="1"/>
          <p:nvPr/>
        </p:nvSpPr>
        <p:spPr>
          <a:xfrm>
            <a:off x="436227" y="629175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Что мы можем?</a:t>
            </a:r>
          </a:p>
        </p:txBody>
      </p:sp>
    </p:spTree>
    <p:extLst>
      <p:ext uri="{BB962C8B-B14F-4D97-AF65-F5344CB8AC3E}">
        <p14:creationId xmlns:p14="http://schemas.microsoft.com/office/powerpoint/2010/main" val="236971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Материальная собственность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57E5B5F-308C-C597-C281-A6B92775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11" y="1357993"/>
            <a:ext cx="4908352" cy="369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C9F54-F1A5-98AC-8E33-790A3194F49A}"/>
              </a:ext>
            </a:extLst>
          </p:cNvPr>
          <p:cNvSpPr txBox="1"/>
          <p:nvPr/>
        </p:nvSpPr>
        <p:spPr>
          <a:xfrm>
            <a:off x="1088572" y="1771651"/>
            <a:ext cx="2547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Сенсоры, изготовленные в </a:t>
            </a:r>
            <a:r>
              <a:rPr lang="en-US" sz="1350" dirty="0"/>
              <a:t>IHEP, </a:t>
            </a:r>
            <a:r>
              <a:rPr lang="ru-RU" sz="1350" dirty="0"/>
              <a:t>Пекин</a:t>
            </a:r>
          </a:p>
          <a:p>
            <a:endParaRPr lang="ru-RU" sz="1350" dirty="0"/>
          </a:p>
          <a:p>
            <a:r>
              <a:rPr lang="ru-RU" sz="1350" dirty="0"/>
              <a:t>Шаг полосок 50 мкм, длина 10 мм, 30 мм</a:t>
            </a:r>
          </a:p>
          <a:p>
            <a:endParaRPr lang="ru-RU" sz="1350" dirty="0"/>
          </a:p>
          <a:p>
            <a:r>
              <a:rPr lang="ru-RU" sz="1350" dirty="0"/>
              <a:t>Количество полосок 1024, </a:t>
            </a:r>
            <a:r>
              <a:rPr lang="en-US" sz="1350" dirty="0"/>
              <a:t>~</a:t>
            </a:r>
            <a:r>
              <a:rPr lang="ru-RU" sz="1350" dirty="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9868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электроника, Электронная техника, Электронный компонент, Компонент схем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FDC6D8-6A2F-3088-567C-25E605CC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0" y="1882547"/>
            <a:ext cx="2502434" cy="3323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4BEF05-9D5E-0685-441F-850B9231C0A7}"/>
              </a:ext>
            </a:extLst>
          </p:cNvPr>
          <p:cNvSpPr txBox="1"/>
          <p:nvPr/>
        </p:nvSpPr>
        <p:spPr>
          <a:xfrm>
            <a:off x="1328058" y="1151164"/>
            <a:ext cx="8725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DIMEX-Si</a:t>
            </a:r>
            <a:endParaRPr lang="ru-RU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4F8B3-808F-7060-5DA0-7D3CCDBE2D37}"/>
              </a:ext>
            </a:extLst>
          </p:cNvPr>
          <p:cNvSpPr txBox="1"/>
          <p:nvPr/>
        </p:nvSpPr>
        <p:spPr>
          <a:xfrm>
            <a:off x="1209636" y="5342563"/>
            <a:ext cx="10166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1-я сборка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73290-9773-9086-F806-C6D775E6F479}"/>
              </a:ext>
            </a:extLst>
          </p:cNvPr>
          <p:cNvSpPr txBox="1"/>
          <p:nvPr/>
        </p:nvSpPr>
        <p:spPr>
          <a:xfrm>
            <a:off x="3989463" y="5342563"/>
            <a:ext cx="8947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2-сборка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9E517-2951-A432-5AD6-568550A58162}"/>
              </a:ext>
            </a:extLst>
          </p:cNvPr>
          <p:cNvSpPr txBox="1"/>
          <p:nvPr/>
        </p:nvSpPr>
        <p:spPr>
          <a:xfrm>
            <a:off x="6533824" y="5497202"/>
            <a:ext cx="16658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2 сборка в корпусе</a:t>
            </a:r>
          </a:p>
        </p:txBody>
      </p:sp>
      <p:pic>
        <p:nvPicPr>
          <p:cNvPr id="6" name="Рисунок 5" descr="Изображение выглядит как электроника, Электронная техника, машина, Электронный компон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C19EA5-2BA2-94A1-739D-6F833A5F1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t="17721" r="2886" b="23181"/>
          <a:stretch/>
        </p:blipFill>
        <p:spPr>
          <a:xfrm>
            <a:off x="3265714" y="2432807"/>
            <a:ext cx="2851367" cy="27064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электроника, Электронный компонент, Электронная техника, Компонент схем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9351514-E780-679A-F15F-2E45383D1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t="12477" r="12007"/>
          <a:stretch/>
        </p:blipFill>
        <p:spPr>
          <a:xfrm>
            <a:off x="6198346" y="976093"/>
            <a:ext cx="3019955" cy="43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7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C7347-6F4D-5DBE-BE5B-3938064328DE}"/>
              </a:ext>
            </a:extLst>
          </p:cNvPr>
          <p:cNvSpPr txBox="1"/>
          <p:nvPr/>
        </p:nvSpPr>
        <p:spPr>
          <a:xfrm>
            <a:off x="1567543" y="1469572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и сроки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F67C7-9737-7E83-D681-49F1758CA784}"/>
              </a:ext>
            </a:extLst>
          </p:cNvPr>
          <p:cNvSpPr txBox="1"/>
          <p:nvPr/>
        </p:nvSpPr>
        <p:spPr>
          <a:xfrm>
            <a:off x="401030" y="2212521"/>
            <a:ext cx="88513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Односторонние сенсоры 2 6-дюймовые пластины (8 сенсоров 30х50 мм)  -   50 000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-&gt; 6 700 000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4 мес. (Китай)</a:t>
            </a:r>
          </a:p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СИМС 5х5 мм</a:t>
            </a:r>
            <a:r>
              <a:rPr lang="ru-RU" sz="13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 0.18 um MM   -   25 000 $ -&gt; 4 000 000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5-6 мес. (Китай)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61AB6-DF0B-6B68-1084-759F373FC31D}"/>
              </a:ext>
            </a:extLst>
          </p:cNvPr>
          <p:cNvSpPr txBox="1"/>
          <p:nvPr/>
        </p:nvSpPr>
        <p:spPr>
          <a:xfrm>
            <a:off x="2179865" y="3347357"/>
            <a:ext cx="556389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СИМС регистрации подойдут модернизированные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DMXG64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формирования 600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100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    3000e -&gt; 1000 e</a:t>
            </a:r>
          </a:p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быстрого ИЛИ, если нужен триггер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76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290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Shekhtman Lev</dc:creator>
  <cp:lastModifiedBy>Shekhtman Lev</cp:lastModifiedBy>
  <cp:revision>7</cp:revision>
  <dcterms:created xsi:type="dcterms:W3CDTF">2025-05-21T04:35:03Z</dcterms:created>
  <dcterms:modified xsi:type="dcterms:W3CDTF">2025-05-29T06:47:35Z</dcterms:modified>
</cp:coreProperties>
</file>