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7" r:id="rId3"/>
    <p:sldId id="261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57" r:id="rId18"/>
  </p:sldIdLst>
  <p:sldSz cx="12192000" cy="6858000"/>
  <p:notesSz cx="6858000" cy="9144000"/>
  <p:defaultTextStyle>
    <a:defPPr>
      <a:defRPr lang="ru-RU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58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706971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608154360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48597735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940905830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876199703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990056730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31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215638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742265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410043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97A161-1038-8F01-E8B3-BAD7BB717C5F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147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474040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445190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264854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51FFE0-605B-CA18-4900-C5D4CB793C9C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66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169042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850336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737624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AC2FAA-9AAD-449E-71F1-6ECF086AFF5D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69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832985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527758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221985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0D09C94-9D5F-DA77-6327-CF15C3379F6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444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243757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4999667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8671088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7953DD-690E-5891-253A-739FFFCF3F18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352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363573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72347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7021614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5F0FE38-E3FE-3FB8-C56C-430AB19C294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315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000516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474561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5511700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643F00-0A7F-A3EC-8825-760FE87EA3BF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329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575373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8010930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39334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BE7940-B970-C7D3-9F94-6B93CAD9BC3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83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984425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498800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594354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3CB8349-0888-3166-8824-4841C87F4E6E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84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414306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035077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02946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0B9B62-856F-6DD9-486E-34C63239C98B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81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900355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1399572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159250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3B24734-43F1-B1E3-AEB5-F9C3F4DB50B5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90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793963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2493504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723938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94B994-24FF-5B06-55E2-B50AE9D1D70B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79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080011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201450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277696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F6C4FC-D46A-07A5-2C4C-DBBF41CC2FBC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49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718793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8699483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64944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4FD71D-3242-7A5C-8334-515FDD09D029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73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826911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524396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956989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8F7D73-D256-CF9F-BE85-A3A72D5A2270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88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266661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610083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886319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9ADF50-E3D7-19B3-3AA3-A91B0379DB57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52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01893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170904268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0793052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152013196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1398869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281650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2030396168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84825231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110981720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49903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718071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861507529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60328684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14859190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2742673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830234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25992072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835673801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75486303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8844851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5662308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87564126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5045032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1014549290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87721882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417430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37923859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512364367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014145469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807101751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4698381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623299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829042988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81510311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26410008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90361455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63845880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192751551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2992325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01622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62299844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174134750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3606202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5568097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1137586924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39904648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913067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580665092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003396931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32247029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210276873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58297602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9644525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566579958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801629533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80147984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1245898565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1544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030641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206144866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810148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D8EDFB-8DA0-4316-AC3A-D39D11797AF6}" type="datetimeFigureOut">
              <a:rPr lang="ru-RU"/>
              <a:t>19.12.2025</a:t>
            </a:fld>
            <a:endParaRPr lang="ru-RU"/>
          </a:p>
        </p:txBody>
      </p:sp>
      <p:sp>
        <p:nvSpPr>
          <p:cNvPr id="1060384042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93953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606BE9-FF37-4D6F-ACAA-A76302CF8C4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ВЭПП-6. Инжектор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Д. Беркаев, А. Петренко, П. Мартышкин и другие…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87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7565112" name="Рисунок 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7602" y="94921"/>
            <a:ext cx="3866188" cy="3133660"/>
          </a:xfrm>
          <a:prstGeom prst="rect">
            <a:avLst/>
          </a:prstGeom>
        </p:spPr>
      </p:pic>
      <p:pic>
        <p:nvPicPr>
          <p:cNvPr id="1849019925" name="Рисунок 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4142997" y="151436"/>
            <a:ext cx="3777570" cy="3023713"/>
          </a:xfrm>
          <a:prstGeom prst="rect">
            <a:avLst/>
          </a:prstGeom>
        </p:spPr>
      </p:pic>
      <p:sp>
        <p:nvSpPr>
          <p:cNvPr id="1492823316" name="TextBox 3"/>
          <p:cNvSpPr txBox="1"/>
          <p:nvPr/>
        </p:nvSpPr>
        <p:spPr bwMode="auto">
          <a:xfrm>
            <a:off x="2484196" y="25200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500 MeV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851457669" name="TextBox 4"/>
          <p:cNvSpPr txBox="1"/>
          <p:nvPr/>
        </p:nvSpPr>
        <p:spPr bwMode="auto">
          <a:xfrm>
            <a:off x="6693505" y="2520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1000 MeV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128402" y="3162434"/>
            <a:ext cx="3855165" cy="29909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 bwMode="auto">
          <a:xfrm>
            <a:off x="2702770" y="329981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1550 MeV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 rotWithShape="1">
          <a:blip r:embed="rId6"/>
          <a:stretch/>
        </p:blipFill>
        <p:spPr bwMode="auto">
          <a:xfrm>
            <a:off x="4142997" y="3091864"/>
            <a:ext cx="3942832" cy="3132091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 bwMode="auto">
          <a:xfrm>
            <a:off x="6693505" y="3240125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2100 MeV</a:t>
            </a: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70531893" name="Рисунок 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63124" y="833455"/>
            <a:ext cx="7036511" cy="786724"/>
          </a:xfrm>
          <a:prstGeom prst="rect">
            <a:avLst/>
          </a:prstGeom>
        </p:spPr>
      </p:pic>
      <p:pic>
        <p:nvPicPr>
          <p:cNvPr id="1068539596" name="Рисунок 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263124" y="1807626"/>
            <a:ext cx="7036511" cy="773025"/>
          </a:xfrm>
          <a:prstGeom prst="rect">
            <a:avLst/>
          </a:prstGeom>
        </p:spPr>
      </p:pic>
      <p:pic>
        <p:nvPicPr>
          <p:cNvPr id="2116312251" name="Рисунок 3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263124" y="2768098"/>
            <a:ext cx="7039960" cy="1871636"/>
          </a:xfrm>
          <a:prstGeom prst="rect">
            <a:avLst/>
          </a:prstGeom>
        </p:spPr>
      </p:pic>
      <p:sp>
        <p:nvSpPr>
          <p:cNvPr id="642779817" name="TextBox 4"/>
          <p:cNvSpPr txBox="1"/>
          <p:nvPr/>
        </p:nvSpPr>
        <p:spPr bwMode="auto">
          <a:xfrm>
            <a:off x="1066799" y="195942"/>
            <a:ext cx="390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cs typeface="Times New Roman"/>
              </a:rPr>
              <a:t>Общий вид позитронной системы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6"/>
          <a:stretch/>
        </p:blipFill>
        <p:spPr bwMode="auto">
          <a:xfrm>
            <a:off x="7842953" y="1206324"/>
            <a:ext cx="3589869" cy="1975627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 bwMode="auto">
          <a:xfrm>
            <a:off x="8163235" y="125569"/>
            <a:ext cx="444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ea typeface="Calibri"/>
                <a:cs typeface="Times New Roman"/>
              </a:rPr>
              <a:t>Согласующее устройство – концентратор потока (КП)</a:t>
            </a:r>
            <a:endParaRPr lang="ru-RU" dirty="0"/>
          </a:p>
        </p:txBody>
      </p:sp>
      <p:sp>
        <p:nvSpPr>
          <p:cNvPr id="8" name="TextBox 3"/>
          <p:cNvSpPr txBox="1"/>
          <p:nvPr/>
        </p:nvSpPr>
        <p:spPr bwMode="auto">
          <a:xfrm>
            <a:off x="7299635" y="3360932"/>
            <a:ext cx="5120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Размеры КП		  	1</a:t>
            </a:r>
            <a:r>
              <a:rPr lang="en-US" sz="1600" dirty="0" smtClean="0">
                <a:cs typeface="Times New Roman"/>
              </a:rPr>
              <a:t>2</a:t>
            </a:r>
            <a:r>
              <a:rPr lang="ru-RU" sz="1600" dirty="0" smtClean="0">
                <a:cs typeface="Times New Roman"/>
              </a:rPr>
              <a:t>0</a:t>
            </a:r>
            <a:r>
              <a:rPr lang="en-US" sz="1600" dirty="0" smtClean="0">
                <a:cs typeface="Times New Roman"/>
              </a:rPr>
              <a:t>x180</a:t>
            </a:r>
            <a:r>
              <a:rPr lang="ru-RU" sz="1600" dirty="0" smtClean="0">
                <a:cs typeface="Times New Roman"/>
              </a:rPr>
              <a:t> </a:t>
            </a:r>
            <a:r>
              <a:rPr lang="ru-RU" sz="1600" dirty="0">
                <a:cs typeface="Times New Roman"/>
              </a:rPr>
              <a:t>мм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Длина КП		  	14</a:t>
            </a:r>
            <a:r>
              <a:rPr lang="en-US" sz="1600" dirty="0">
                <a:cs typeface="Times New Roman"/>
              </a:rPr>
              <a:t>0 </a:t>
            </a:r>
            <a:r>
              <a:rPr lang="ru-RU" sz="1600" dirty="0">
                <a:cs typeface="Times New Roman"/>
              </a:rPr>
              <a:t>мм</a:t>
            </a:r>
            <a:endParaRPr sz="1600"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Длина конической полости	  </a:t>
            </a:r>
            <a:r>
              <a:rPr lang="ru-RU" sz="1600" dirty="0" smtClean="0">
                <a:cs typeface="Times New Roman"/>
              </a:rPr>
              <a:t>	</a:t>
            </a:r>
            <a:r>
              <a:rPr lang="en-US" sz="1600" dirty="0" smtClean="0">
                <a:cs typeface="Times New Roman"/>
              </a:rPr>
              <a:t>70 </a:t>
            </a:r>
            <a:r>
              <a:rPr lang="ru-RU" sz="1600" dirty="0">
                <a:cs typeface="Times New Roman"/>
              </a:rPr>
              <a:t>мм</a:t>
            </a:r>
            <a:endParaRPr lang="en-US" sz="1600" dirty="0">
              <a:cs typeface="Times New Roman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Минимальный диаметр КП	  </a:t>
            </a:r>
            <a:r>
              <a:rPr lang="ru-RU" sz="1600" dirty="0" smtClean="0">
                <a:cs typeface="Times New Roman"/>
              </a:rPr>
              <a:t>	</a:t>
            </a:r>
            <a:r>
              <a:rPr lang="en-US" sz="1600" dirty="0" smtClean="0">
                <a:cs typeface="Times New Roman"/>
              </a:rPr>
              <a:t>8</a:t>
            </a:r>
            <a:r>
              <a:rPr lang="ru-RU" sz="1600" dirty="0" smtClean="0">
                <a:cs typeface="Times New Roman"/>
              </a:rPr>
              <a:t>  </a:t>
            </a:r>
            <a:r>
              <a:rPr lang="en-US" sz="1600" dirty="0" smtClean="0">
                <a:cs typeface="Times New Roman"/>
              </a:rPr>
              <a:t> </a:t>
            </a:r>
            <a:r>
              <a:rPr lang="ru-RU" sz="1600" dirty="0">
                <a:cs typeface="Times New Roman"/>
              </a:rPr>
              <a:t>мм</a:t>
            </a:r>
            <a:endParaRPr lang="en-US" sz="1600" dirty="0">
              <a:cs typeface="Times New Roman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Максимальный диаметр КП	  </a:t>
            </a:r>
            <a:r>
              <a:rPr lang="ru-RU" sz="1600" dirty="0" smtClean="0">
                <a:cs typeface="Times New Roman"/>
              </a:rPr>
              <a:t>	</a:t>
            </a:r>
            <a:r>
              <a:rPr lang="en-US" sz="1600" dirty="0" smtClean="0">
                <a:cs typeface="Times New Roman"/>
              </a:rPr>
              <a:t>44 </a:t>
            </a:r>
            <a:r>
              <a:rPr lang="ru-RU" sz="1600" dirty="0">
                <a:cs typeface="Times New Roman"/>
              </a:rPr>
              <a:t>мм</a:t>
            </a:r>
            <a:endParaRPr lang="en-US" sz="1600" dirty="0">
              <a:cs typeface="Times New Roman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Диаметр полости катушки	  </a:t>
            </a:r>
            <a:r>
              <a:rPr lang="ru-RU" sz="1600" dirty="0" smtClean="0">
                <a:cs typeface="Times New Roman"/>
              </a:rPr>
              <a:t>	</a:t>
            </a:r>
            <a:r>
              <a:rPr lang="en-US" sz="1600" dirty="0" smtClean="0">
                <a:cs typeface="Times New Roman"/>
              </a:rPr>
              <a:t>70 </a:t>
            </a:r>
            <a:r>
              <a:rPr lang="en-US" sz="1600" dirty="0">
                <a:cs typeface="Times New Roman"/>
              </a:rPr>
              <a:t>mm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Число витков		  	</a:t>
            </a:r>
            <a:r>
              <a:rPr lang="ru-RU" sz="1600" dirty="0" smtClean="0">
                <a:cs typeface="Times New Roman"/>
              </a:rPr>
              <a:t>13</a:t>
            </a:r>
            <a:r>
              <a:rPr lang="ru-RU" sz="1400" dirty="0">
                <a:cs typeface="Times New Roman"/>
              </a:rPr>
              <a:t>	</a:t>
            </a:r>
            <a:endParaRPr lang="en-US" sz="1400" dirty="0">
              <a:cs typeface="Times New Roman"/>
            </a:endParaRPr>
          </a:p>
        </p:txBody>
      </p:sp>
      <p:sp>
        <p:nvSpPr>
          <p:cNvPr id="9" name="TextBox 2"/>
          <p:cNvSpPr txBox="1"/>
          <p:nvPr/>
        </p:nvSpPr>
        <p:spPr bwMode="auto">
          <a:xfrm>
            <a:off x="1066799" y="5369407"/>
            <a:ext cx="493917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Токовый импульс – </a:t>
            </a:r>
            <a:r>
              <a:rPr lang="ru-RU" sz="1600" dirty="0" err="1">
                <a:cs typeface="Times New Roman"/>
              </a:rPr>
              <a:t>полусинусоида</a:t>
            </a:r>
            <a:r>
              <a:rPr lang="ru-RU" sz="1600" dirty="0">
                <a:cs typeface="Times New Roman"/>
              </a:rPr>
              <a:t> 25 </a:t>
            </a:r>
            <a:r>
              <a:rPr lang="en-US" sz="1600" dirty="0">
                <a:cs typeface="Times New Roman"/>
              </a:rPr>
              <a:t>µs</a:t>
            </a:r>
            <a:endParaRPr sz="1600" dirty="0"/>
          </a:p>
          <a:p>
            <a:pPr marL="177800" indent="-177800" algn="just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Максимальный ток </a:t>
            </a:r>
            <a:r>
              <a:rPr lang="en-US" sz="1600" dirty="0">
                <a:cs typeface="Times New Roman"/>
              </a:rPr>
              <a:t>~ 20 kA (</a:t>
            </a:r>
            <a:r>
              <a:rPr lang="ru-RU" sz="1600" dirty="0">
                <a:cs typeface="Times New Roman"/>
              </a:rPr>
              <a:t>максимальное поле </a:t>
            </a:r>
            <a:r>
              <a:rPr lang="en-US" sz="1600" dirty="0">
                <a:cs typeface="Times New Roman"/>
              </a:rPr>
              <a:t>7 T)</a:t>
            </a:r>
          </a:p>
          <a:p>
            <a:pPr marL="177800" indent="-177800" algn="just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Зазор между витками катушки 0.4 мм</a:t>
            </a:r>
            <a:endParaRPr lang="en-US" sz="1600" dirty="0">
              <a:cs typeface="Times New Roman"/>
            </a:endParaRPr>
          </a:p>
          <a:p>
            <a:pPr marL="177800" indent="-177800" algn="just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Зазор между катушкой и телом КП 1 мм</a:t>
            </a:r>
            <a:endParaRPr lang="en-US" sz="1600" dirty="0">
              <a:cs typeface="Times New Roman"/>
            </a:endParaRPr>
          </a:p>
          <a:p>
            <a:pPr marL="177800" indent="-177800" algn="just">
              <a:buFont typeface="Arial"/>
              <a:buChar char="•"/>
              <a:defRPr/>
            </a:pPr>
            <a:r>
              <a:rPr lang="ru-RU" sz="1600" dirty="0">
                <a:cs typeface="Times New Roman"/>
              </a:rPr>
              <a:t>Размер витков катушки </a:t>
            </a:r>
            <a:r>
              <a:rPr lang="en-US" sz="1600" dirty="0">
                <a:cs typeface="Times New Roman"/>
              </a:rPr>
              <a:t>9.6x14</a:t>
            </a:r>
            <a:r>
              <a:rPr lang="ru-RU" sz="1600" dirty="0">
                <a:cs typeface="Times New Roman"/>
              </a:rPr>
              <a:t> мм</a:t>
            </a:r>
            <a:endParaRPr lang="en-US" sz="1600" dirty="0">
              <a:cs typeface="Times New Roman"/>
            </a:endParaRPr>
          </a:p>
        </p:txBody>
      </p:sp>
      <p:sp>
        <p:nvSpPr>
          <p:cNvPr id="10" name="TextBox 4"/>
          <p:cNvSpPr txBox="1"/>
          <p:nvPr/>
        </p:nvSpPr>
        <p:spPr bwMode="auto">
          <a:xfrm>
            <a:off x="7259069" y="5358521"/>
            <a:ext cx="408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/>
              <a:buChar char="•"/>
              <a:defRPr/>
            </a:pPr>
            <a:r>
              <a:rPr lang="ru-RU" sz="1600">
                <a:cs typeface="Times New Roman"/>
              </a:rPr>
              <a:t>Мишень диаметр 8</a:t>
            </a:r>
            <a:r>
              <a:rPr lang="en-US" sz="1600">
                <a:cs typeface="Times New Roman"/>
              </a:rPr>
              <a:t>0 </a:t>
            </a:r>
            <a:r>
              <a:rPr lang="ru-RU" sz="1600">
                <a:cs typeface="Times New Roman"/>
              </a:rPr>
              <a:t>мм, толщина 17.9 мм</a:t>
            </a:r>
            <a:endParaRPr sz="1600"/>
          </a:p>
          <a:p>
            <a:pPr marL="177800" indent="-177800" algn="just">
              <a:buFont typeface="Arial"/>
              <a:buChar char="•"/>
              <a:defRPr/>
            </a:pPr>
            <a:r>
              <a:rPr lang="ru-RU" sz="1600">
                <a:cs typeface="Times New Roman"/>
              </a:rPr>
              <a:t>Зазор между мишенью и КП 2 мм</a:t>
            </a:r>
            <a:endParaRPr sz="1600"/>
          </a:p>
          <a:p>
            <a:pPr marL="177800" indent="-177800" algn="just">
              <a:buFont typeface="Arial"/>
              <a:buChar char="•"/>
              <a:defRPr/>
            </a:pPr>
            <a:r>
              <a:rPr lang="ru-RU" sz="1600">
                <a:cs typeface="Times New Roman"/>
              </a:rPr>
              <a:t>Толщина разреза 0.25 мм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085989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/>
              <a:t>Вопросы:</a:t>
            </a:r>
            <a:endParaRPr lang="en-US" dirty="0"/>
          </a:p>
        </p:txBody>
      </p:sp>
      <p:sp>
        <p:nvSpPr>
          <p:cNvPr id="959928282" name="Объект 2"/>
          <p:cNvSpPr>
            <a:spLocks noGrp="1"/>
          </p:cNvSpPr>
          <p:nvPr>
            <p:ph idx="1"/>
          </p:nvPr>
        </p:nvSpPr>
        <p:spPr bwMode="auto">
          <a:xfrm>
            <a:off x="838200" y="1491255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ru-RU" dirty="0">
                <a:cs typeface="Times New Roman"/>
              </a:rPr>
              <a:t>Подсадка ВЧ поля током в е+ </a:t>
            </a:r>
            <a:r>
              <a:rPr lang="ru-RU" dirty="0" err="1" smtClean="0">
                <a:cs typeface="Times New Roman"/>
              </a:rPr>
              <a:t>линаке</a:t>
            </a:r>
            <a:r>
              <a:rPr lang="ru-RU" dirty="0" smtClean="0">
                <a:cs typeface="Times New Roman"/>
              </a:rPr>
              <a:t>.</a:t>
            </a:r>
            <a:endParaRPr lang="en-US" dirty="0">
              <a:cs typeface="Times New Roman"/>
            </a:endParaRPr>
          </a:p>
          <a:p>
            <a:pPr>
              <a:defRPr/>
            </a:pPr>
            <a:r>
              <a:rPr lang="ru-RU" dirty="0" smtClean="0"/>
              <a:t>Перестраиваемые </a:t>
            </a:r>
            <a:r>
              <a:rPr lang="ru-RU" dirty="0">
                <a:cs typeface="Times New Roman"/>
              </a:rPr>
              <a:t>по энергии </a:t>
            </a:r>
            <a:r>
              <a:rPr lang="ru-RU" dirty="0" err="1" smtClean="0">
                <a:cs typeface="Times New Roman"/>
              </a:rPr>
              <a:t>дебанчеры</a:t>
            </a:r>
            <a:r>
              <a:rPr lang="en-US" dirty="0" smtClean="0">
                <a:cs typeface="Times New Roman"/>
              </a:rPr>
              <a:t>-</a:t>
            </a:r>
            <a:r>
              <a:rPr lang="ru-RU" dirty="0">
                <a:cs typeface="Times New Roman"/>
              </a:rPr>
              <a:t>монохроматоры </a:t>
            </a:r>
            <a:r>
              <a:rPr lang="ru-RU" dirty="0" smtClean="0">
                <a:cs typeface="Times New Roman"/>
              </a:rPr>
              <a:t>е-/</a:t>
            </a:r>
            <a:r>
              <a:rPr lang="en-US" dirty="0" smtClean="0">
                <a:cs typeface="Times New Roman"/>
              </a:rPr>
              <a:t>e</a:t>
            </a:r>
            <a:r>
              <a:rPr lang="en-US" dirty="0" smtClean="0">
                <a:cs typeface="Times New Roman"/>
              </a:rPr>
              <a:t>+</a:t>
            </a:r>
            <a:r>
              <a:rPr lang="ru-RU" dirty="0" smtClean="0">
                <a:cs typeface="Times New Roman"/>
              </a:rPr>
              <a:t> (перед инжекцией в </a:t>
            </a:r>
            <a:r>
              <a:rPr lang="ru-RU" dirty="0" err="1" smtClean="0">
                <a:cs typeface="Times New Roman"/>
              </a:rPr>
              <a:t>коллайдер</a:t>
            </a:r>
            <a:r>
              <a:rPr lang="ru-RU" dirty="0" smtClean="0">
                <a:cs typeface="Times New Roman"/>
              </a:rPr>
              <a:t>).</a:t>
            </a:r>
            <a:endParaRPr lang="en-US" dirty="0"/>
          </a:p>
          <a:p>
            <a:pPr>
              <a:defRPr/>
            </a:pPr>
            <a:r>
              <a:rPr lang="ru-RU" dirty="0" smtClean="0"/>
              <a:t>Оптика 2-го кольца (</a:t>
            </a:r>
            <a:r>
              <a:rPr lang="ru-RU" dirty="0" err="1" smtClean="0"/>
              <a:t>вигглеры</a:t>
            </a:r>
            <a:r>
              <a:rPr lang="ru-RU" dirty="0" smtClean="0"/>
              <a:t>, </a:t>
            </a:r>
            <a:r>
              <a:rPr lang="ru-RU" dirty="0" smtClean="0"/>
              <a:t>отрицательная </a:t>
            </a:r>
            <a:r>
              <a:rPr lang="ru-RU" dirty="0" smtClean="0"/>
              <a:t>альфа,…).</a:t>
            </a:r>
            <a:endParaRPr lang="ru-RU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5599073" name="Рисунок 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17080" y="887768"/>
            <a:ext cx="4680000" cy="4582230"/>
          </a:xfrm>
          <a:prstGeom prst="rect">
            <a:avLst/>
          </a:prstGeom>
        </p:spPr>
      </p:pic>
      <p:pic>
        <p:nvPicPr>
          <p:cNvPr id="16325859" name="Рисунок 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5365944" y="821918"/>
            <a:ext cx="4965018" cy="4648080"/>
          </a:xfrm>
          <a:prstGeom prst="rect">
            <a:avLst/>
          </a:prstGeom>
        </p:spPr>
      </p:pic>
      <p:sp>
        <p:nvSpPr>
          <p:cNvPr id="1533223671" name="TextBox 3"/>
          <p:cNvSpPr txBox="1"/>
          <p:nvPr/>
        </p:nvSpPr>
        <p:spPr bwMode="auto">
          <a:xfrm>
            <a:off x="1058294" y="272139"/>
            <a:ext cx="4560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Магнитное поле   концентратора потока</a:t>
            </a:r>
            <a:endParaRPr lang="ru-RU"/>
          </a:p>
        </p:txBody>
      </p:sp>
      <p:sp>
        <p:nvSpPr>
          <p:cNvPr id="1987900926" name="TextBox 4"/>
          <p:cNvSpPr txBox="1"/>
          <p:nvPr/>
        </p:nvSpPr>
        <p:spPr bwMode="auto">
          <a:xfrm>
            <a:off x="5902434" y="5753519"/>
            <a:ext cx="5829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Наличие дипольной вертикальной компоненты магнитного поля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приводит а смещению позитронов от оси канала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695038" name="TextBox 3"/>
          <p:cNvSpPr txBox="1"/>
          <p:nvPr/>
        </p:nvSpPr>
        <p:spPr bwMode="auto">
          <a:xfrm>
            <a:off x="1058294" y="489857"/>
            <a:ext cx="8443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Распределение позитронов на выходе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>
                <a:latin typeface="Times New Roman"/>
                <a:ea typeface="Calibri"/>
                <a:cs typeface="Times New Roman"/>
              </a:rPr>
              <a:t>из  конверсионной мишени (</a:t>
            </a:r>
            <a:r>
              <a:rPr lang="en-US" sz="2000">
                <a:latin typeface="Times New Roman"/>
                <a:ea typeface="Calibri"/>
                <a:cs typeface="Times New Roman"/>
              </a:rPr>
              <a:t>GEANT</a:t>
            </a:r>
            <a:r>
              <a:rPr lang="ru-RU" sz="2000">
                <a:latin typeface="Times New Roman"/>
                <a:ea typeface="Calibri"/>
                <a:cs typeface="Times New Roman"/>
              </a:rPr>
              <a:t>)</a:t>
            </a:r>
            <a:endParaRPr lang="ru-RU"/>
          </a:p>
        </p:txBody>
      </p:sp>
      <p:grpSp>
        <p:nvGrpSpPr>
          <p:cNvPr id="273087366" name="Группа 2"/>
          <p:cNvGrpSpPr/>
          <p:nvPr/>
        </p:nvGrpSpPr>
        <p:grpSpPr bwMode="auto">
          <a:xfrm>
            <a:off x="169950" y="1083629"/>
            <a:ext cx="5760000" cy="5206052"/>
            <a:chOff x="169951" y="1083629"/>
            <a:chExt cx="5193095" cy="470957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 bwMode="auto">
            <a:xfrm>
              <a:off x="169951" y="1083629"/>
              <a:ext cx="5193095" cy="470957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 bwMode="auto">
            <a:xfrm>
              <a:off x="2222307" y="5364077"/>
              <a:ext cx="17934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>
                  <a:latin typeface="Times New Roman"/>
                  <a:cs typeface="Times New Roman"/>
                </a:rPr>
                <a:t>Energy, MeV</a:t>
              </a:r>
              <a:endParaRPr/>
            </a:p>
          </p:txBody>
        </p:sp>
        <p:sp>
          <p:nvSpPr>
            <p:cNvPr id="7" name="TextBox 6"/>
            <p:cNvSpPr txBox="1"/>
            <p:nvPr/>
          </p:nvSpPr>
          <p:spPr bwMode="auto">
            <a:xfrm rot="16199998">
              <a:off x="-488659" y="3287605"/>
              <a:ext cx="171733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b="1">
                  <a:latin typeface="Times New Roman"/>
                  <a:cs typeface="Times New Roman"/>
                </a:rPr>
                <a:t>angle, degrees</a:t>
              </a:r>
              <a:endParaRPr/>
            </a:p>
          </p:txBody>
        </p:sp>
      </p:grpSp>
      <p:sp>
        <p:nvSpPr>
          <p:cNvPr id="970753984" name="TextBox 5"/>
          <p:cNvSpPr txBox="1"/>
          <p:nvPr/>
        </p:nvSpPr>
        <p:spPr bwMode="auto">
          <a:xfrm>
            <a:off x="6696222" y="1617785"/>
            <a:ext cx="3805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Мишень тантал		4 Х</a:t>
            </a:r>
            <a:r>
              <a:rPr lang="ru-RU" baseline="-25000">
                <a:latin typeface="Times New Roman"/>
                <a:cs typeface="Times New Roman"/>
              </a:rPr>
              <a:t>О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Выход из мишени		5.2 е+</a:t>
            </a:r>
            <a:r>
              <a:rPr lang="en-US">
                <a:latin typeface="Times New Roman"/>
                <a:cs typeface="Times New Roman"/>
              </a:rPr>
              <a:t>/</a:t>
            </a:r>
            <a:r>
              <a:rPr lang="ru-RU">
                <a:latin typeface="Times New Roman"/>
                <a:cs typeface="Times New Roman"/>
              </a:rPr>
              <a:t>е-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4286727" name="TextBox 4"/>
          <p:cNvSpPr txBox="1"/>
          <p:nvPr/>
        </p:nvSpPr>
        <p:spPr bwMode="auto">
          <a:xfrm>
            <a:off x="1199456" y="404665"/>
            <a:ext cx="639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Times New Roman"/>
                <a:cs typeface="Times New Roman"/>
              </a:rPr>
              <a:t>FC Diameter    8 mm.   Accepted positrons (all-left,  into DR-right)</a:t>
            </a:r>
            <a:endParaRPr/>
          </a:p>
          <a:p>
            <a:pPr>
              <a:defRPr/>
            </a:pPr>
            <a:r>
              <a:rPr lang="en-US">
                <a:latin typeface="Times New Roman"/>
                <a:cs typeface="Times New Roman"/>
              </a:rPr>
              <a:t>DR  500 MeV  ±3.5%</a:t>
            </a:r>
          </a:p>
        </p:txBody>
      </p:sp>
      <p:grpSp>
        <p:nvGrpSpPr>
          <p:cNvPr id="1323057325" name="Группа 10"/>
          <p:cNvGrpSpPr/>
          <p:nvPr/>
        </p:nvGrpSpPr>
        <p:grpSpPr bwMode="auto">
          <a:xfrm>
            <a:off x="141362" y="1122218"/>
            <a:ext cx="11903779" cy="4966572"/>
            <a:chOff x="396256" y="1197232"/>
            <a:chExt cx="10873207" cy="453602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 bwMode="auto">
            <a:xfrm>
              <a:off x="770061" y="1197232"/>
              <a:ext cx="4947876" cy="4320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 bwMode="auto">
            <a:xfrm>
              <a:off x="6386685" y="1197232"/>
              <a:ext cx="4882778" cy="432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 bwMode="auto">
            <a:xfrm>
              <a:off x="2484487" y="5425479"/>
              <a:ext cx="1203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b="1">
                  <a:latin typeface="Times New Roman"/>
                  <a:cs typeface="Times New Roman"/>
                </a:rPr>
                <a:t>Energy, MeV</a:t>
              </a:r>
              <a:endParaRPr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8049320" y="5425479"/>
              <a:ext cx="1203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b="1">
                  <a:latin typeface="Times New Roman"/>
                  <a:cs typeface="Times New Roman"/>
                </a:rPr>
                <a:t>Energy, MeV</a:t>
              </a:r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 rot="16199998">
              <a:off x="-79964" y="3113133"/>
              <a:ext cx="1260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b="1">
                  <a:latin typeface="Times New Roman"/>
                  <a:cs typeface="Times New Roman"/>
                </a:rPr>
                <a:t>angle, degrees</a:t>
              </a:r>
              <a:endParaRPr/>
            </a:p>
          </p:txBody>
        </p:sp>
        <p:sp>
          <p:nvSpPr>
            <p:cNvPr id="10" name="TextBox 9"/>
            <p:cNvSpPr txBox="1"/>
            <p:nvPr/>
          </p:nvSpPr>
          <p:spPr bwMode="auto">
            <a:xfrm rot="16199998">
              <a:off x="5536659" y="3113132"/>
              <a:ext cx="1260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b="1">
                  <a:latin typeface="Times New Roman"/>
                  <a:cs typeface="Times New Roman"/>
                </a:rPr>
                <a:t>angle, degrees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08066517" name="Рисунок 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64084" y="484972"/>
            <a:ext cx="5580000" cy="4991911"/>
          </a:xfrm>
          <a:prstGeom prst="rect">
            <a:avLst/>
          </a:prstGeom>
        </p:spPr>
      </p:pic>
      <p:pic>
        <p:nvPicPr>
          <p:cNvPr id="992858350" name="Рисунок 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224953" y="470905"/>
            <a:ext cx="5760000" cy="5072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54287933" name="Группа 63"/>
          <p:cNvGrpSpPr/>
          <p:nvPr/>
        </p:nvGrpSpPr>
        <p:grpSpPr bwMode="auto">
          <a:xfrm>
            <a:off x="256808" y="841994"/>
            <a:ext cx="11272945" cy="3878568"/>
            <a:chOff x="256808" y="2113838"/>
            <a:chExt cx="11272945" cy="3878568"/>
          </a:xfrm>
        </p:grpSpPr>
        <p:grpSp>
          <p:nvGrpSpPr>
            <p:cNvPr id="53" name="Группа 52"/>
            <p:cNvGrpSpPr/>
            <p:nvPr/>
          </p:nvGrpSpPr>
          <p:grpSpPr bwMode="auto">
            <a:xfrm>
              <a:off x="256808" y="2820787"/>
              <a:ext cx="10965373" cy="3171619"/>
              <a:chOff x="256808" y="1008616"/>
              <a:chExt cx="10965373" cy="3171619"/>
            </a:xfrm>
          </p:grpSpPr>
          <p:sp>
            <p:nvSpPr>
              <p:cNvPr id="2" name="Прямоугольник 1"/>
              <p:cNvSpPr/>
              <p:nvPr/>
            </p:nvSpPr>
            <p:spPr bwMode="auto">
              <a:xfrm>
                <a:off x="349131" y="1379913"/>
                <a:ext cx="1440000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52" name="Группа 51"/>
              <p:cNvGrpSpPr/>
              <p:nvPr/>
            </p:nvGrpSpPr>
            <p:grpSpPr bwMode="auto">
              <a:xfrm>
                <a:off x="256808" y="1008616"/>
                <a:ext cx="10965373" cy="3171619"/>
                <a:chOff x="256808" y="1008616"/>
                <a:chExt cx="10965373" cy="3171619"/>
              </a:xfrm>
            </p:grpSpPr>
            <p:sp>
              <p:nvSpPr>
                <p:cNvPr id="3" name="Прямоугольник 2"/>
                <p:cNvSpPr/>
                <p:nvPr/>
              </p:nvSpPr>
              <p:spPr bwMode="auto">
                <a:xfrm>
                  <a:off x="2457067" y="1360209"/>
                  <a:ext cx="1440000" cy="2078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 bwMode="auto">
                <a:xfrm>
                  <a:off x="4664743" y="1377132"/>
                  <a:ext cx="1440000" cy="2078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 bwMode="auto">
                <a:xfrm>
                  <a:off x="6836300" y="1360209"/>
                  <a:ext cx="1440000" cy="2078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 bwMode="auto">
                <a:xfrm>
                  <a:off x="865765" y="1024426"/>
                  <a:ext cx="9653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ru-RU" sz="1600">
                      <a:latin typeface="Times New Roman"/>
                      <a:cs typeface="Times New Roman"/>
                    </a:rPr>
                    <a:t>500 </a:t>
                  </a:r>
                  <a:r>
                    <a:rPr lang="en-US" sz="1600">
                      <a:latin typeface="Times New Roman"/>
                      <a:cs typeface="Times New Roman"/>
                    </a:rPr>
                    <a:t>MeV</a:t>
                  </a:r>
                  <a:endParaRPr lang="ru-RU" sz="16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 bwMode="auto">
                <a:xfrm>
                  <a:off x="2940710" y="1021655"/>
                  <a:ext cx="106792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latin typeface="Times New Roman"/>
                      <a:cs typeface="Times New Roman"/>
                    </a:rPr>
                    <a:t>10</a:t>
                  </a:r>
                  <a:r>
                    <a:rPr lang="ru-RU" sz="1600">
                      <a:latin typeface="Times New Roman"/>
                      <a:cs typeface="Times New Roman"/>
                    </a:rPr>
                    <a:t>00 </a:t>
                  </a:r>
                  <a:r>
                    <a:rPr lang="en-US" sz="1600">
                      <a:latin typeface="Times New Roman"/>
                      <a:cs typeface="Times New Roman"/>
                    </a:rPr>
                    <a:t>MeV</a:t>
                  </a:r>
                  <a:endParaRPr lang="ru-RU" sz="16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 bwMode="auto">
                <a:xfrm>
                  <a:off x="5177488" y="1046378"/>
                  <a:ext cx="106792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latin typeface="Times New Roman"/>
                      <a:cs typeface="Times New Roman"/>
                    </a:rPr>
                    <a:t>155</a:t>
                  </a:r>
                  <a:r>
                    <a:rPr lang="ru-RU" sz="1600">
                      <a:latin typeface="Times New Roman"/>
                      <a:cs typeface="Times New Roman"/>
                    </a:rPr>
                    <a:t>0 </a:t>
                  </a:r>
                  <a:r>
                    <a:rPr lang="en-US" sz="1600">
                      <a:latin typeface="Times New Roman"/>
                      <a:cs typeface="Times New Roman"/>
                    </a:rPr>
                    <a:t>MeV</a:t>
                  </a:r>
                  <a:endParaRPr lang="ru-RU" sz="16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 bwMode="auto">
                <a:xfrm>
                  <a:off x="7360527" y="1046378"/>
                  <a:ext cx="106792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latin typeface="Times New Roman"/>
                      <a:cs typeface="Times New Roman"/>
                    </a:rPr>
                    <a:t>21</a:t>
                  </a:r>
                  <a:r>
                    <a:rPr lang="ru-RU" sz="1600">
                      <a:latin typeface="Times New Roman"/>
                      <a:cs typeface="Times New Roman"/>
                    </a:rPr>
                    <a:t>00 </a:t>
                  </a:r>
                  <a:r>
                    <a:rPr lang="en-US" sz="1600">
                      <a:latin typeface="Times New Roman"/>
                      <a:cs typeface="Times New Roman"/>
                    </a:rPr>
                    <a:t>MeV</a:t>
                  </a:r>
                  <a:endParaRPr lang="ru-RU" sz="16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 bwMode="auto">
                <a:xfrm>
                  <a:off x="256808" y="1032179"/>
                  <a:ext cx="3449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latin typeface="Times New Roman"/>
                      <a:cs typeface="Times New Roman"/>
                    </a:rPr>
                    <a:t>e-</a:t>
                  </a:r>
                  <a:endParaRPr lang="ru-RU" sz="16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 bwMode="auto">
                <a:xfrm>
                  <a:off x="8731870" y="1347170"/>
                  <a:ext cx="1440000" cy="2078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 bwMode="auto">
                <a:xfrm>
                  <a:off x="8731870" y="1008616"/>
                  <a:ext cx="3914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latin typeface="Times New Roman"/>
                      <a:cs typeface="Times New Roman"/>
                    </a:rPr>
                    <a:t>e+</a:t>
                  </a:r>
                  <a:endParaRPr lang="ru-RU" sz="16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 bwMode="auto">
                <a:xfrm>
                  <a:off x="9341540" y="1021655"/>
                  <a:ext cx="9653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ru-RU" sz="1600">
                      <a:latin typeface="Times New Roman"/>
                      <a:cs typeface="Times New Roman"/>
                    </a:rPr>
                    <a:t>500 </a:t>
                  </a:r>
                  <a:r>
                    <a:rPr lang="en-US" sz="1600">
                      <a:latin typeface="Times New Roman"/>
                      <a:cs typeface="Times New Roman"/>
                    </a:rPr>
                    <a:t>MeV</a:t>
                  </a:r>
                  <a:endParaRPr lang="ru-RU" sz="16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" name="Дуга 15"/>
                <p:cNvSpPr/>
                <p:nvPr/>
              </p:nvSpPr>
              <p:spPr bwMode="auto">
                <a:xfrm>
                  <a:off x="9176907" y="1434810"/>
                  <a:ext cx="2045271" cy="2089786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" name="Дуга 16"/>
                <p:cNvSpPr/>
                <p:nvPr/>
              </p:nvSpPr>
              <p:spPr bwMode="auto">
                <a:xfrm rot="5400000">
                  <a:off x="9221152" y="1440440"/>
                  <a:ext cx="1956787" cy="204527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" name="Блок-схема: узел 18"/>
                <p:cNvSpPr/>
                <p:nvPr/>
              </p:nvSpPr>
              <p:spPr bwMode="auto">
                <a:xfrm>
                  <a:off x="6789748" y="1908042"/>
                  <a:ext cx="1415541" cy="1491262"/>
                </a:xfrm>
                <a:prstGeom prst="flowChartConnector">
                  <a:avLst/>
                </a:prstGeom>
                <a:noFill/>
                <a:ln w="190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" name="Дуга 19"/>
                <p:cNvSpPr/>
                <p:nvPr/>
              </p:nvSpPr>
              <p:spPr bwMode="auto">
                <a:xfrm rot="10800000">
                  <a:off x="9472808" y="1808412"/>
                  <a:ext cx="1516618" cy="1633572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1" name="Дуга 20"/>
                <p:cNvSpPr/>
                <p:nvPr/>
              </p:nvSpPr>
              <p:spPr bwMode="auto">
                <a:xfrm>
                  <a:off x="8055036" y="1854041"/>
                  <a:ext cx="1416435" cy="1554179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 bwMode="auto">
                <a:xfrm>
                  <a:off x="8254543" y="1792566"/>
                  <a:ext cx="504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31" name="Прямая соединительная линия 30"/>
                <p:cNvCxnSpPr>
                  <a:stCxn id="22" idx="1"/>
                </p:cNvCxnSpPr>
                <p:nvPr/>
              </p:nvCxnSpPr>
              <p:spPr bwMode="auto">
                <a:xfrm flipH="1">
                  <a:off x="7497519" y="1846566"/>
                  <a:ext cx="757024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Группа 46"/>
                <p:cNvGrpSpPr/>
                <p:nvPr/>
              </p:nvGrpSpPr>
              <p:grpSpPr bwMode="auto">
                <a:xfrm>
                  <a:off x="3699033" y="1853240"/>
                  <a:ext cx="3188420" cy="1516618"/>
                  <a:chOff x="2805854" y="3591719"/>
                  <a:chExt cx="3188420" cy="1516618"/>
                </a:xfrm>
              </p:grpSpPr>
              <p:sp>
                <p:nvSpPr>
                  <p:cNvPr id="33" name="Дуга 32"/>
                  <p:cNvSpPr/>
                  <p:nvPr/>
                </p:nvSpPr>
                <p:spPr bwMode="auto">
                  <a:xfrm rot="5400000">
                    <a:off x="2874726" y="3564625"/>
                    <a:ext cx="1416435" cy="1554179"/>
                  </a:xfrm>
                  <a:prstGeom prst="arc">
                    <a:avLst>
                      <a:gd name="adj1" fmla="val 16200000"/>
                      <a:gd name="adj2" fmla="val 0"/>
                    </a:avLst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34" name="Дуга 33"/>
                  <p:cNvSpPr/>
                  <p:nvPr/>
                </p:nvSpPr>
                <p:spPr bwMode="auto">
                  <a:xfrm rot="16199998">
                    <a:off x="4419179" y="3533242"/>
                    <a:ext cx="1516618" cy="1633572"/>
                  </a:xfrm>
                  <a:prstGeom prst="arc">
                    <a:avLst>
                      <a:gd name="adj1" fmla="val 16200000"/>
                      <a:gd name="adj2" fmla="val 0"/>
                    </a:avLst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cxnSp>
              <p:nvCxnSpPr>
                <p:cNvPr id="23" name="Прямая соединительная линия 22"/>
                <p:cNvCxnSpPr/>
                <p:nvPr/>
              </p:nvCxnSpPr>
              <p:spPr bwMode="auto">
                <a:xfrm flipH="1">
                  <a:off x="6517178" y="1847095"/>
                  <a:ext cx="996464" cy="2789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Прямоугольник 24"/>
                <p:cNvSpPr/>
                <p:nvPr/>
              </p:nvSpPr>
              <p:spPr bwMode="auto">
                <a:xfrm>
                  <a:off x="6067690" y="1800041"/>
                  <a:ext cx="504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26" name="Прямая соединительная линия 25"/>
                <p:cNvCxnSpPr>
                  <a:stCxn id="33" idx="2"/>
                </p:cNvCxnSpPr>
                <p:nvPr/>
              </p:nvCxnSpPr>
              <p:spPr bwMode="auto">
                <a:xfrm flipH="1" flipV="1">
                  <a:off x="2509838" y="3307091"/>
                  <a:ext cx="1966284" cy="4362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Группа 17"/>
                <p:cNvGrpSpPr/>
                <p:nvPr/>
              </p:nvGrpSpPr>
              <p:grpSpPr bwMode="auto">
                <a:xfrm rot="10800000">
                  <a:off x="1520380" y="1447510"/>
                  <a:ext cx="2022920" cy="1859581"/>
                  <a:chOff x="6906634" y="3964646"/>
                  <a:chExt cx="2090507" cy="2089786"/>
                </a:xfrm>
              </p:grpSpPr>
              <p:sp>
                <p:nvSpPr>
                  <p:cNvPr id="30" name="Дуга 29"/>
                  <p:cNvSpPr/>
                  <p:nvPr/>
                </p:nvSpPr>
                <p:spPr bwMode="auto">
                  <a:xfrm>
                    <a:off x="6951870" y="3964646"/>
                    <a:ext cx="2045271" cy="2089786"/>
                  </a:xfrm>
                  <a:prstGeom prst="arc">
                    <a:avLst>
                      <a:gd name="adj1" fmla="val 16200000"/>
                      <a:gd name="adj2" fmla="val 0"/>
                    </a:avLst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32" name="Дуга 31"/>
                  <p:cNvSpPr/>
                  <p:nvPr/>
                </p:nvSpPr>
                <p:spPr bwMode="auto">
                  <a:xfrm rot="5400000">
                    <a:off x="6928891" y="3964643"/>
                    <a:ext cx="2045271" cy="2089786"/>
                  </a:xfrm>
                  <a:prstGeom prst="arc">
                    <a:avLst>
                      <a:gd name="adj1" fmla="val 16200000"/>
                      <a:gd name="adj2" fmla="val 0"/>
                    </a:avLst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6" name="TextBox 35"/>
                <p:cNvSpPr txBox="1"/>
                <p:nvPr/>
              </p:nvSpPr>
              <p:spPr bwMode="auto">
                <a:xfrm>
                  <a:off x="7014163" y="2354247"/>
                  <a:ext cx="96532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latin typeface="Times New Roman"/>
                      <a:cs typeface="Times New Roman"/>
                    </a:rPr>
                    <a:t>     DR</a:t>
                  </a:r>
                  <a:endParaRPr/>
                </a:p>
                <a:p>
                  <a:pPr>
                    <a:defRPr/>
                  </a:pPr>
                  <a:r>
                    <a:rPr lang="en-US" sz="1600">
                      <a:latin typeface="Times New Roman"/>
                      <a:cs typeface="Times New Roman"/>
                    </a:rPr>
                    <a:t>500 MeV</a:t>
                  </a:r>
                  <a:endParaRPr lang="ru-RU" sz="16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 bwMode="auto">
                <a:xfrm>
                  <a:off x="8353716" y="3110117"/>
                  <a:ext cx="14357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ru-RU" sz="1600">
                      <a:latin typeface="Times New Roman"/>
                      <a:cs typeface="Times New Roman"/>
                    </a:rPr>
                    <a:t>Дебанчер </a:t>
                  </a:r>
                  <a:endParaRPr/>
                </a:p>
                <a:p>
                  <a:pPr>
                    <a:defRPr/>
                  </a:pPr>
                  <a:r>
                    <a:rPr lang="ru-RU" sz="1600">
                      <a:latin typeface="Times New Roman"/>
                      <a:cs typeface="Times New Roman"/>
                    </a:rPr>
                    <a:t>монохроматор</a:t>
                  </a:r>
                </a:p>
              </p:txBody>
            </p:sp>
            <p:cxnSp>
              <p:nvCxnSpPr>
                <p:cNvPr id="38" name="Прямая со стрелкой 37"/>
                <p:cNvCxnSpPr/>
                <p:nvPr/>
              </p:nvCxnSpPr>
              <p:spPr bwMode="auto">
                <a:xfrm flipV="1">
                  <a:off x="8861367" y="2194560"/>
                  <a:ext cx="374073" cy="806335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 bwMode="auto">
                    <a:xfrm>
                      <a:off x="5779575" y="3103017"/>
                      <a:ext cx="1356590" cy="107721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Банчер </a:t>
                      </a:r>
                      <a:endParaRPr lang="en-US"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Уменьшает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Длину пучка </a:t>
                      </a:r>
                      <a:endParaRPr lang="en-US"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до </a:t>
                      </a:r>
                      <mc:AlternateContent>
                        <mc:Choice Requires="a14">
                          <a14:m>
                            <m:oMath xmlns:m="http://schemas.openxmlformats.org/officeDocument/2006/math">
                              <m:r>
                                <a:rPr lang="en-US" sz="1600" b="0" i="1">
                                  <a:latin typeface="Cambria Math"/>
                                  <a:cs typeface="Times New Roman"/>
                                </a:rPr>
                                <m:t>𝜎</m:t>
                              </m:r>
                              <m:r>
                                <a:rPr lang="en-US" sz="1600" b="0" i="1">
                                  <a:latin typeface="Cambria Math"/>
                                  <a:cs typeface="Times New Roman"/>
                                </a:rPr>
                                <m:t>=1</m:t>
                              </m:r>
                            </m:oMath>
                          </a14:m>
                        </mc:Choice>
                        <mc:Fallback xmlns="" xmlns:w="http://schemas.openxmlformats.org/wordprocessingml/2006/main" xmlns:m="http://schemas.openxmlformats.org/officeDocument/2006/math"/>
                      </mc:AlternateContent>
                      <a:r>
                        <a:rPr lang="en-US" sz="1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мм</a:t>
                      </a:r>
                      <a:endParaRPr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79575" y="3103017"/>
                      <a:ext cx="1356590" cy="107721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242" t="-1705" r="-1794"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TextBox 41"/>
                <p:cNvSpPr txBox="1"/>
                <p:nvPr/>
              </p:nvSpPr>
              <p:spPr bwMode="auto">
                <a:xfrm>
                  <a:off x="6088889" y="1895018"/>
                  <a:ext cx="4667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ru-RU" sz="1600">
                      <a:latin typeface="Times New Roman"/>
                      <a:cs typeface="Times New Roman"/>
                    </a:rPr>
                    <a:t>УС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 bwMode="auto">
                <a:xfrm>
                  <a:off x="8287343" y="1944238"/>
                  <a:ext cx="4667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ru-RU" sz="1600">
                      <a:latin typeface="Times New Roman"/>
                      <a:cs typeface="Times New Roman"/>
                    </a:rPr>
                    <a:t>УС</a:t>
                  </a:r>
                </a:p>
              </p:txBody>
            </p:sp>
            <p:cxnSp>
              <p:nvCxnSpPr>
                <p:cNvPr id="45" name="Прямая со стрелкой 44"/>
                <p:cNvCxnSpPr/>
                <p:nvPr/>
              </p:nvCxnSpPr>
              <p:spPr bwMode="auto">
                <a:xfrm flipH="1" flipV="1">
                  <a:off x="5549111" y="2157413"/>
                  <a:ext cx="621435" cy="897555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4" name="Прямая соединительная линия 53"/>
            <p:cNvCxnSpPr/>
            <p:nvPr/>
          </p:nvCxnSpPr>
          <p:spPr bwMode="auto">
            <a:xfrm flipH="1">
              <a:off x="2509838" y="2533019"/>
              <a:ext cx="9019915" cy="141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>
              <a:stCxn id="2" idx="3"/>
            </p:cNvCxnSpPr>
            <p:nvPr/>
          </p:nvCxnSpPr>
          <p:spPr bwMode="auto">
            <a:xfrm flipV="1">
              <a:off x="1789131" y="2564087"/>
              <a:ext cx="731557" cy="7319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 bwMode="auto">
            <a:xfrm flipV="1">
              <a:off x="3895023" y="2550228"/>
              <a:ext cx="731557" cy="7319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 bwMode="auto">
            <a:xfrm flipV="1">
              <a:off x="6098453" y="2558906"/>
              <a:ext cx="731557" cy="7319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 bwMode="auto">
            <a:xfrm flipV="1">
              <a:off x="8270573" y="2545511"/>
              <a:ext cx="731557" cy="7319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 bwMode="auto">
            <a:xfrm>
              <a:off x="4528537" y="2113838"/>
              <a:ext cx="3770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1600">
                  <a:latin typeface="Times New Roman"/>
                  <a:cs typeface="Times New Roman"/>
                </a:rPr>
                <a:t>Транспортный канал в основное кольцо </a:t>
              </a:r>
              <a:endParaRPr/>
            </a:p>
          </p:txBody>
        </p:sp>
      </p:grpSp>
      <p:sp>
        <p:nvSpPr>
          <p:cNvPr id="40955060" name="TextBox 6"/>
          <p:cNvSpPr txBox="1"/>
          <p:nvPr/>
        </p:nvSpPr>
        <p:spPr bwMode="auto">
          <a:xfrm>
            <a:off x="819071" y="349135"/>
            <a:ext cx="93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Кикеры</a:t>
            </a:r>
            <a:endParaRPr lang="en-US"/>
          </a:p>
        </p:txBody>
      </p:sp>
      <p:cxnSp>
        <p:nvCxnSpPr>
          <p:cNvPr id="417944334" name="Прямая со стрелкой 23"/>
          <p:cNvCxnSpPr>
            <a:stCxn id="40955060" idx="2"/>
          </p:cNvCxnSpPr>
          <p:nvPr/>
        </p:nvCxnSpPr>
        <p:spPr bwMode="auto">
          <a:xfrm>
            <a:off x="1284359" y="718467"/>
            <a:ext cx="504772" cy="109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5981791" name="Прямая со стрелкой 27"/>
          <p:cNvCxnSpPr>
            <a:stCxn id="40955060" idx="2"/>
          </p:cNvCxnSpPr>
          <p:nvPr/>
        </p:nvCxnSpPr>
        <p:spPr bwMode="auto">
          <a:xfrm>
            <a:off x="1284359" y="718467"/>
            <a:ext cx="1187316" cy="48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5100185" name="5-конечная звезда 28"/>
          <p:cNvSpPr/>
          <p:nvPr/>
        </p:nvSpPr>
        <p:spPr bwMode="auto">
          <a:xfrm>
            <a:off x="8695015" y="1867997"/>
            <a:ext cx="167113" cy="18927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3897634" name="Прямая соединительная линия 38"/>
          <p:cNvCxnSpPr/>
          <p:nvPr/>
        </p:nvCxnSpPr>
        <p:spPr bwMode="auto">
          <a:xfrm flipV="1">
            <a:off x="1665026" y="1317491"/>
            <a:ext cx="806648" cy="1130877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2582117" name="TextBox 40"/>
          <p:cNvSpPr txBox="1"/>
          <p:nvPr/>
        </p:nvSpPr>
        <p:spPr bwMode="auto">
          <a:xfrm>
            <a:off x="2081271" y="5586153"/>
            <a:ext cx="692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Кто делает оптику каналов и поворотов (продольная дисперсия)?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Затухание (6</a:t>
            </a:r>
            <a:r>
              <a:rPr lang="en-US">
                <a:latin typeface="Times New Roman"/>
                <a:cs typeface="Times New Roman"/>
              </a:rPr>
              <a:t>d</a:t>
            </a:r>
            <a:r>
              <a:rPr lang="ru-RU">
                <a:latin typeface="Times New Roman"/>
                <a:cs typeface="Times New Roman"/>
              </a:rPr>
              <a:t>) в </a:t>
            </a:r>
            <a:r>
              <a:rPr lang="en-US">
                <a:latin typeface="Times New Roman"/>
                <a:cs typeface="Times New Roman"/>
              </a:rPr>
              <a:t>DR?</a:t>
            </a:r>
            <a:r>
              <a:rPr lang="ru-RU">
                <a:latin typeface="Times New Roman"/>
                <a:cs typeface="Times New Roman"/>
              </a:rPr>
              <a:t> Оптика </a:t>
            </a:r>
            <a:r>
              <a:rPr lang="en-US">
                <a:latin typeface="Times New Roman"/>
                <a:cs typeface="Times New Roman"/>
              </a:rPr>
              <a:t>DR?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6496591" name="TextBox 576496590"/>
          <p:cNvSpPr txBox="1"/>
          <p:nvPr/>
        </p:nvSpPr>
        <p:spPr bwMode="auto">
          <a:xfrm>
            <a:off x="1100798" y="412422"/>
            <a:ext cx="10547677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dirty="0"/>
              <a:t>Почему нужен новый позитронный источник</a:t>
            </a:r>
            <a:r>
              <a:rPr lang="en-US" sz="2400" dirty="0"/>
              <a:t>?</a:t>
            </a:r>
            <a:endParaRPr sz="2400" dirty="0"/>
          </a:p>
        </p:txBody>
      </p:sp>
      <p:sp>
        <p:nvSpPr>
          <p:cNvPr id="1600560705" name="TextBox 1600560704"/>
          <p:cNvSpPr txBox="1"/>
          <p:nvPr/>
        </p:nvSpPr>
        <p:spPr bwMode="auto">
          <a:xfrm>
            <a:off x="776752" y="1217628"/>
            <a:ext cx="10877123" cy="347402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buAutoNum type="arabicPeriod"/>
              <a:defRPr/>
            </a:pPr>
            <a:r>
              <a:rPr lang="ru-RU" dirty="0"/>
              <a:t>Текущая производительность ИК </a:t>
            </a:r>
            <a:r>
              <a:rPr lang="ru-RU" dirty="0" smtClean="0"/>
              <a:t>ВЭПП-5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/>
              <a:t>4.8∙</a:t>
            </a:r>
            <a:r>
              <a:rPr lang="ru-RU" dirty="0" smtClean="0"/>
              <a:t>10</a:t>
            </a:r>
            <a:r>
              <a:rPr lang="ru-RU" baseline="30000" dirty="0" smtClean="0"/>
              <a:t>9</a:t>
            </a:r>
            <a:r>
              <a:rPr lang="en-US" dirty="0" smtClean="0"/>
              <a:t> e+/</a:t>
            </a:r>
            <a:r>
              <a:rPr lang="ru-RU" dirty="0" smtClean="0"/>
              <a:t>сек (</a:t>
            </a:r>
            <a:r>
              <a:rPr lang="en-US" dirty="0" smtClean="0"/>
              <a:t>@ 10 </a:t>
            </a:r>
            <a:r>
              <a:rPr lang="ru-RU" dirty="0" smtClean="0"/>
              <a:t>Гц). </a:t>
            </a:r>
            <a:r>
              <a:rPr lang="ru-RU" dirty="0" smtClean="0"/>
              <a:t>Ее </a:t>
            </a:r>
            <a:r>
              <a:rPr lang="ru-RU" dirty="0"/>
              <a:t>можно </a:t>
            </a:r>
            <a:r>
              <a:rPr lang="ru-RU" dirty="0" smtClean="0"/>
              <a:t>увеличить </a:t>
            </a:r>
            <a:r>
              <a:rPr lang="ru-RU" dirty="0"/>
              <a:t>в </a:t>
            </a:r>
            <a:r>
              <a:rPr lang="ru-RU" dirty="0" smtClean="0"/>
              <a:t>16 раз </a:t>
            </a:r>
            <a:r>
              <a:rPr lang="ru-RU" dirty="0"/>
              <a:t>за </a:t>
            </a:r>
            <a:r>
              <a:rPr lang="ru-RU" dirty="0" smtClean="0"/>
              <a:t>счет нового позитронного соленоида, нового </a:t>
            </a:r>
            <a:r>
              <a:rPr lang="ru-RU" dirty="0" err="1" smtClean="0"/>
              <a:t>группирователя-предускорителя</a:t>
            </a:r>
            <a:r>
              <a:rPr lang="ru-RU" dirty="0" smtClean="0"/>
              <a:t>, </a:t>
            </a:r>
            <a:r>
              <a:rPr lang="ru-RU" dirty="0" err="1" smtClean="0"/>
              <a:t>дебанчера</a:t>
            </a:r>
            <a:r>
              <a:rPr lang="ru-RU" dirty="0" smtClean="0"/>
              <a:t>-монохроматора, увеличения </a:t>
            </a:r>
            <a:r>
              <a:rPr lang="ru-RU" dirty="0"/>
              <a:t>жесткости фокусировки в </a:t>
            </a:r>
            <a:r>
              <a:rPr lang="ru-RU" dirty="0" err="1" smtClean="0"/>
              <a:t>линаке</a:t>
            </a:r>
            <a:r>
              <a:rPr lang="ru-RU" dirty="0" smtClean="0"/>
              <a:t> и небольшого увеличения энергии электронного </a:t>
            </a:r>
            <a:r>
              <a:rPr lang="ru-RU" dirty="0" err="1" smtClean="0"/>
              <a:t>линака</a:t>
            </a:r>
            <a:r>
              <a:rPr lang="ru-RU" dirty="0" smtClean="0"/>
              <a:t>. </a:t>
            </a:r>
            <a:r>
              <a:rPr lang="ru-RU" dirty="0"/>
              <a:t>То есть предел ИК ВЭПП-5 </a:t>
            </a:r>
            <a:r>
              <a:rPr lang="en-US" dirty="0">
                <a:solidFill>
                  <a:srgbClr val="FF0000"/>
                </a:solidFill>
              </a:rPr>
              <a:t>0.</a:t>
            </a:r>
            <a:r>
              <a:rPr lang="ru-RU" dirty="0">
                <a:solidFill>
                  <a:srgbClr val="FF0000"/>
                </a:solidFill>
              </a:rPr>
              <a:t>8 ∙10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ru-RU" baseline="30000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e+/</a:t>
            </a:r>
            <a:r>
              <a:rPr lang="ru-RU" dirty="0"/>
              <a:t>сек </a:t>
            </a:r>
            <a:r>
              <a:rPr lang="en-US" dirty="0" smtClean="0"/>
              <a:t>@ 1</a:t>
            </a:r>
            <a:r>
              <a:rPr lang="ru-RU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Гц («ИК ВЭПП-5», научная сессия ИЯФ СО РАН, февраль 2025). Для ВЭПП-6 нужно </a:t>
            </a:r>
            <a:r>
              <a:rPr lang="en-US" dirty="0" smtClean="0"/>
              <a:t>~</a:t>
            </a:r>
            <a:r>
              <a:rPr lang="ru-RU" dirty="0" smtClean="0"/>
              <a:t>2</a:t>
            </a:r>
            <a:r>
              <a:rPr lang="ru-RU" dirty="0" smtClean="0"/>
              <a:t>∙</a:t>
            </a:r>
            <a:r>
              <a:rPr lang="ru-RU" dirty="0"/>
              <a:t>10</a:t>
            </a:r>
            <a:r>
              <a:rPr lang="en-US" baseline="30000" dirty="0"/>
              <a:t>1</a:t>
            </a:r>
            <a:r>
              <a:rPr lang="ru-RU" baseline="30000" dirty="0"/>
              <a:t>1</a:t>
            </a:r>
            <a:r>
              <a:rPr lang="en-US" dirty="0" smtClean="0"/>
              <a:t> </a:t>
            </a:r>
            <a:r>
              <a:rPr lang="en-US" dirty="0"/>
              <a:t>e+/</a:t>
            </a:r>
            <a:r>
              <a:rPr lang="ru-RU" dirty="0" smtClean="0"/>
              <a:t>сек. </a:t>
            </a:r>
          </a:p>
          <a:p>
            <a:pPr marL="283879" indent="-283879">
              <a:buAutoNum type="arabicPeriod"/>
              <a:defRPr/>
            </a:pPr>
            <a:endParaRPr lang="ru-RU" dirty="0" smtClean="0"/>
          </a:p>
          <a:p>
            <a:pPr marL="283879" indent="-283879">
              <a:buAutoNum type="arabicPeriod"/>
              <a:defRPr/>
            </a:pPr>
            <a:r>
              <a:rPr lang="ru-RU" dirty="0" smtClean="0"/>
              <a:t>Текущая энергия ИК ВЭПП-5 – 430 МэВ. Энергия инжекции в ВЭПП-6 – до 2.1 ГэВ.</a:t>
            </a:r>
          </a:p>
          <a:p>
            <a:pPr marL="283879" indent="-283879">
              <a:buAutoNum type="arabicPeriod"/>
              <a:defRPr/>
            </a:pPr>
            <a:endParaRPr lang="ru-RU" dirty="0" smtClean="0"/>
          </a:p>
          <a:p>
            <a:pPr marL="283879" indent="-283879">
              <a:buAutoNum type="arabicPeriod"/>
              <a:defRPr/>
            </a:pPr>
            <a:r>
              <a:rPr lang="ru-RU" dirty="0" smtClean="0"/>
              <a:t>Текущая схема работы ИК ВЭПП-5: многократное накопление позитронов в НО, относительно редкая (1 раз в 5 сек) инжекция в бустеры </a:t>
            </a:r>
            <a:r>
              <a:rPr lang="ru-RU" dirty="0" err="1" smtClean="0"/>
              <a:t>коллайдеров</a:t>
            </a:r>
            <a:r>
              <a:rPr lang="ru-RU" dirty="0" smtClean="0"/>
              <a:t>. Для ВЭПП-6 необходима </a:t>
            </a:r>
            <a:r>
              <a:rPr lang="en-US" dirty="0" smtClean="0"/>
              <a:t>top-up </a:t>
            </a:r>
            <a:r>
              <a:rPr lang="ru-RU" dirty="0" smtClean="0"/>
              <a:t>инжекция на энергии эксперимента.</a:t>
            </a:r>
            <a:endParaRPr lang="ru-RU" dirty="0"/>
          </a:p>
          <a:p>
            <a:pPr marL="283879" indent="-283879">
              <a:buAutoNum type="arabicPeriod"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5281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39422151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744188"/>
              </p:ext>
            </p:extLst>
          </p:nvPr>
        </p:nvGraphicFramePr>
        <p:xfrm>
          <a:off x="438707" y="716966"/>
          <a:ext cx="7060604" cy="254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1081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Энергия, МэВ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latin typeface="+mn-lt"/>
                          <a:cs typeface="Times New Roman"/>
                        </a:rPr>
                        <a:t>500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latin typeface="+mn-lt"/>
                          <a:cs typeface="Times New Roman"/>
                        </a:rPr>
                        <a:t>1000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latin typeface="+mn-lt"/>
                          <a:cs typeface="Times New Roman"/>
                        </a:rPr>
                        <a:t>1550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latin typeface="+mn-lt"/>
                          <a:cs typeface="Times New Roman"/>
                        </a:rPr>
                        <a:t>2100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1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n-lt"/>
                          <a:cs typeface="Times New Roman"/>
                        </a:rPr>
                        <a:t>N </a:t>
                      </a:r>
                      <a:r>
                        <a:rPr lang="ru-RU" sz="1400" dirty="0">
                          <a:latin typeface="+mn-lt"/>
                          <a:cs typeface="Times New Roman"/>
                        </a:rPr>
                        <a:t>число частиц  ×10</a:t>
                      </a:r>
                      <a:r>
                        <a:rPr lang="ru-RU" sz="1400" baseline="30000" dirty="0">
                          <a:latin typeface="+mn-lt"/>
                          <a:cs typeface="Times New Roman"/>
                        </a:rPr>
                        <a:t>10</a:t>
                      </a:r>
                      <a:endParaRPr lang="ru-RU" sz="1400" dirty="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0.8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1.55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5.7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81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Число сгустков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408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408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204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136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81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Светимость ×10</a:t>
                      </a:r>
                      <a:r>
                        <a:rPr lang="ru-RU" sz="1400" baseline="30000">
                          <a:latin typeface="+mn-lt"/>
                          <a:cs typeface="Times New Roman"/>
                        </a:rPr>
                        <a:t>34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0.03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0.26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1.4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1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l-GR" sz="1800">
                          <a:latin typeface="+mn-lt"/>
                          <a:cs typeface="Times New Roman"/>
                        </a:rPr>
                        <a:t>τ</a:t>
                      </a:r>
                      <a:r>
                        <a:rPr lang="en-US" sz="1800" baseline="-25000">
                          <a:latin typeface="+mn-lt"/>
                          <a:cs typeface="Times New Roman"/>
                        </a:rPr>
                        <a:t>Touschek</a:t>
                      </a:r>
                      <a:r>
                        <a:rPr lang="en-US" sz="1800">
                          <a:latin typeface="+mn-lt"/>
                          <a:cs typeface="Times New Roman"/>
                        </a:rPr>
                        <a:t> , </a:t>
                      </a:r>
                      <a:r>
                        <a:rPr lang="en-US" sz="1400">
                          <a:latin typeface="+mn-lt"/>
                          <a:cs typeface="Times New Roman"/>
                        </a:rPr>
                        <a:t>c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latin typeface="+mn-lt"/>
                          <a:cs typeface="Times New Roman"/>
                        </a:rPr>
                        <a:t>909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latin typeface="+mn-lt"/>
                          <a:cs typeface="Times New Roman"/>
                        </a:rPr>
                        <a:t>910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latin typeface="+mn-lt"/>
                          <a:cs typeface="Times New Roman"/>
                        </a:rPr>
                        <a:t>1146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latin typeface="+mn-lt"/>
                          <a:cs typeface="Times New Roman"/>
                        </a:rPr>
                        <a:t>2090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813"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Уменьшение на 5%, с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46.6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46.7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58.78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107.2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813"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>
                          <a:latin typeface="+mn-lt"/>
                          <a:cs typeface="Times New Roman"/>
                        </a:rPr>
                        <a:t>N</a:t>
                      </a:r>
                      <a:r>
                        <a:rPr lang="ru-RU" sz="1400" baseline="-25000">
                          <a:latin typeface="+mn-lt"/>
                          <a:cs typeface="Times New Roman"/>
                        </a:rPr>
                        <a:t>кольцо </a:t>
                      </a:r>
                      <a:r>
                        <a:rPr lang="en-US" sz="1400">
                          <a:latin typeface="+mn-lt"/>
                          <a:cs typeface="Times New Roman"/>
                        </a:rPr>
                        <a:t>/N</a:t>
                      </a:r>
                      <a:r>
                        <a:rPr lang="ru-RU" sz="1400" baseline="-25000">
                          <a:latin typeface="+mn-lt"/>
                          <a:cs typeface="Times New Roman"/>
                        </a:rPr>
                        <a:t>линак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  (на сгусток)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12.5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12.9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6.45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3.51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1.75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2.22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1.11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8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Время заполнения, с</a:t>
                      </a:r>
                      <a:r>
                        <a:rPr lang="en-US" sz="1400">
                          <a:latin typeface="+mn-lt"/>
                          <a:cs typeface="Times New Roman"/>
                        </a:rPr>
                        <a:t>   [e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-</a:t>
                      </a:r>
                      <a:r>
                        <a:rPr lang="en-US" sz="1400">
                          <a:latin typeface="+mn-lt"/>
                          <a:cs typeface="Times New Roman"/>
                        </a:rPr>
                        <a:t>|e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+</a:t>
                      </a:r>
                      <a:r>
                        <a:rPr lang="en-US" sz="1400">
                          <a:latin typeface="+mn-lt"/>
                          <a:cs typeface="Times New Roman"/>
                        </a:rPr>
                        <a:t>]</a:t>
                      </a:r>
                      <a:endParaRPr lang="ru-RU" sz="140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15.5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28.5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707" y="171834"/>
            <a:ext cx="507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Требования к инжекции в </a:t>
            </a:r>
            <a:r>
              <a:rPr lang="ru-RU" sz="2400" dirty="0" err="1" smtClean="0"/>
              <a:t>коллайдер</a:t>
            </a:r>
            <a:endParaRPr lang="ru-RU" sz="2400" dirty="0"/>
          </a:p>
        </p:txBody>
      </p:sp>
      <p:sp>
        <p:nvSpPr>
          <p:cNvPr id="5" name="TextBox 1"/>
          <p:cNvSpPr txBox="1"/>
          <p:nvPr/>
        </p:nvSpPr>
        <p:spPr bwMode="auto">
          <a:xfrm>
            <a:off x="763922" y="3534013"/>
            <a:ext cx="933469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cs typeface="Times New Roman"/>
              </a:rPr>
              <a:t>Число е-  в сгустке			2×10</a:t>
            </a:r>
            <a:r>
              <a:rPr lang="ru-RU" sz="1400" baseline="30000" dirty="0">
                <a:cs typeface="Times New Roman"/>
              </a:rPr>
              <a:t>9</a:t>
            </a:r>
            <a:endParaRPr sz="1400" dirty="0"/>
          </a:p>
          <a:p>
            <a:pPr>
              <a:defRPr/>
            </a:pPr>
            <a:r>
              <a:rPr lang="ru-RU" sz="1400" dirty="0">
                <a:cs typeface="Times New Roman"/>
              </a:rPr>
              <a:t>Число е+ в сгустке			1×10</a:t>
            </a:r>
            <a:r>
              <a:rPr lang="ru-RU" sz="1400" baseline="30000" dirty="0">
                <a:cs typeface="Times New Roman"/>
              </a:rPr>
              <a:t>9</a:t>
            </a:r>
            <a:r>
              <a:rPr lang="en-US" sz="1400" baseline="30000" dirty="0">
                <a:cs typeface="Times New Roman"/>
              </a:rPr>
              <a:t> </a:t>
            </a:r>
            <a:r>
              <a:rPr lang="ru-RU" sz="1400" dirty="0">
                <a:cs typeface="Times New Roman"/>
              </a:rPr>
              <a:t>(инжекция)      2×10</a:t>
            </a:r>
            <a:r>
              <a:rPr lang="ru-RU" sz="1400" baseline="30000" dirty="0">
                <a:cs typeface="Times New Roman"/>
              </a:rPr>
              <a:t>9 </a:t>
            </a:r>
            <a:r>
              <a:rPr lang="ru-RU" sz="1400" dirty="0">
                <a:cs typeface="Times New Roman"/>
              </a:rPr>
              <a:t>(после соленоида)</a:t>
            </a:r>
            <a:endParaRPr lang="ru-RU" sz="1400" baseline="30000" dirty="0">
              <a:cs typeface="Times New Roman"/>
            </a:endParaRPr>
          </a:p>
          <a:p>
            <a:pPr>
              <a:defRPr/>
            </a:pPr>
            <a:r>
              <a:rPr lang="ru-RU" sz="1400" dirty="0">
                <a:cs typeface="Times New Roman"/>
              </a:rPr>
              <a:t>Число сгустков</a:t>
            </a:r>
            <a:r>
              <a:rPr lang="en-US" sz="1400" dirty="0">
                <a:cs typeface="Times New Roman"/>
              </a:rPr>
              <a:t> </a:t>
            </a:r>
            <a:r>
              <a:rPr lang="ru-RU" sz="1400" dirty="0">
                <a:cs typeface="Times New Roman"/>
              </a:rPr>
              <a:t>в пучке			17</a:t>
            </a:r>
            <a:endParaRPr sz="1400" dirty="0"/>
          </a:p>
          <a:p>
            <a:pPr>
              <a:defRPr/>
            </a:pPr>
            <a:r>
              <a:rPr lang="ru-RU" sz="1400" dirty="0">
                <a:cs typeface="Times New Roman"/>
              </a:rPr>
              <a:t>Частота повторения          	    	</a:t>
            </a:r>
            <a:r>
              <a:rPr lang="ru-RU" sz="1400" dirty="0" smtClean="0">
                <a:cs typeface="Times New Roman"/>
              </a:rPr>
              <a:t>12 </a:t>
            </a:r>
            <a:r>
              <a:rPr lang="ru-RU" sz="1400" dirty="0">
                <a:cs typeface="Times New Roman"/>
              </a:rPr>
              <a:t>Гц</a:t>
            </a:r>
            <a:endParaRPr sz="1400" dirty="0"/>
          </a:p>
          <a:p>
            <a:pPr>
              <a:defRPr/>
            </a:pPr>
            <a:endParaRPr lang="ru-RU" sz="1400" dirty="0">
              <a:cs typeface="Times New Roman"/>
            </a:endParaRPr>
          </a:p>
          <a:p>
            <a:pPr>
              <a:defRPr/>
            </a:pPr>
            <a:r>
              <a:rPr lang="ru-RU" sz="1400" dirty="0">
                <a:cs typeface="Times New Roman"/>
              </a:rPr>
              <a:t>Расстояние между сгустками в </a:t>
            </a:r>
            <a:r>
              <a:rPr lang="ru-RU" sz="1400" dirty="0" err="1">
                <a:cs typeface="Times New Roman"/>
              </a:rPr>
              <a:t>линаке</a:t>
            </a:r>
            <a:r>
              <a:rPr lang="ru-RU" sz="1400" dirty="0">
                <a:cs typeface="Times New Roman"/>
              </a:rPr>
              <a:t>	168 см   		в кольце	84   см</a:t>
            </a:r>
            <a:endParaRPr sz="1400" dirty="0"/>
          </a:p>
          <a:p>
            <a:pPr>
              <a:defRPr/>
            </a:pPr>
            <a:r>
              <a:rPr lang="ru-RU" sz="1400" dirty="0">
                <a:cs typeface="Times New Roman"/>
              </a:rPr>
              <a:t>Инжекция  </a:t>
            </a:r>
            <a:r>
              <a:rPr lang="ru-RU" sz="1400" dirty="0" smtClean="0">
                <a:cs typeface="Times New Roman"/>
              </a:rPr>
              <a:t>поочерёдная (циклы разделены)</a:t>
            </a:r>
            <a:r>
              <a:rPr lang="ru-RU" sz="1400" dirty="0">
                <a:cs typeface="Times New Roman"/>
              </a:rPr>
              <a:t>	</a:t>
            </a:r>
            <a:r>
              <a:rPr lang="ru-RU" sz="1400" dirty="0" smtClean="0">
                <a:cs typeface="Times New Roman"/>
              </a:rPr>
              <a:t>е- </a:t>
            </a:r>
            <a:r>
              <a:rPr lang="ru-RU" sz="1400" dirty="0">
                <a:cs typeface="Times New Roman"/>
              </a:rPr>
              <a:t>или е+</a:t>
            </a:r>
            <a:endParaRPr sz="1400" dirty="0"/>
          </a:p>
          <a:p>
            <a:pPr>
              <a:defRPr/>
            </a:pPr>
            <a:r>
              <a:rPr lang="ru-RU" sz="1400" dirty="0">
                <a:cs typeface="Times New Roman"/>
              </a:rPr>
              <a:t>Послойное заполнение сгустков  		все нечетные потом все четные сгустки</a:t>
            </a:r>
            <a:endParaRPr sz="1400" dirty="0"/>
          </a:p>
          <a:p>
            <a:pPr>
              <a:defRPr/>
            </a:pPr>
            <a:endParaRPr lang="ru-RU" sz="1400" dirty="0">
              <a:cs typeface="Times New Roman"/>
            </a:endParaRPr>
          </a:p>
          <a:p>
            <a:pPr>
              <a:defRPr/>
            </a:pPr>
            <a:r>
              <a:rPr lang="ru-RU" sz="1400" dirty="0">
                <a:cs typeface="Times New Roman"/>
              </a:rPr>
              <a:t>500 </a:t>
            </a:r>
            <a:r>
              <a:rPr lang="en-US" sz="1400" dirty="0">
                <a:cs typeface="Times New Roman"/>
              </a:rPr>
              <a:t>  MeV</a:t>
            </a:r>
            <a:r>
              <a:rPr lang="ru-RU" sz="1400" dirty="0">
                <a:cs typeface="Times New Roman"/>
              </a:rPr>
              <a:t>		</a:t>
            </a:r>
            <a:r>
              <a:rPr lang="en-US" sz="1400" dirty="0">
                <a:cs typeface="Times New Roman"/>
              </a:rPr>
              <a:t>8 </a:t>
            </a:r>
            <a:r>
              <a:rPr lang="ru-RU" sz="1400" dirty="0">
                <a:cs typeface="Times New Roman"/>
              </a:rPr>
              <a:t>  слоев в е+ режиме,  время заполнения слоя 2 с</a:t>
            </a:r>
            <a:endParaRPr lang="en-US" sz="1400" dirty="0">
              <a:cs typeface="Times New Roman"/>
            </a:endParaRPr>
          </a:p>
          <a:p>
            <a:pPr>
              <a:defRPr/>
            </a:pPr>
            <a:r>
              <a:rPr lang="en-US" sz="1400" dirty="0">
                <a:cs typeface="Times New Roman"/>
              </a:rPr>
              <a:t>1000 MeV</a:t>
            </a:r>
            <a:r>
              <a:rPr lang="ru-RU" sz="1400" dirty="0">
                <a:cs typeface="Times New Roman"/>
              </a:rPr>
              <a:t>		16</a:t>
            </a:r>
            <a:r>
              <a:rPr lang="en-US" sz="1400" dirty="0">
                <a:cs typeface="Times New Roman"/>
              </a:rPr>
              <a:t> </a:t>
            </a:r>
            <a:r>
              <a:rPr lang="ru-RU" sz="1400" dirty="0">
                <a:cs typeface="Times New Roman"/>
              </a:rPr>
              <a:t>слоев в е+ режиме,  время заполнения слоя 2 с</a:t>
            </a:r>
            <a:endParaRPr lang="en-US" sz="1400" dirty="0">
              <a:cs typeface="Times New Roman"/>
            </a:endParaRPr>
          </a:p>
          <a:p>
            <a:pPr>
              <a:defRPr/>
            </a:pPr>
            <a:r>
              <a:rPr lang="ru-RU" sz="1400" dirty="0">
                <a:cs typeface="Times New Roman"/>
              </a:rPr>
              <a:t>1</a:t>
            </a:r>
            <a:r>
              <a:rPr lang="en-US" sz="1400" dirty="0">
                <a:cs typeface="Times New Roman"/>
              </a:rPr>
              <a:t>550 MeV</a:t>
            </a:r>
            <a:r>
              <a:rPr lang="ru-RU" sz="1400" dirty="0">
                <a:cs typeface="Times New Roman"/>
              </a:rPr>
              <a:t>		57</a:t>
            </a:r>
            <a:r>
              <a:rPr lang="en-US" sz="1400" dirty="0">
                <a:cs typeface="Times New Roman"/>
              </a:rPr>
              <a:t> </a:t>
            </a:r>
            <a:r>
              <a:rPr lang="ru-RU" sz="1400" dirty="0">
                <a:cs typeface="Times New Roman"/>
              </a:rPr>
              <a:t>слоев в е+ режиме,  время заполнения слоя 1 с</a:t>
            </a:r>
            <a:endParaRPr lang="en-US" sz="1400" dirty="0">
              <a:cs typeface="Times New Roman"/>
            </a:endParaRPr>
          </a:p>
          <a:p>
            <a:pPr>
              <a:defRPr/>
            </a:pPr>
            <a:r>
              <a:rPr lang="en-US" sz="1400" dirty="0">
                <a:cs typeface="Times New Roman"/>
              </a:rPr>
              <a:t>2100 MeV</a:t>
            </a:r>
            <a:r>
              <a:rPr lang="ru-RU" sz="1400" dirty="0">
                <a:cs typeface="Times New Roman"/>
              </a:rPr>
              <a:t>		90</a:t>
            </a:r>
            <a:r>
              <a:rPr lang="en-US" sz="1400" dirty="0">
                <a:cs typeface="Times New Roman"/>
              </a:rPr>
              <a:t> </a:t>
            </a:r>
            <a:r>
              <a:rPr lang="ru-RU" sz="1400" dirty="0">
                <a:cs typeface="Times New Roman"/>
              </a:rPr>
              <a:t>слоев в е+ режиме,  время заполнения слоя 2</a:t>
            </a:r>
            <a:r>
              <a:rPr lang="en-US" sz="1400" dirty="0">
                <a:cs typeface="Times New Roman"/>
              </a:rPr>
              <a:t>/</a:t>
            </a:r>
            <a:r>
              <a:rPr lang="ru-RU" sz="1400" dirty="0">
                <a:cs typeface="Times New Roman"/>
              </a:rPr>
              <a:t>3 </a:t>
            </a:r>
            <a:r>
              <a:rPr lang="ru-RU" sz="1400" dirty="0" smtClean="0">
                <a:cs typeface="Times New Roman"/>
              </a:rPr>
              <a:t>с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1904153" name="Рисунок 551904152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489067"/>
            <a:ext cx="12191999" cy="1186248"/>
          </a:xfrm>
          <a:prstGeom prst="rect">
            <a:avLst/>
          </a:prstGeom>
        </p:spPr>
      </p:pic>
      <p:pic>
        <p:nvPicPr>
          <p:cNvPr id="1006092132" name="Рисунок 1006092131"/>
          <p:cNvPicPr>
            <a:picLocks noChangeAspect="1"/>
          </p:cNvPicPr>
          <p:nvPr/>
        </p:nvPicPr>
        <p:blipFill rotWithShape="1">
          <a:blip r:embed="rId4"/>
          <a:srcRect l="1928"/>
          <a:stretch/>
        </p:blipFill>
        <p:spPr bwMode="auto">
          <a:xfrm>
            <a:off x="55232" y="2693351"/>
            <a:ext cx="12015117" cy="2974023"/>
          </a:xfrm>
          <a:prstGeom prst="rect">
            <a:avLst/>
          </a:prstGeom>
        </p:spPr>
      </p:pic>
      <p:cxnSp>
        <p:nvCxnSpPr>
          <p:cNvPr id="2081492420" name="Прямая соединительная линия 2081492419"/>
          <p:cNvCxnSpPr/>
          <p:nvPr/>
        </p:nvCxnSpPr>
        <p:spPr bwMode="auto">
          <a:xfrm flipV="1">
            <a:off x="266133" y="3590192"/>
            <a:ext cx="525923" cy="833733"/>
          </a:xfrm>
          <a:prstGeom prst="line">
            <a:avLst/>
          </a:prstGeom>
          <a:ln w="12699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52951" name="TextBox 180252950"/>
          <p:cNvSpPr txBox="1"/>
          <p:nvPr/>
        </p:nvSpPr>
        <p:spPr bwMode="auto">
          <a:xfrm>
            <a:off x="1428769" y="3062880"/>
            <a:ext cx="1449473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r>
              <a:rPr lang="ru-RU"/>
              <a:t>соленоид</a:t>
            </a:r>
            <a:endParaRPr/>
          </a:p>
        </p:txBody>
      </p:sp>
      <p:sp>
        <p:nvSpPr>
          <p:cNvPr id="977841405" name="TextBox 977841404"/>
          <p:cNvSpPr txBox="1"/>
          <p:nvPr/>
        </p:nvSpPr>
        <p:spPr bwMode="auto">
          <a:xfrm>
            <a:off x="4745850" y="3062880"/>
            <a:ext cx="234030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r>
              <a:rPr lang="ru-RU"/>
              <a:t>линак до 500 МэВ</a:t>
            </a:r>
            <a:endParaRPr/>
          </a:p>
        </p:txBody>
      </p:sp>
      <p:sp>
        <p:nvSpPr>
          <p:cNvPr id="906787415" name="TextBox 906787414"/>
          <p:cNvSpPr txBox="1"/>
          <p:nvPr/>
        </p:nvSpPr>
        <p:spPr bwMode="auto">
          <a:xfrm>
            <a:off x="7325699" y="2879820"/>
            <a:ext cx="270581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/>
              <a:t>дебанчер-монохроматор</a:t>
            </a:r>
            <a:endParaRPr/>
          </a:p>
        </p:txBody>
      </p:sp>
      <p:sp>
        <p:nvSpPr>
          <p:cNvPr id="1040723682" name="TextBox 1040723681"/>
          <p:cNvSpPr txBox="1"/>
          <p:nvPr/>
        </p:nvSpPr>
        <p:spPr bwMode="auto">
          <a:xfrm>
            <a:off x="7377666" y="4774723"/>
            <a:ext cx="5052499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/>
              <a:t>Кольцо для предварительного охлаждения на</a:t>
            </a:r>
          </a:p>
          <a:p>
            <a:pPr>
              <a:defRPr/>
            </a:pPr>
            <a:r>
              <a:rPr/>
              <a:t>одну цепочку из 17 сгустков (длиной 28 м)</a:t>
            </a:r>
            <a:endParaRPr lang="ru-RU"/>
          </a:p>
        </p:txBody>
      </p:sp>
      <p:cxnSp>
        <p:nvCxnSpPr>
          <p:cNvPr id="193778402" name="Прямая соединительная линия 193778401"/>
          <p:cNvCxnSpPr/>
          <p:nvPr/>
        </p:nvCxnSpPr>
        <p:spPr bwMode="auto">
          <a:xfrm flipV="1">
            <a:off x="3750272" y="3245940"/>
            <a:ext cx="510886" cy="0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5478866" name="Прямая соединительная линия 1515478865"/>
          <p:cNvCxnSpPr/>
          <p:nvPr/>
        </p:nvCxnSpPr>
        <p:spPr bwMode="auto">
          <a:xfrm flipH="1" flipV="1">
            <a:off x="3750272" y="4118667"/>
            <a:ext cx="510886" cy="0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0929988" name="Прямая соединительная линия 2080929987"/>
          <p:cNvCxnSpPr/>
          <p:nvPr/>
        </p:nvCxnSpPr>
        <p:spPr bwMode="auto">
          <a:xfrm flipH="1" flipV="1">
            <a:off x="8362616" y="4301367"/>
            <a:ext cx="452620" cy="245116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329737" name="Прямая соединительная линия 691329736"/>
          <p:cNvCxnSpPr/>
          <p:nvPr/>
        </p:nvCxnSpPr>
        <p:spPr bwMode="auto">
          <a:xfrm flipV="1">
            <a:off x="10692636" y="3245940"/>
            <a:ext cx="510885" cy="0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0258542" name="TextBox 1810258541"/>
          <p:cNvSpPr txBox="1"/>
          <p:nvPr/>
        </p:nvSpPr>
        <p:spPr bwMode="auto">
          <a:xfrm>
            <a:off x="10561478" y="287830"/>
            <a:ext cx="1706615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 dirty="0"/>
              <a:t>500 MeV e+</a:t>
            </a:r>
            <a:endParaRPr sz="2400" dirty="0"/>
          </a:p>
        </p:txBody>
      </p:sp>
      <p:sp>
        <p:nvSpPr>
          <p:cNvPr id="1367672668" name="TextBox 1367672667"/>
          <p:cNvSpPr txBox="1"/>
          <p:nvPr/>
        </p:nvSpPr>
        <p:spPr bwMode="auto">
          <a:xfrm>
            <a:off x="1573854" y="23041"/>
            <a:ext cx="2431039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500 MeV e-/e+</a:t>
            </a:r>
            <a:endParaRPr sz="2400"/>
          </a:p>
        </p:txBody>
      </p:sp>
      <p:sp>
        <p:nvSpPr>
          <p:cNvPr id="2147031385" name="TextBox 2147031384"/>
          <p:cNvSpPr txBox="1"/>
          <p:nvPr/>
        </p:nvSpPr>
        <p:spPr bwMode="auto">
          <a:xfrm>
            <a:off x="4157082" y="23041"/>
            <a:ext cx="1070532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1 GeV</a:t>
            </a:r>
            <a:endParaRPr sz="2400"/>
          </a:p>
        </p:txBody>
      </p:sp>
      <p:sp>
        <p:nvSpPr>
          <p:cNvPr id="1314083191" name="TextBox 1314083190"/>
          <p:cNvSpPr txBox="1"/>
          <p:nvPr/>
        </p:nvSpPr>
        <p:spPr bwMode="auto">
          <a:xfrm>
            <a:off x="5724624" y="23041"/>
            <a:ext cx="1353560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1.5 GeV</a:t>
            </a:r>
            <a:endParaRPr sz="2400"/>
          </a:p>
        </p:txBody>
      </p:sp>
      <p:sp>
        <p:nvSpPr>
          <p:cNvPr id="1169655943" name="TextBox 1169655942"/>
          <p:cNvSpPr txBox="1"/>
          <p:nvPr/>
        </p:nvSpPr>
        <p:spPr bwMode="auto">
          <a:xfrm>
            <a:off x="7737402" y="23041"/>
            <a:ext cx="1355718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2.1 GeV</a:t>
            </a:r>
            <a:endParaRPr sz="2400"/>
          </a:p>
        </p:txBody>
      </p:sp>
      <p:sp>
        <p:nvSpPr>
          <p:cNvPr id="667216715" name="TextBox 667216714"/>
          <p:cNvSpPr txBox="1"/>
          <p:nvPr/>
        </p:nvSpPr>
        <p:spPr bwMode="auto">
          <a:xfrm>
            <a:off x="7377665" y="5605778"/>
            <a:ext cx="4953845" cy="121956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/>
              <a:t>Параметры близкие к накопителю-охладителю ИК ВЭПП-5</a:t>
            </a:r>
            <a:r>
              <a:rPr lang="en-US" dirty="0"/>
              <a:t>. </a:t>
            </a:r>
            <a:r>
              <a:rPr lang="ru-RU" dirty="0"/>
              <a:t>Времена охлаждения</a:t>
            </a:r>
            <a:r>
              <a:rPr lang="en-US" dirty="0"/>
              <a:t>:</a:t>
            </a:r>
            <a:endParaRPr lang="ru-RU" i="1" dirty="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n-US" i="1" baseline="-25000" dirty="0">
                <a:latin typeface="Times New Roman"/>
                <a:ea typeface="Times New Roman"/>
                <a:cs typeface="Times New Roman"/>
              </a:rPr>
              <a:t>x</a:t>
            </a:r>
            <a:r>
              <a:rPr lang="en-US" dirty="0"/>
              <a:t> = 11 </a:t>
            </a:r>
            <a:r>
              <a:rPr lang="ru-RU" dirty="0" err="1"/>
              <a:t>мс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sz="1800" b="0" i="1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τ</a:t>
            </a:r>
            <a:r>
              <a:rPr lang="en-US" sz="1800" b="0" i="1" u="none" strike="noStrike" cap="none" spc="0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y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= 17 </a:t>
            </a:r>
            <a:r>
              <a:rPr lang="ru-RU" sz="18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мс</a:t>
            </a:r>
            <a:r>
              <a:rPr lang="ru-RU" dirty="0"/>
              <a:t>, </a:t>
            </a:r>
            <a:r>
              <a:rPr lang="ru-RU" sz="1800" b="0" i="1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τ</a:t>
            </a:r>
            <a:r>
              <a:rPr lang="en-US" sz="1800" b="0" i="1" u="none" strike="noStrike" cap="none" spc="0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= 1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2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ru-RU" sz="18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мс</a:t>
            </a:r>
            <a:r>
              <a:rPr lang="en-US" dirty="0"/>
              <a:t>, </a:t>
            </a:r>
            <a:r>
              <a:rPr lang="ru-RU" dirty="0"/>
              <a:t>т.е. можно работать с частотой </a:t>
            </a:r>
            <a:r>
              <a:rPr lang="ru-RU" dirty="0" smtClean="0"/>
              <a:t>25 </a:t>
            </a:r>
            <a:r>
              <a:rPr lang="ru-RU" dirty="0"/>
              <a:t>Гц.</a:t>
            </a:r>
          </a:p>
        </p:txBody>
      </p:sp>
      <p:sp>
        <p:nvSpPr>
          <p:cNvPr id="908983291" name="TextBox 908983290"/>
          <p:cNvSpPr txBox="1"/>
          <p:nvPr/>
        </p:nvSpPr>
        <p:spPr bwMode="auto">
          <a:xfrm>
            <a:off x="3750272" y="2879820"/>
            <a:ext cx="48287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endParaRPr/>
          </a:p>
        </p:txBody>
      </p:sp>
      <p:sp>
        <p:nvSpPr>
          <p:cNvPr id="306416265" name="TextBox 306416264"/>
          <p:cNvSpPr txBox="1"/>
          <p:nvPr/>
        </p:nvSpPr>
        <p:spPr bwMode="auto">
          <a:xfrm>
            <a:off x="10692636" y="2879820"/>
            <a:ext cx="48323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endParaRPr/>
          </a:p>
        </p:txBody>
      </p:sp>
      <p:sp>
        <p:nvSpPr>
          <p:cNvPr id="480442826" name="TextBox 480442825"/>
          <p:cNvSpPr txBox="1"/>
          <p:nvPr/>
        </p:nvSpPr>
        <p:spPr bwMode="auto">
          <a:xfrm>
            <a:off x="3777919" y="4118667"/>
            <a:ext cx="48323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endParaRPr/>
          </a:p>
        </p:txBody>
      </p:sp>
      <p:sp>
        <p:nvSpPr>
          <p:cNvPr id="664598908" name="TextBox 664598907"/>
          <p:cNvSpPr txBox="1"/>
          <p:nvPr/>
        </p:nvSpPr>
        <p:spPr bwMode="auto">
          <a:xfrm>
            <a:off x="8319890" y="4364393"/>
            <a:ext cx="48323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endParaRPr/>
          </a:p>
        </p:txBody>
      </p:sp>
      <p:sp>
        <p:nvSpPr>
          <p:cNvPr id="796879965" name="TextBox 796879964"/>
          <p:cNvSpPr txBox="1"/>
          <p:nvPr/>
        </p:nvSpPr>
        <p:spPr bwMode="auto">
          <a:xfrm>
            <a:off x="393118" y="4177322"/>
            <a:ext cx="2710869" cy="37414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 smtClean="0"/>
              <a:t>Конверсия 1.6 – 2.1 ГэВ</a:t>
            </a:r>
            <a:endParaRPr dirty="0"/>
          </a:p>
        </p:txBody>
      </p:sp>
      <p:sp>
        <p:nvSpPr>
          <p:cNvPr id="1154101799" name="TextBox 1154101798"/>
          <p:cNvSpPr txBox="1"/>
          <p:nvPr/>
        </p:nvSpPr>
        <p:spPr bwMode="auto">
          <a:xfrm>
            <a:off x="-13899" y="4484785"/>
            <a:ext cx="4659096" cy="374141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Мишень</a:t>
            </a:r>
            <a:r>
              <a:rPr lang="ru-RU" dirty="0"/>
              <a:t> (на нее </a:t>
            </a:r>
            <a:r>
              <a:rPr dirty="0" err="1"/>
              <a:t>падает</a:t>
            </a:r>
            <a:r>
              <a:rPr dirty="0"/>
              <a:t> 17 </a:t>
            </a:r>
            <a:r>
              <a:rPr dirty="0" err="1"/>
              <a:t>сгустков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lang="en-US" b="1" dirty="0"/>
              <a:t>2</a:t>
            </a:r>
            <a:r>
              <a:rPr lang="en-US" dirty="0"/>
              <a:t>e9 e-</a:t>
            </a:r>
            <a:r>
              <a:rPr lang="ru-RU" dirty="0"/>
              <a:t>)</a:t>
            </a:r>
            <a:endParaRPr dirty="0"/>
          </a:p>
        </p:txBody>
      </p:sp>
      <p:sp>
        <p:nvSpPr>
          <p:cNvPr id="27901173" name="TextBox 27901172"/>
          <p:cNvSpPr txBox="1"/>
          <p:nvPr/>
        </p:nvSpPr>
        <p:spPr bwMode="auto">
          <a:xfrm>
            <a:off x="266132" y="5747312"/>
            <a:ext cx="6021651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Для более полного охлаждения необходимо второе охладительное кольцо с меньшей апертурой (куда можно также поставить виглеры).</a:t>
            </a:r>
          </a:p>
        </p:txBody>
      </p:sp>
      <p:sp>
        <p:nvSpPr>
          <p:cNvPr id="1427360186" name="TextBox 1427360185"/>
          <p:cNvSpPr txBox="1"/>
          <p:nvPr/>
        </p:nvSpPr>
        <p:spPr bwMode="auto">
          <a:xfrm>
            <a:off x="0" y="4911882"/>
            <a:ext cx="7102522" cy="374141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В кольцо можно захватить около 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17 x </a:t>
            </a:r>
            <a:r>
              <a:rPr lang="ru-RU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1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e9 e+ (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т.е. </a:t>
            </a:r>
            <a:r>
              <a:rPr lang="en-US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2e11 e+/sec @ 12 </a:t>
            </a:r>
            <a:r>
              <a:rPr lang="ru-RU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Гц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)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928648" y="1903555"/>
            <a:ext cx="5153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Позитронный  </a:t>
            </a:r>
            <a:r>
              <a:rPr lang="ru-RU" sz="1400" dirty="0" err="1" smtClean="0"/>
              <a:t>линак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smtClean="0"/>
              <a:t>S-band</a:t>
            </a:r>
            <a:r>
              <a:rPr lang="ru-RU" sz="1400" dirty="0" smtClean="0"/>
              <a:t>, 3 ГГц</a:t>
            </a:r>
            <a:r>
              <a:rPr lang="en-US" sz="1400" dirty="0" smtClean="0"/>
              <a:t>) </a:t>
            </a:r>
            <a:r>
              <a:rPr lang="en-US" sz="1400" dirty="0" smtClean="0"/>
              <a:t>– 18 </a:t>
            </a:r>
            <a:r>
              <a:rPr lang="ru-RU" sz="1400" dirty="0" smtClean="0"/>
              <a:t>МэВ/м (10 </a:t>
            </a:r>
            <a:r>
              <a:rPr lang="ru-RU" sz="1400" dirty="0" err="1" smtClean="0"/>
              <a:t>уск</a:t>
            </a:r>
            <a:r>
              <a:rPr lang="ru-RU" sz="1400" dirty="0" smtClean="0"/>
              <a:t>. структур)</a:t>
            </a:r>
            <a:endParaRPr lang="ru-RU" sz="1400" dirty="0" smtClean="0"/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3726236" y="-1897365"/>
            <a:ext cx="157303" cy="7474762"/>
          </a:xfrm>
          <a:prstGeom prst="leftBrace">
            <a:avLst>
              <a:gd name="adj1" fmla="val 8333"/>
              <a:gd name="adj2" fmla="val 50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2744" y="1897070"/>
            <a:ext cx="4144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/>
              <a:t>Линак</a:t>
            </a:r>
            <a:r>
              <a:rPr lang="ru-RU" sz="1400" dirty="0"/>
              <a:t> </a:t>
            </a:r>
            <a:r>
              <a:rPr lang="ru-RU" sz="1400" dirty="0" smtClean="0"/>
              <a:t>(С-</a:t>
            </a:r>
            <a:r>
              <a:rPr lang="en-US" sz="1400" dirty="0" smtClean="0"/>
              <a:t>band</a:t>
            </a:r>
            <a:r>
              <a:rPr lang="ru-RU" sz="1400" dirty="0" smtClean="0"/>
              <a:t>, 6 ГГц)</a:t>
            </a:r>
            <a:r>
              <a:rPr lang="en-US" sz="1400" dirty="0" smtClean="0"/>
              <a:t> </a:t>
            </a:r>
            <a:r>
              <a:rPr lang="ru-RU" sz="1400" dirty="0"/>
              <a:t>– </a:t>
            </a:r>
            <a:r>
              <a:rPr lang="en-US" sz="1400" dirty="0"/>
              <a:t>33 </a:t>
            </a:r>
            <a:r>
              <a:rPr lang="ru-RU" sz="1400" dirty="0" smtClean="0"/>
              <a:t>МэВ/м (21 </a:t>
            </a:r>
            <a:r>
              <a:rPr lang="ru-RU" sz="1400" dirty="0" err="1" smtClean="0"/>
              <a:t>уск</a:t>
            </a:r>
            <a:r>
              <a:rPr lang="ru-RU" sz="1400" dirty="0" smtClean="0"/>
              <a:t>. структура)</a:t>
            </a:r>
            <a:endParaRPr lang="ru-RU" sz="1400" dirty="0"/>
          </a:p>
        </p:txBody>
      </p:sp>
      <p:sp>
        <p:nvSpPr>
          <p:cNvPr id="30" name="Левая фигурная скобка 29"/>
          <p:cNvSpPr/>
          <p:nvPr/>
        </p:nvSpPr>
        <p:spPr>
          <a:xfrm rot="16200000">
            <a:off x="8929938" y="495630"/>
            <a:ext cx="157303" cy="2688771"/>
          </a:xfrm>
          <a:prstGeom prst="leftBrace">
            <a:avLst>
              <a:gd name="adj1" fmla="val 8333"/>
              <a:gd name="adj2" fmla="val 50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11415" y="517422"/>
            <a:ext cx="6664687" cy="0"/>
          </a:xfrm>
          <a:prstGeom prst="line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9780" y="2284628"/>
            <a:ext cx="12002843" cy="79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287783" y="2284628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170 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4774360" name="Рисунок 1014774359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480601"/>
            <a:ext cx="12191999" cy="1186248"/>
          </a:xfrm>
          <a:prstGeom prst="rect">
            <a:avLst/>
          </a:prstGeom>
        </p:spPr>
      </p:pic>
      <p:pic>
        <p:nvPicPr>
          <p:cNvPr id="30114224" name="Рисунок 30114223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96299" y="2535645"/>
            <a:ext cx="10619399" cy="3693704"/>
          </a:xfrm>
          <a:prstGeom prst="rect">
            <a:avLst/>
          </a:prstGeom>
        </p:spPr>
      </p:pic>
      <p:sp>
        <p:nvSpPr>
          <p:cNvPr id="2085726807" name="TextBox 2085726806"/>
          <p:cNvSpPr txBox="1"/>
          <p:nvPr/>
        </p:nvSpPr>
        <p:spPr bwMode="auto">
          <a:xfrm>
            <a:off x="1472166" y="4706687"/>
            <a:ext cx="5063299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/>
              <a:t>Кольцо для более полного охлаждения на</a:t>
            </a:r>
          </a:p>
          <a:p>
            <a:pPr>
              <a:defRPr/>
            </a:pPr>
            <a:r>
              <a:rPr/>
              <a:t>две цепочки по 17 сгустков (длиной 60 м)</a:t>
            </a:r>
            <a:endParaRPr lang="ru-RU"/>
          </a:p>
        </p:txBody>
      </p:sp>
      <p:cxnSp>
        <p:nvCxnSpPr>
          <p:cNvPr id="2020367599" name="Прямая соединительная линия 2020367598"/>
          <p:cNvCxnSpPr/>
          <p:nvPr/>
        </p:nvCxnSpPr>
        <p:spPr bwMode="auto">
          <a:xfrm flipH="1">
            <a:off x="8588925" y="4422634"/>
            <a:ext cx="502037" cy="284052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059441" name="Прямая соединительная линия 1177059440"/>
          <p:cNvCxnSpPr/>
          <p:nvPr/>
        </p:nvCxnSpPr>
        <p:spPr bwMode="auto">
          <a:xfrm flipH="1" flipV="1">
            <a:off x="3872735" y="5479381"/>
            <a:ext cx="510885" cy="0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235377" name="Прямая соединительная линия 1719235376"/>
          <p:cNvCxnSpPr/>
          <p:nvPr/>
        </p:nvCxnSpPr>
        <p:spPr bwMode="auto">
          <a:xfrm flipV="1">
            <a:off x="4825236" y="4118666"/>
            <a:ext cx="510885" cy="0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4172682" name="Прямая соединительная линия 894172681"/>
          <p:cNvCxnSpPr/>
          <p:nvPr/>
        </p:nvCxnSpPr>
        <p:spPr bwMode="auto">
          <a:xfrm flipV="1">
            <a:off x="4895992" y="3360963"/>
            <a:ext cx="510885" cy="0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9387347" name="TextBox 1579387346"/>
          <p:cNvSpPr txBox="1"/>
          <p:nvPr/>
        </p:nvSpPr>
        <p:spPr bwMode="auto">
          <a:xfrm>
            <a:off x="4895992" y="2867361"/>
            <a:ext cx="486653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e-</a:t>
            </a:r>
            <a:endParaRPr sz="2400"/>
          </a:p>
        </p:txBody>
      </p:sp>
      <p:sp>
        <p:nvSpPr>
          <p:cNvPr id="1851960494" name="TextBox 1851960493"/>
          <p:cNvSpPr txBox="1"/>
          <p:nvPr/>
        </p:nvSpPr>
        <p:spPr bwMode="auto">
          <a:xfrm>
            <a:off x="8504607" y="4118666"/>
            <a:ext cx="487372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e+</a:t>
            </a:r>
            <a:endParaRPr sz="2400"/>
          </a:p>
        </p:txBody>
      </p:sp>
      <p:sp>
        <p:nvSpPr>
          <p:cNvPr id="1644828028" name="TextBox 1644828027"/>
          <p:cNvSpPr txBox="1"/>
          <p:nvPr/>
        </p:nvSpPr>
        <p:spPr bwMode="auto">
          <a:xfrm>
            <a:off x="9541470" y="2161959"/>
            <a:ext cx="2429600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500 MeV e+/e-</a:t>
            </a:r>
            <a:endParaRPr sz="2400"/>
          </a:p>
        </p:txBody>
      </p:sp>
      <p:sp>
        <p:nvSpPr>
          <p:cNvPr id="1731193336" name="TextBox 1731193335"/>
          <p:cNvSpPr txBox="1"/>
          <p:nvPr/>
        </p:nvSpPr>
        <p:spPr bwMode="auto">
          <a:xfrm>
            <a:off x="1573855" y="23042"/>
            <a:ext cx="2430679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500 MeV e-/e+</a:t>
            </a:r>
            <a:endParaRPr sz="2400"/>
          </a:p>
        </p:txBody>
      </p:sp>
      <p:sp>
        <p:nvSpPr>
          <p:cNvPr id="726608762" name="TextBox 726608761"/>
          <p:cNvSpPr txBox="1"/>
          <p:nvPr/>
        </p:nvSpPr>
        <p:spPr bwMode="auto">
          <a:xfrm>
            <a:off x="4157083" y="23042"/>
            <a:ext cx="1070172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1 GeV</a:t>
            </a:r>
            <a:endParaRPr sz="2400"/>
          </a:p>
        </p:txBody>
      </p:sp>
      <p:sp>
        <p:nvSpPr>
          <p:cNvPr id="1925639445" name="TextBox 1925639444"/>
          <p:cNvSpPr txBox="1"/>
          <p:nvPr/>
        </p:nvSpPr>
        <p:spPr bwMode="auto">
          <a:xfrm>
            <a:off x="5724625" y="23042"/>
            <a:ext cx="1353201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1.5 GeV</a:t>
            </a:r>
            <a:endParaRPr sz="2400"/>
          </a:p>
        </p:txBody>
      </p:sp>
      <p:sp>
        <p:nvSpPr>
          <p:cNvPr id="635334924" name="TextBox 635334923"/>
          <p:cNvSpPr txBox="1"/>
          <p:nvPr/>
        </p:nvSpPr>
        <p:spPr bwMode="auto">
          <a:xfrm>
            <a:off x="7737402" y="23042"/>
            <a:ext cx="1355360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2.1 GeV</a:t>
            </a:r>
            <a:endParaRPr sz="2400"/>
          </a:p>
        </p:txBody>
      </p:sp>
      <p:sp>
        <p:nvSpPr>
          <p:cNvPr id="1951585085" name="TextBox 1951585084"/>
          <p:cNvSpPr txBox="1"/>
          <p:nvPr/>
        </p:nvSpPr>
        <p:spPr bwMode="auto">
          <a:xfrm>
            <a:off x="10485383" y="168478"/>
            <a:ext cx="1706974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500 MeV e+</a:t>
            </a:r>
            <a:endParaRPr sz="2400"/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111415" y="517422"/>
            <a:ext cx="6664687" cy="0"/>
          </a:xfrm>
          <a:prstGeom prst="line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00363829" name="Рисунок 2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0195" y="66501"/>
            <a:ext cx="5760000" cy="5076534"/>
          </a:xfrm>
          <a:prstGeom prst="rect">
            <a:avLst/>
          </a:prstGeom>
        </p:spPr>
      </p:pic>
      <p:pic>
        <p:nvPicPr>
          <p:cNvPr id="1480691925" name="Рисунок 3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224843" y="91441"/>
            <a:ext cx="5796000" cy="5050810"/>
          </a:xfrm>
          <a:prstGeom prst="rect">
            <a:avLst/>
          </a:prstGeom>
        </p:spPr>
      </p:pic>
      <p:sp>
        <p:nvSpPr>
          <p:cNvPr id="1810389840" name="TextBox 4"/>
          <p:cNvSpPr txBox="1"/>
          <p:nvPr/>
        </p:nvSpPr>
        <p:spPr bwMode="auto">
          <a:xfrm>
            <a:off x="723207" y="5245328"/>
            <a:ext cx="4717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Мак. число е+ в сгустке из линака составляет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12.5% от числа е+ в сгустке кольца</a:t>
            </a:r>
            <a:endParaRPr lang="en-US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Время заполнения слоя 2 с  </a:t>
            </a:r>
          </a:p>
        </p:txBody>
      </p:sp>
      <p:sp>
        <p:nvSpPr>
          <p:cNvPr id="1930564557" name="TextBox 5"/>
          <p:cNvSpPr txBox="1"/>
          <p:nvPr/>
        </p:nvSpPr>
        <p:spPr bwMode="auto">
          <a:xfrm>
            <a:off x="1870363" y="764237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Times New Roman"/>
                <a:cs typeface="Times New Roman"/>
              </a:rPr>
              <a:t>500 MeV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2104883715" name="TextBox 6"/>
          <p:cNvSpPr txBox="1"/>
          <p:nvPr/>
        </p:nvSpPr>
        <p:spPr bwMode="auto">
          <a:xfrm>
            <a:off x="6764088" y="5245328"/>
            <a:ext cx="5379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Подкачка начинается при уменьшении числа частиц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 сгустке до 98.5%      (-1.5%)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4591967" name="Рисунок 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0658" y="62901"/>
            <a:ext cx="5760000" cy="4972726"/>
          </a:xfrm>
          <a:prstGeom prst="rect">
            <a:avLst/>
          </a:prstGeom>
        </p:spPr>
      </p:pic>
      <p:pic>
        <p:nvPicPr>
          <p:cNvPr id="427951093" name="Рисунок 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124263" y="89814"/>
            <a:ext cx="5760000" cy="4945813"/>
          </a:xfrm>
          <a:prstGeom prst="rect">
            <a:avLst/>
          </a:prstGeom>
        </p:spPr>
      </p:pic>
      <p:sp>
        <p:nvSpPr>
          <p:cNvPr id="1652537798" name="TextBox 3"/>
          <p:cNvSpPr txBox="1"/>
          <p:nvPr/>
        </p:nvSpPr>
        <p:spPr bwMode="auto">
          <a:xfrm>
            <a:off x="723207" y="5245328"/>
            <a:ext cx="4717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Мак. число е+ в сгустке из линака составляет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6.5% от числа е+ в сгустке кольца</a:t>
            </a:r>
            <a:endParaRPr lang="en-US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Время заполнения слоя 2 с    </a:t>
            </a:r>
          </a:p>
        </p:txBody>
      </p:sp>
      <p:sp>
        <p:nvSpPr>
          <p:cNvPr id="1342690831" name="TextBox 4"/>
          <p:cNvSpPr txBox="1"/>
          <p:nvPr/>
        </p:nvSpPr>
        <p:spPr bwMode="auto">
          <a:xfrm>
            <a:off x="6764088" y="5245328"/>
            <a:ext cx="5379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Подкачка начинается при уменьшении числа частиц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 сгустке до 98.5%      (-1.5%)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26171616" name="Рисунок 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16928" y="91440"/>
            <a:ext cx="5868000" cy="4986465"/>
          </a:xfrm>
          <a:prstGeom prst="rect">
            <a:avLst/>
          </a:prstGeom>
        </p:spPr>
      </p:pic>
      <p:pic>
        <p:nvPicPr>
          <p:cNvPr id="521644313" name="Рисунок 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059812" y="74814"/>
            <a:ext cx="5832000" cy="4973666"/>
          </a:xfrm>
          <a:prstGeom prst="rect">
            <a:avLst/>
          </a:prstGeom>
        </p:spPr>
      </p:pic>
      <p:sp>
        <p:nvSpPr>
          <p:cNvPr id="1935711809" name="TextBox 3"/>
          <p:cNvSpPr txBox="1"/>
          <p:nvPr/>
        </p:nvSpPr>
        <p:spPr bwMode="auto">
          <a:xfrm>
            <a:off x="723207" y="5245328"/>
            <a:ext cx="4717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Мак. число е+ в сгустке из линака составляет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1.75% от числа е+ в сгустке кольца 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Время заполнения слоя 1 с</a:t>
            </a:r>
            <a:endParaRPr/>
          </a:p>
        </p:txBody>
      </p:sp>
      <p:sp>
        <p:nvSpPr>
          <p:cNvPr id="479346280" name="TextBox 4"/>
          <p:cNvSpPr txBox="1"/>
          <p:nvPr/>
        </p:nvSpPr>
        <p:spPr bwMode="auto">
          <a:xfrm>
            <a:off x="6764088" y="5245328"/>
            <a:ext cx="5379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Подкачка начинается при уменьшении числа частиц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 сгустке до 98.5%      (-1.5%)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4384501" name="Рисунок 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42009" y="78692"/>
            <a:ext cx="5760000" cy="4919589"/>
          </a:xfrm>
          <a:prstGeom prst="rect">
            <a:avLst/>
          </a:prstGeom>
        </p:spPr>
      </p:pic>
      <p:pic>
        <p:nvPicPr>
          <p:cNvPr id="510538688" name="Рисунок 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126336" y="61516"/>
            <a:ext cx="5760000" cy="4876241"/>
          </a:xfrm>
          <a:prstGeom prst="rect">
            <a:avLst/>
          </a:prstGeom>
        </p:spPr>
      </p:pic>
      <p:sp>
        <p:nvSpPr>
          <p:cNvPr id="183922538" name="TextBox 3"/>
          <p:cNvSpPr txBox="1"/>
          <p:nvPr/>
        </p:nvSpPr>
        <p:spPr bwMode="auto">
          <a:xfrm>
            <a:off x="723207" y="5245328"/>
            <a:ext cx="4717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Мак. число е+ в сгустке из линака составляет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1.1% от числа е+ в сгустке кольца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Время заполнения слоя 2</a:t>
            </a:r>
            <a:r>
              <a:rPr lang="en-US">
                <a:latin typeface="Times New Roman"/>
                <a:cs typeface="Times New Roman"/>
              </a:rPr>
              <a:t>/3</a:t>
            </a:r>
            <a:r>
              <a:rPr lang="ru-RU">
                <a:latin typeface="Times New Roman"/>
                <a:cs typeface="Times New Roman"/>
              </a:rPr>
              <a:t> с </a:t>
            </a:r>
            <a:endParaRPr/>
          </a:p>
        </p:txBody>
      </p:sp>
      <p:sp>
        <p:nvSpPr>
          <p:cNvPr id="711005772" name="TextBox 4"/>
          <p:cNvSpPr txBox="1"/>
          <p:nvPr/>
        </p:nvSpPr>
        <p:spPr bwMode="auto">
          <a:xfrm>
            <a:off x="6764088" y="5245328"/>
            <a:ext cx="5379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Подкачка начинается при уменьшении числа частиц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 сгустке до 98.5%      (-1.5%)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886</Words>
  <Application>Microsoft Office PowerPoint</Application>
  <PresentationFormat>Широкоэкранный</PresentationFormat>
  <Paragraphs>200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Тема Office</vt:lpstr>
      <vt:lpstr>ВЭПП-6. Инжектор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V. Martyshkin</dc:creator>
  <cp:lastModifiedBy>BINP User</cp:lastModifiedBy>
  <cp:revision>139</cp:revision>
  <dcterms:created xsi:type="dcterms:W3CDTF">2025-08-12T05:11:45Z</dcterms:created>
  <dcterms:modified xsi:type="dcterms:W3CDTF">2025-12-19T04:49:48Z</dcterms:modified>
</cp:coreProperties>
</file>