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64" r:id="rId2"/>
    <p:sldId id="263" r:id="rId3"/>
    <p:sldId id="261" r:id="rId4"/>
    <p:sldId id="262" r:id="rId5"/>
    <p:sldId id="260" r:id="rId6"/>
    <p:sldId id="259" r:id="rId7"/>
    <p:sldId id="258" r:id="rId8"/>
    <p:sldId id="257" r:id="rId9"/>
    <p:sldId id="267" r:id="rId10"/>
    <p:sldId id="268" r:id="rId11"/>
    <p:sldId id="269" r:id="rId12"/>
    <p:sldId id="270" r:id="rId13"/>
    <p:sldId id="271" r:id="rId14"/>
    <p:sldId id="272" r:id="rId15"/>
    <p:sldId id="273" r:id="rId16"/>
    <p:sldId id="274" r:id="rId17"/>
    <p:sldId id="275" r:id="rId18"/>
    <p:sldId id="276" r:id="rId19"/>
    <p:sldId id="277" r:id="rId20"/>
    <p:sldId id="265" r:id="rId21"/>
    <p:sldId id="278"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image" Target="../media/image11.wmf"/><Relationship Id="rId7" Type="http://schemas.openxmlformats.org/officeDocument/2006/relationships/image" Target="../media/image15.wmf"/><Relationship Id="rId2" Type="http://schemas.openxmlformats.org/officeDocument/2006/relationships/image" Target="../media/image10.wmf"/><Relationship Id="rId1" Type="http://schemas.openxmlformats.org/officeDocument/2006/relationships/image" Target="../media/image9.wmf"/><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wmf"/><Relationship Id="rId7" Type="http://schemas.openxmlformats.org/officeDocument/2006/relationships/image" Target="../media/image12.wmf"/><Relationship Id="rId2" Type="http://schemas.openxmlformats.org/officeDocument/2006/relationships/image" Target="../media/image19.wmf"/><Relationship Id="rId1" Type="http://schemas.openxmlformats.org/officeDocument/2006/relationships/image" Target="../media/image18.wmf"/><Relationship Id="rId6" Type="http://schemas.openxmlformats.org/officeDocument/2006/relationships/image" Target="../media/image9.wmf"/><Relationship Id="rId5" Type="http://schemas.openxmlformats.org/officeDocument/2006/relationships/image" Target="../media/image15.wmf"/><Relationship Id="rId4"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072CD2-D404-4A23-A999-45E3C04D240B}" type="datetimeFigureOut">
              <a:rPr lang="ru-RU" smtClean="0"/>
              <a:t>21.11.2025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E15C79-9672-4962-9DDC-F2E8AEE95012}" type="slidenum">
              <a:rPr lang="ru-RU" smtClean="0"/>
              <a:t>‹#›</a:t>
            </a:fld>
            <a:endParaRPr lang="ru-RU"/>
          </a:p>
        </p:txBody>
      </p:sp>
    </p:spTree>
    <p:extLst>
      <p:ext uri="{BB962C8B-B14F-4D97-AF65-F5344CB8AC3E}">
        <p14:creationId xmlns:p14="http://schemas.microsoft.com/office/powerpoint/2010/main" val="27410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19DBD2-28FF-459E-94FA-4673E4BA1423}" type="slidenum">
              <a:rPr lang="ru-RU" altLang="ru-RU"/>
              <a:pPr/>
              <a:t>6</a:t>
            </a:fld>
            <a:endParaRPr lang="ru-RU" altLang="ru-RU"/>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ru-RU" alt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33768C6-6062-411A-86DE-8411CADAB50C}" type="datetime1">
              <a:rPr lang="ru-RU" smtClean="0"/>
              <a:t>21.11.2025</a:t>
            </a:fld>
            <a:endParaRPr lang="ru-RU"/>
          </a:p>
        </p:txBody>
      </p:sp>
      <p:sp>
        <p:nvSpPr>
          <p:cNvPr id="5" name="Нижний колонтитул 4"/>
          <p:cNvSpPr>
            <a:spLocks noGrp="1"/>
          </p:cNvSpPr>
          <p:nvPr>
            <p:ph type="ftr" sz="quarter" idx="11"/>
          </p:nvPr>
        </p:nvSpPr>
        <p:spPr/>
        <p:txBody>
          <a:bodyPr/>
          <a:lstStyle/>
          <a:p>
            <a:r>
              <a:rPr lang="en-US" smtClean="0"/>
              <a:t>Koop, Polarization issues</a:t>
            </a:r>
            <a:endParaRPr lang="ru-RU"/>
          </a:p>
        </p:txBody>
      </p:sp>
      <p:sp>
        <p:nvSpPr>
          <p:cNvPr id="6" name="Номер слайда 5"/>
          <p:cNvSpPr>
            <a:spLocks noGrp="1"/>
          </p:cNvSpPr>
          <p:nvPr>
            <p:ph type="sldNum" sz="quarter" idx="12"/>
          </p:nvPr>
        </p:nvSpPr>
        <p:spPr/>
        <p:txBody>
          <a:bodyPr/>
          <a:lstStyle/>
          <a:p>
            <a:fld id="{7133F474-709C-4046-AC98-9F89B316DCA9}" type="slidenum">
              <a:rPr lang="ru-RU" smtClean="0"/>
              <a:t>‹#›</a:t>
            </a:fld>
            <a:endParaRPr lang="ru-RU"/>
          </a:p>
        </p:txBody>
      </p:sp>
    </p:spTree>
    <p:extLst>
      <p:ext uri="{BB962C8B-B14F-4D97-AF65-F5344CB8AC3E}">
        <p14:creationId xmlns:p14="http://schemas.microsoft.com/office/powerpoint/2010/main" val="568056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06C453F-7607-40A7-A045-78F0690FA601}" type="datetime1">
              <a:rPr lang="ru-RU" smtClean="0"/>
              <a:t>21.11.2025</a:t>
            </a:fld>
            <a:endParaRPr lang="ru-RU"/>
          </a:p>
        </p:txBody>
      </p:sp>
      <p:sp>
        <p:nvSpPr>
          <p:cNvPr id="5" name="Нижний колонтитул 4"/>
          <p:cNvSpPr>
            <a:spLocks noGrp="1"/>
          </p:cNvSpPr>
          <p:nvPr>
            <p:ph type="ftr" sz="quarter" idx="11"/>
          </p:nvPr>
        </p:nvSpPr>
        <p:spPr/>
        <p:txBody>
          <a:bodyPr/>
          <a:lstStyle/>
          <a:p>
            <a:r>
              <a:rPr lang="en-US" smtClean="0"/>
              <a:t>Koop, Polarization issues</a:t>
            </a:r>
            <a:endParaRPr lang="ru-RU"/>
          </a:p>
        </p:txBody>
      </p:sp>
      <p:sp>
        <p:nvSpPr>
          <p:cNvPr id="6" name="Номер слайда 5"/>
          <p:cNvSpPr>
            <a:spLocks noGrp="1"/>
          </p:cNvSpPr>
          <p:nvPr>
            <p:ph type="sldNum" sz="quarter" idx="12"/>
          </p:nvPr>
        </p:nvSpPr>
        <p:spPr/>
        <p:txBody>
          <a:bodyPr/>
          <a:lstStyle/>
          <a:p>
            <a:fld id="{7133F474-709C-4046-AC98-9F89B316DCA9}" type="slidenum">
              <a:rPr lang="ru-RU" smtClean="0"/>
              <a:t>‹#›</a:t>
            </a:fld>
            <a:endParaRPr lang="ru-RU"/>
          </a:p>
        </p:txBody>
      </p:sp>
    </p:spTree>
    <p:extLst>
      <p:ext uri="{BB962C8B-B14F-4D97-AF65-F5344CB8AC3E}">
        <p14:creationId xmlns:p14="http://schemas.microsoft.com/office/powerpoint/2010/main" val="2770861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96B5CCC-E383-437E-B51E-1969395130B5}" type="datetime1">
              <a:rPr lang="ru-RU" smtClean="0"/>
              <a:t>21.11.2025</a:t>
            </a:fld>
            <a:endParaRPr lang="ru-RU"/>
          </a:p>
        </p:txBody>
      </p:sp>
      <p:sp>
        <p:nvSpPr>
          <p:cNvPr id="5" name="Нижний колонтитул 4"/>
          <p:cNvSpPr>
            <a:spLocks noGrp="1"/>
          </p:cNvSpPr>
          <p:nvPr>
            <p:ph type="ftr" sz="quarter" idx="11"/>
          </p:nvPr>
        </p:nvSpPr>
        <p:spPr/>
        <p:txBody>
          <a:bodyPr/>
          <a:lstStyle/>
          <a:p>
            <a:r>
              <a:rPr lang="en-US" smtClean="0"/>
              <a:t>Koop, Polarization issues</a:t>
            </a:r>
            <a:endParaRPr lang="ru-RU"/>
          </a:p>
        </p:txBody>
      </p:sp>
      <p:sp>
        <p:nvSpPr>
          <p:cNvPr id="6" name="Номер слайда 5"/>
          <p:cNvSpPr>
            <a:spLocks noGrp="1"/>
          </p:cNvSpPr>
          <p:nvPr>
            <p:ph type="sldNum" sz="quarter" idx="12"/>
          </p:nvPr>
        </p:nvSpPr>
        <p:spPr/>
        <p:txBody>
          <a:bodyPr/>
          <a:lstStyle/>
          <a:p>
            <a:fld id="{7133F474-709C-4046-AC98-9F89B316DCA9}" type="slidenum">
              <a:rPr lang="ru-RU" smtClean="0"/>
              <a:t>‹#›</a:t>
            </a:fld>
            <a:endParaRPr lang="ru-RU"/>
          </a:p>
        </p:txBody>
      </p:sp>
    </p:spTree>
    <p:extLst>
      <p:ext uri="{BB962C8B-B14F-4D97-AF65-F5344CB8AC3E}">
        <p14:creationId xmlns:p14="http://schemas.microsoft.com/office/powerpoint/2010/main" val="1157036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3EA0AFF-B670-4D69-A6F8-69FEF1B94081}" type="datetime1">
              <a:rPr lang="ru-RU" smtClean="0"/>
              <a:t>21.11.2025</a:t>
            </a:fld>
            <a:endParaRPr lang="ru-RU"/>
          </a:p>
        </p:txBody>
      </p:sp>
      <p:sp>
        <p:nvSpPr>
          <p:cNvPr id="5" name="Нижний колонтитул 4"/>
          <p:cNvSpPr>
            <a:spLocks noGrp="1"/>
          </p:cNvSpPr>
          <p:nvPr>
            <p:ph type="ftr" sz="quarter" idx="11"/>
          </p:nvPr>
        </p:nvSpPr>
        <p:spPr/>
        <p:txBody>
          <a:bodyPr/>
          <a:lstStyle/>
          <a:p>
            <a:r>
              <a:rPr lang="en-US" smtClean="0"/>
              <a:t>Koop, Polarization issues</a:t>
            </a:r>
            <a:endParaRPr lang="ru-RU"/>
          </a:p>
        </p:txBody>
      </p:sp>
      <p:sp>
        <p:nvSpPr>
          <p:cNvPr id="6" name="Номер слайда 5"/>
          <p:cNvSpPr>
            <a:spLocks noGrp="1"/>
          </p:cNvSpPr>
          <p:nvPr>
            <p:ph type="sldNum" sz="quarter" idx="12"/>
          </p:nvPr>
        </p:nvSpPr>
        <p:spPr/>
        <p:txBody>
          <a:bodyPr/>
          <a:lstStyle/>
          <a:p>
            <a:fld id="{7133F474-709C-4046-AC98-9F89B316DCA9}" type="slidenum">
              <a:rPr lang="ru-RU" smtClean="0"/>
              <a:t>‹#›</a:t>
            </a:fld>
            <a:endParaRPr lang="ru-RU"/>
          </a:p>
        </p:txBody>
      </p:sp>
    </p:spTree>
    <p:extLst>
      <p:ext uri="{BB962C8B-B14F-4D97-AF65-F5344CB8AC3E}">
        <p14:creationId xmlns:p14="http://schemas.microsoft.com/office/powerpoint/2010/main" val="2175074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36B6386-4CE5-4DD8-8E18-693A999E7AB7}" type="datetime1">
              <a:rPr lang="ru-RU" smtClean="0"/>
              <a:t>21.11.2025</a:t>
            </a:fld>
            <a:endParaRPr lang="ru-RU"/>
          </a:p>
        </p:txBody>
      </p:sp>
      <p:sp>
        <p:nvSpPr>
          <p:cNvPr id="5" name="Нижний колонтитул 4"/>
          <p:cNvSpPr>
            <a:spLocks noGrp="1"/>
          </p:cNvSpPr>
          <p:nvPr>
            <p:ph type="ftr" sz="quarter" idx="11"/>
          </p:nvPr>
        </p:nvSpPr>
        <p:spPr/>
        <p:txBody>
          <a:bodyPr/>
          <a:lstStyle/>
          <a:p>
            <a:r>
              <a:rPr lang="en-US" smtClean="0"/>
              <a:t>Koop, Polarization issues</a:t>
            </a:r>
            <a:endParaRPr lang="ru-RU"/>
          </a:p>
        </p:txBody>
      </p:sp>
      <p:sp>
        <p:nvSpPr>
          <p:cNvPr id="6" name="Номер слайда 5"/>
          <p:cNvSpPr>
            <a:spLocks noGrp="1"/>
          </p:cNvSpPr>
          <p:nvPr>
            <p:ph type="sldNum" sz="quarter" idx="12"/>
          </p:nvPr>
        </p:nvSpPr>
        <p:spPr/>
        <p:txBody>
          <a:bodyPr/>
          <a:lstStyle/>
          <a:p>
            <a:fld id="{7133F474-709C-4046-AC98-9F89B316DCA9}" type="slidenum">
              <a:rPr lang="ru-RU" smtClean="0"/>
              <a:t>‹#›</a:t>
            </a:fld>
            <a:endParaRPr lang="ru-RU"/>
          </a:p>
        </p:txBody>
      </p:sp>
    </p:spTree>
    <p:extLst>
      <p:ext uri="{BB962C8B-B14F-4D97-AF65-F5344CB8AC3E}">
        <p14:creationId xmlns:p14="http://schemas.microsoft.com/office/powerpoint/2010/main" val="4120931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1A85AAA-F0E7-4ED0-A400-173ECF14B108}" type="datetime1">
              <a:rPr lang="ru-RU" smtClean="0"/>
              <a:t>21.11.2025</a:t>
            </a:fld>
            <a:endParaRPr lang="ru-RU"/>
          </a:p>
        </p:txBody>
      </p:sp>
      <p:sp>
        <p:nvSpPr>
          <p:cNvPr id="6" name="Нижний колонтитул 5"/>
          <p:cNvSpPr>
            <a:spLocks noGrp="1"/>
          </p:cNvSpPr>
          <p:nvPr>
            <p:ph type="ftr" sz="quarter" idx="11"/>
          </p:nvPr>
        </p:nvSpPr>
        <p:spPr/>
        <p:txBody>
          <a:bodyPr/>
          <a:lstStyle/>
          <a:p>
            <a:r>
              <a:rPr lang="en-US" smtClean="0"/>
              <a:t>Koop, Polarization issues</a:t>
            </a:r>
            <a:endParaRPr lang="ru-RU"/>
          </a:p>
        </p:txBody>
      </p:sp>
      <p:sp>
        <p:nvSpPr>
          <p:cNvPr id="7" name="Номер слайда 6"/>
          <p:cNvSpPr>
            <a:spLocks noGrp="1"/>
          </p:cNvSpPr>
          <p:nvPr>
            <p:ph type="sldNum" sz="quarter" idx="12"/>
          </p:nvPr>
        </p:nvSpPr>
        <p:spPr/>
        <p:txBody>
          <a:bodyPr/>
          <a:lstStyle/>
          <a:p>
            <a:fld id="{7133F474-709C-4046-AC98-9F89B316DCA9}" type="slidenum">
              <a:rPr lang="ru-RU" smtClean="0"/>
              <a:t>‹#›</a:t>
            </a:fld>
            <a:endParaRPr lang="ru-RU"/>
          </a:p>
        </p:txBody>
      </p:sp>
    </p:spTree>
    <p:extLst>
      <p:ext uri="{BB962C8B-B14F-4D97-AF65-F5344CB8AC3E}">
        <p14:creationId xmlns:p14="http://schemas.microsoft.com/office/powerpoint/2010/main" val="1027314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A56AE0B-0896-496D-A044-8ADC3B5BCC56}" type="datetime1">
              <a:rPr lang="ru-RU" smtClean="0"/>
              <a:t>21.11.2025</a:t>
            </a:fld>
            <a:endParaRPr lang="ru-RU"/>
          </a:p>
        </p:txBody>
      </p:sp>
      <p:sp>
        <p:nvSpPr>
          <p:cNvPr id="8" name="Нижний колонтитул 7"/>
          <p:cNvSpPr>
            <a:spLocks noGrp="1"/>
          </p:cNvSpPr>
          <p:nvPr>
            <p:ph type="ftr" sz="quarter" idx="11"/>
          </p:nvPr>
        </p:nvSpPr>
        <p:spPr/>
        <p:txBody>
          <a:bodyPr/>
          <a:lstStyle/>
          <a:p>
            <a:r>
              <a:rPr lang="en-US" smtClean="0"/>
              <a:t>Koop, Polarization issues</a:t>
            </a:r>
            <a:endParaRPr lang="ru-RU"/>
          </a:p>
        </p:txBody>
      </p:sp>
      <p:sp>
        <p:nvSpPr>
          <p:cNvPr id="9" name="Номер слайда 8"/>
          <p:cNvSpPr>
            <a:spLocks noGrp="1"/>
          </p:cNvSpPr>
          <p:nvPr>
            <p:ph type="sldNum" sz="quarter" idx="12"/>
          </p:nvPr>
        </p:nvSpPr>
        <p:spPr/>
        <p:txBody>
          <a:bodyPr/>
          <a:lstStyle/>
          <a:p>
            <a:fld id="{7133F474-709C-4046-AC98-9F89B316DCA9}" type="slidenum">
              <a:rPr lang="ru-RU" smtClean="0"/>
              <a:t>‹#›</a:t>
            </a:fld>
            <a:endParaRPr lang="ru-RU"/>
          </a:p>
        </p:txBody>
      </p:sp>
    </p:spTree>
    <p:extLst>
      <p:ext uri="{BB962C8B-B14F-4D97-AF65-F5344CB8AC3E}">
        <p14:creationId xmlns:p14="http://schemas.microsoft.com/office/powerpoint/2010/main" val="3854828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B7C35BF-EDE5-4E69-B050-3D9D2F466448}" type="datetime1">
              <a:rPr lang="ru-RU" smtClean="0"/>
              <a:t>21.11.2025</a:t>
            </a:fld>
            <a:endParaRPr lang="ru-RU"/>
          </a:p>
        </p:txBody>
      </p:sp>
      <p:sp>
        <p:nvSpPr>
          <p:cNvPr id="4" name="Нижний колонтитул 3"/>
          <p:cNvSpPr>
            <a:spLocks noGrp="1"/>
          </p:cNvSpPr>
          <p:nvPr>
            <p:ph type="ftr" sz="quarter" idx="11"/>
          </p:nvPr>
        </p:nvSpPr>
        <p:spPr/>
        <p:txBody>
          <a:bodyPr/>
          <a:lstStyle/>
          <a:p>
            <a:r>
              <a:rPr lang="en-US" smtClean="0"/>
              <a:t>Koop, Polarization issues</a:t>
            </a:r>
            <a:endParaRPr lang="ru-RU"/>
          </a:p>
        </p:txBody>
      </p:sp>
      <p:sp>
        <p:nvSpPr>
          <p:cNvPr id="5" name="Номер слайда 4"/>
          <p:cNvSpPr>
            <a:spLocks noGrp="1"/>
          </p:cNvSpPr>
          <p:nvPr>
            <p:ph type="sldNum" sz="quarter" idx="12"/>
          </p:nvPr>
        </p:nvSpPr>
        <p:spPr/>
        <p:txBody>
          <a:bodyPr/>
          <a:lstStyle/>
          <a:p>
            <a:fld id="{7133F474-709C-4046-AC98-9F89B316DCA9}" type="slidenum">
              <a:rPr lang="ru-RU" smtClean="0"/>
              <a:t>‹#›</a:t>
            </a:fld>
            <a:endParaRPr lang="ru-RU"/>
          </a:p>
        </p:txBody>
      </p:sp>
    </p:spTree>
    <p:extLst>
      <p:ext uri="{BB962C8B-B14F-4D97-AF65-F5344CB8AC3E}">
        <p14:creationId xmlns:p14="http://schemas.microsoft.com/office/powerpoint/2010/main" val="3767699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A5C10B5-BCC0-48F1-8DD6-CE1E425611EF}" type="datetime1">
              <a:rPr lang="ru-RU" smtClean="0"/>
              <a:t>21.11.2025</a:t>
            </a:fld>
            <a:endParaRPr lang="ru-RU"/>
          </a:p>
        </p:txBody>
      </p:sp>
      <p:sp>
        <p:nvSpPr>
          <p:cNvPr id="3" name="Нижний колонтитул 2"/>
          <p:cNvSpPr>
            <a:spLocks noGrp="1"/>
          </p:cNvSpPr>
          <p:nvPr>
            <p:ph type="ftr" sz="quarter" idx="11"/>
          </p:nvPr>
        </p:nvSpPr>
        <p:spPr/>
        <p:txBody>
          <a:bodyPr/>
          <a:lstStyle/>
          <a:p>
            <a:r>
              <a:rPr lang="en-US" smtClean="0"/>
              <a:t>Koop, Polarization issues</a:t>
            </a:r>
            <a:endParaRPr lang="ru-RU"/>
          </a:p>
        </p:txBody>
      </p:sp>
      <p:sp>
        <p:nvSpPr>
          <p:cNvPr id="4" name="Номер слайда 3"/>
          <p:cNvSpPr>
            <a:spLocks noGrp="1"/>
          </p:cNvSpPr>
          <p:nvPr>
            <p:ph type="sldNum" sz="quarter" idx="12"/>
          </p:nvPr>
        </p:nvSpPr>
        <p:spPr/>
        <p:txBody>
          <a:bodyPr/>
          <a:lstStyle/>
          <a:p>
            <a:fld id="{7133F474-709C-4046-AC98-9F89B316DCA9}" type="slidenum">
              <a:rPr lang="ru-RU" smtClean="0"/>
              <a:t>‹#›</a:t>
            </a:fld>
            <a:endParaRPr lang="ru-RU"/>
          </a:p>
        </p:txBody>
      </p:sp>
    </p:spTree>
    <p:extLst>
      <p:ext uri="{BB962C8B-B14F-4D97-AF65-F5344CB8AC3E}">
        <p14:creationId xmlns:p14="http://schemas.microsoft.com/office/powerpoint/2010/main" val="2519191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CC4A499-C61A-4D0A-A5F9-7E036BE46E0D}" type="datetime1">
              <a:rPr lang="ru-RU" smtClean="0"/>
              <a:t>21.11.2025</a:t>
            </a:fld>
            <a:endParaRPr lang="ru-RU"/>
          </a:p>
        </p:txBody>
      </p:sp>
      <p:sp>
        <p:nvSpPr>
          <p:cNvPr id="6" name="Нижний колонтитул 5"/>
          <p:cNvSpPr>
            <a:spLocks noGrp="1"/>
          </p:cNvSpPr>
          <p:nvPr>
            <p:ph type="ftr" sz="quarter" idx="11"/>
          </p:nvPr>
        </p:nvSpPr>
        <p:spPr/>
        <p:txBody>
          <a:bodyPr/>
          <a:lstStyle/>
          <a:p>
            <a:r>
              <a:rPr lang="en-US" smtClean="0"/>
              <a:t>Koop, Polarization issues</a:t>
            </a:r>
            <a:endParaRPr lang="ru-RU"/>
          </a:p>
        </p:txBody>
      </p:sp>
      <p:sp>
        <p:nvSpPr>
          <p:cNvPr id="7" name="Номер слайда 6"/>
          <p:cNvSpPr>
            <a:spLocks noGrp="1"/>
          </p:cNvSpPr>
          <p:nvPr>
            <p:ph type="sldNum" sz="quarter" idx="12"/>
          </p:nvPr>
        </p:nvSpPr>
        <p:spPr/>
        <p:txBody>
          <a:bodyPr/>
          <a:lstStyle/>
          <a:p>
            <a:fld id="{7133F474-709C-4046-AC98-9F89B316DCA9}" type="slidenum">
              <a:rPr lang="ru-RU" smtClean="0"/>
              <a:t>‹#›</a:t>
            </a:fld>
            <a:endParaRPr lang="ru-RU"/>
          </a:p>
        </p:txBody>
      </p:sp>
    </p:spTree>
    <p:extLst>
      <p:ext uri="{BB962C8B-B14F-4D97-AF65-F5344CB8AC3E}">
        <p14:creationId xmlns:p14="http://schemas.microsoft.com/office/powerpoint/2010/main" val="2768202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3DC2909-B7FB-4BDF-88A5-76BDEFBF60A4}" type="datetime1">
              <a:rPr lang="ru-RU" smtClean="0"/>
              <a:t>21.11.2025</a:t>
            </a:fld>
            <a:endParaRPr lang="ru-RU"/>
          </a:p>
        </p:txBody>
      </p:sp>
      <p:sp>
        <p:nvSpPr>
          <p:cNvPr id="6" name="Нижний колонтитул 5"/>
          <p:cNvSpPr>
            <a:spLocks noGrp="1"/>
          </p:cNvSpPr>
          <p:nvPr>
            <p:ph type="ftr" sz="quarter" idx="11"/>
          </p:nvPr>
        </p:nvSpPr>
        <p:spPr/>
        <p:txBody>
          <a:bodyPr/>
          <a:lstStyle/>
          <a:p>
            <a:r>
              <a:rPr lang="en-US" smtClean="0"/>
              <a:t>Koop, Polarization issues</a:t>
            </a:r>
            <a:endParaRPr lang="ru-RU"/>
          </a:p>
        </p:txBody>
      </p:sp>
      <p:sp>
        <p:nvSpPr>
          <p:cNvPr id="7" name="Номер слайда 6"/>
          <p:cNvSpPr>
            <a:spLocks noGrp="1"/>
          </p:cNvSpPr>
          <p:nvPr>
            <p:ph type="sldNum" sz="quarter" idx="12"/>
          </p:nvPr>
        </p:nvSpPr>
        <p:spPr/>
        <p:txBody>
          <a:bodyPr/>
          <a:lstStyle/>
          <a:p>
            <a:fld id="{7133F474-709C-4046-AC98-9F89B316DCA9}" type="slidenum">
              <a:rPr lang="ru-RU" smtClean="0"/>
              <a:t>‹#›</a:t>
            </a:fld>
            <a:endParaRPr lang="ru-RU"/>
          </a:p>
        </p:txBody>
      </p:sp>
    </p:spTree>
    <p:extLst>
      <p:ext uri="{BB962C8B-B14F-4D97-AF65-F5344CB8AC3E}">
        <p14:creationId xmlns:p14="http://schemas.microsoft.com/office/powerpoint/2010/main" val="4157670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6AE17D-94D4-4145-90CB-3579BA602215}" type="datetime1">
              <a:rPr lang="ru-RU" smtClean="0"/>
              <a:t>21.11.2025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Koop, Polarization issues</a:t>
            </a: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33F474-709C-4046-AC98-9F89B316DCA9}" type="slidenum">
              <a:rPr lang="ru-RU" smtClean="0"/>
              <a:t>‹#›</a:t>
            </a:fld>
            <a:endParaRPr lang="ru-RU"/>
          </a:p>
        </p:txBody>
      </p:sp>
    </p:spTree>
    <p:extLst>
      <p:ext uri="{BB962C8B-B14F-4D97-AF65-F5344CB8AC3E}">
        <p14:creationId xmlns:p14="http://schemas.microsoft.com/office/powerpoint/2010/main" val="1110236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oleObject" Target="../embeddings/oleObject8.bin"/><Relationship Id="rId18" Type="http://schemas.openxmlformats.org/officeDocument/2006/relationships/image" Target="../media/image5.wmf"/><Relationship Id="rId26" Type="http://schemas.openxmlformats.org/officeDocument/2006/relationships/image" Target="../media/image9.png"/><Relationship Id="rId3" Type="http://schemas.openxmlformats.org/officeDocument/2006/relationships/oleObject" Target="../embeddings/oleObject1.bin"/><Relationship Id="rId21" Type="http://schemas.openxmlformats.org/officeDocument/2006/relationships/oleObject" Target="../embeddings/oleObject13.bin"/><Relationship Id="rId7" Type="http://schemas.openxmlformats.org/officeDocument/2006/relationships/image" Target="../media/image2.wmf"/><Relationship Id="rId12" Type="http://schemas.openxmlformats.org/officeDocument/2006/relationships/oleObject" Target="../embeddings/oleObject7.bin"/><Relationship Id="rId17" Type="http://schemas.openxmlformats.org/officeDocument/2006/relationships/oleObject" Target="../embeddings/oleObject11.bin"/><Relationship Id="rId25" Type="http://schemas.openxmlformats.org/officeDocument/2006/relationships/oleObject" Target="../embeddings/oleObject15.bin"/><Relationship Id="rId2" Type="http://schemas.openxmlformats.org/officeDocument/2006/relationships/slideLayout" Target="../slideLayouts/slideLayout2.xml"/><Relationship Id="rId16" Type="http://schemas.openxmlformats.org/officeDocument/2006/relationships/oleObject" Target="../embeddings/oleObject10.bin"/><Relationship Id="rId20" Type="http://schemas.openxmlformats.org/officeDocument/2006/relationships/image" Target="../media/image6.wmf"/><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oleObject" Target="../embeddings/oleObject6.bin"/><Relationship Id="rId24" Type="http://schemas.openxmlformats.org/officeDocument/2006/relationships/image" Target="../media/image8.wmf"/><Relationship Id="rId5" Type="http://schemas.openxmlformats.org/officeDocument/2006/relationships/oleObject" Target="../embeddings/oleObject2.bin"/><Relationship Id="rId15" Type="http://schemas.openxmlformats.org/officeDocument/2006/relationships/oleObject" Target="../embeddings/oleObject9.bin"/><Relationship Id="rId23" Type="http://schemas.openxmlformats.org/officeDocument/2006/relationships/oleObject" Target="../embeddings/oleObject14.bin"/><Relationship Id="rId10" Type="http://schemas.openxmlformats.org/officeDocument/2006/relationships/oleObject" Target="../embeddings/oleObject5.bin"/><Relationship Id="rId19" Type="http://schemas.openxmlformats.org/officeDocument/2006/relationships/oleObject" Target="../embeddings/oleObject12.bin"/><Relationship Id="rId4" Type="http://schemas.openxmlformats.org/officeDocument/2006/relationships/image" Target="../media/image1.wmf"/><Relationship Id="rId9" Type="http://schemas.openxmlformats.org/officeDocument/2006/relationships/image" Target="../media/image3.wmf"/><Relationship Id="rId14" Type="http://schemas.openxmlformats.org/officeDocument/2006/relationships/image" Target="../media/image4.wmf"/><Relationship Id="rId22" Type="http://schemas.openxmlformats.org/officeDocument/2006/relationships/image" Target="../media/image7.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image" Target="../media/image13.wmf"/><Relationship Id="rId18" Type="http://schemas.openxmlformats.org/officeDocument/2006/relationships/image" Target="../media/image15.wmf"/><Relationship Id="rId3" Type="http://schemas.openxmlformats.org/officeDocument/2006/relationships/notesSlide" Target="../notesSlides/notesSlide1.xml"/><Relationship Id="rId21" Type="http://schemas.openxmlformats.org/officeDocument/2006/relationships/image" Target="../media/image19.png"/><Relationship Id="rId7" Type="http://schemas.openxmlformats.org/officeDocument/2006/relationships/image" Target="../media/image10.wmf"/><Relationship Id="rId12" Type="http://schemas.openxmlformats.org/officeDocument/2006/relationships/oleObject" Target="../embeddings/oleObject20.bin"/><Relationship Id="rId17" Type="http://schemas.openxmlformats.org/officeDocument/2006/relationships/oleObject" Target="../embeddings/oleObject22.bin"/><Relationship Id="rId2" Type="http://schemas.openxmlformats.org/officeDocument/2006/relationships/slideLayout" Target="../slideLayouts/slideLayout4.xml"/><Relationship Id="rId16" Type="http://schemas.openxmlformats.org/officeDocument/2006/relationships/image" Target="../media/image14.wmf"/><Relationship Id="rId20" Type="http://schemas.openxmlformats.org/officeDocument/2006/relationships/image" Target="../media/image16.wmf"/><Relationship Id="rId1" Type="http://schemas.openxmlformats.org/officeDocument/2006/relationships/vmlDrawing" Target="../drawings/vmlDrawing2.vml"/><Relationship Id="rId6" Type="http://schemas.openxmlformats.org/officeDocument/2006/relationships/oleObject" Target="../embeddings/oleObject17.bin"/><Relationship Id="rId11" Type="http://schemas.openxmlformats.org/officeDocument/2006/relationships/image" Target="../media/image12.wmf"/><Relationship Id="rId5" Type="http://schemas.openxmlformats.org/officeDocument/2006/relationships/image" Target="../media/image9.wmf"/><Relationship Id="rId15" Type="http://schemas.openxmlformats.org/officeDocument/2006/relationships/oleObject" Target="../embeddings/oleObject21.bin"/><Relationship Id="rId10" Type="http://schemas.openxmlformats.org/officeDocument/2006/relationships/oleObject" Target="../embeddings/oleObject19.bin"/><Relationship Id="rId19" Type="http://schemas.openxmlformats.org/officeDocument/2006/relationships/oleObject" Target="../embeddings/oleObject23.bin"/><Relationship Id="rId4" Type="http://schemas.openxmlformats.org/officeDocument/2006/relationships/oleObject" Target="../embeddings/oleObject16.bin"/><Relationship Id="rId9" Type="http://schemas.openxmlformats.org/officeDocument/2006/relationships/image" Target="../media/image11.wmf"/><Relationship Id="rId14" Type="http://schemas.openxmlformats.org/officeDocument/2006/relationships/image" Target="../media/image17.wmf"/><Relationship Id="rId22"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image" Target="../media/image15.wmf"/><Relationship Id="rId3" Type="http://schemas.openxmlformats.org/officeDocument/2006/relationships/oleObject" Target="../embeddings/oleObject24.bin"/><Relationship Id="rId7" Type="http://schemas.openxmlformats.org/officeDocument/2006/relationships/image" Target="../media/image19.wmf"/><Relationship Id="rId12" Type="http://schemas.openxmlformats.org/officeDocument/2006/relationships/oleObject" Target="../embeddings/oleObject28.bin"/><Relationship Id="rId17" Type="http://schemas.openxmlformats.org/officeDocument/2006/relationships/image" Target="../media/image12.wmf"/><Relationship Id="rId2" Type="http://schemas.openxmlformats.org/officeDocument/2006/relationships/slideLayout" Target="../slideLayouts/slideLayout4.xml"/><Relationship Id="rId16" Type="http://schemas.openxmlformats.org/officeDocument/2006/relationships/oleObject" Target="../embeddings/oleObject30.bin"/><Relationship Id="rId1" Type="http://schemas.openxmlformats.org/officeDocument/2006/relationships/vmlDrawing" Target="../drawings/vmlDrawing3.vml"/><Relationship Id="rId6" Type="http://schemas.openxmlformats.org/officeDocument/2006/relationships/oleObject" Target="../embeddings/oleObject25.bin"/><Relationship Id="rId11" Type="http://schemas.openxmlformats.org/officeDocument/2006/relationships/image" Target="../media/image14.wmf"/><Relationship Id="rId5" Type="http://schemas.openxmlformats.org/officeDocument/2006/relationships/image" Target="../media/image21.wmf"/><Relationship Id="rId15" Type="http://schemas.openxmlformats.org/officeDocument/2006/relationships/image" Target="../media/image9.wmf"/><Relationship Id="rId10" Type="http://schemas.openxmlformats.org/officeDocument/2006/relationships/oleObject" Target="../embeddings/oleObject27.bin"/><Relationship Id="rId4" Type="http://schemas.openxmlformats.org/officeDocument/2006/relationships/image" Target="../media/image18.wmf"/><Relationship Id="rId9" Type="http://schemas.openxmlformats.org/officeDocument/2006/relationships/image" Target="../media/image20.wmf"/><Relationship Id="rId14" Type="http://schemas.openxmlformats.org/officeDocument/2006/relationships/oleObject" Target="../embeddings/oleObject29.bin"/></Relationships>
</file>

<file path=ppt/slides/_rels/slide8.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536" y="836712"/>
            <a:ext cx="8351837" cy="1150938"/>
          </a:xfrm>
        </p:spPr>
        <p:txBody>
          <a:bodyPr>
            <a:normAutofit/>
          </a:bodyPr>
          <a:lstStyle/>
          <a:p>
            <a:r>
              <a:rPr lang="en-US" altLang="ru-RU" sz="4000" b="1" dirty="0" smtClean="0">
                <a:solidFill>
                  <a:srgbClr val="FF0000"/>
                </a:solidFill>
              </a:rPr>
              <a:t>Polarization issues </a:t>
            </a:r>
            <a:r>
              <a:rPr lang="en-US" altLang="ru-RU" sz="4000" b="1" dirty="0">
                <a:solidFill>
                  <a:srgbClr val="FF0000"/>
                </a:solidFill>
              </a:rPr>
              <a:t>in </a:t>
            </a:r>
            <a:r>
              <a:rPr lang="en-US" altLang="ru-RU" sz="4000" b="1" dirty="0" smtClean="0">
                <a:solidFill>
                  <a:srgbClr val="FF0000"/>
                </a:solidFill>
              </a:rPr>
              <a:t>c-tau factories</a:t>
            </a:r>
            <a:endParaRPr lang="ru-RU" altLang="ru-RU" sz="4000" b="1" dirty="0">
              <a:solidFill>
                <a:srgbClr val="FF0000"/>
              </a:solidFill>
            </a:endParaRPr>
          </a:p>
        </p:txBody>
      </p:sp>
      <p:sp>
        <p:nvSpPr>
          <p:cNvPr id="3075" name="Rectangle 3"/>
          <p:cNvSpPr>
            <a:spLocks noGrp="1" noChangeArrowheads="1"/>
          </p:cNvSpPr>
          <p:nvPr>
            <p:ph type="subTitle" idx="1"/>
          </p:nvPr>
        </p:nvSpPr>
        <p:spPr>
          <a:xfrm>
            <a:off x="1258888" y="2205038"/>
            <a:ext cx="6400800" cy="3887787"/>
          </a:xfrm>
        </p:spPr>
        <p:txBody>
          <a:bodyPr/>
          <a:lstStyle/>
          <a:p>
            <a:pPr>
              <a:lnSpc>
                <a:spcPct val="80000"/>
              </a:lnSpc>
            </a:pPr>
            <a:r>
              <a:rPr lang="en-US" altLang="ru-RU" sz="2800" b="1" u="sng" dirty="0" err="1">
                <a:solidFill>
                  <a:srgbClr val="7030A0"/>
                </a:solidFill>
              </a:rPr>
              <a:t>I.A.Koop</a:t>
            </a:r>
            <a:r>
              <a:rPr lang="en-US" altLang="ru-RU" sz="2800" b="1" dirty="0" smtClean="0">
                <a:solidFill>
                  <a:srgbClr val="7030A0"/>
                </a:solidFill>
              </a:rPr>
              <a:t>, </a:t>
            </a:r>
            <a:r>
              <a:rPr lang="en-US" altLang="ru-RU" sz="2800" b="1" dirty="0" err="1" smtClean="0">
                <a:solidFill>
                  <a:srgbClr val="7030A0"/>
                </a:solidFill>
              </a:rPr>
              <a:t>E.V.Bedarev</a:t>
            </a:r>
            <a:r>
              <a:rPr lang="en-US" altLang="ru-RU" sz="2800" b="1" dirty="0" smtClean="0">
                <a:solidFill>
                  <a:srgbClr val="7030A0"/>
                </a:solidFill>
              </a:rPr>
              <a:t>, </a:t>
            </a:r>
            <a:r>
              <a:rPr lang="en-US" altLang="ru-RU" sz="2800" b="1" dirty="0" err="1">
                <a:solidFill>
                  <a:srgbClr val="7030A0"/>
                </a:solidFill>
              </a:rPr>
              <a:t>A.V.Bogomyagkov</a:t>
            </a:r>
            <a:r>
              <a:rPr lang="en-US" altLang="ru-RU" sz="2800" b="1" dirty="0">
                <a:solidFill>
                  <a:srgbClr val="7030A0"/>
                </a:solidFill>
              </a:rPr>
              <a:t> and </a:t>
            </a:r>
            <a:r>
              <a:rPr lang="en-US" altLang="ru-RU" sz="2800" b="1" dirty="0" err="1" smtClean="0">
                <a:solidFill>
                  <a:srgbClr val="7030A0"/>
                </a:solidFill>
              </a:rPr>
              <a:t>A.V.Otboev</a:t>
            </a:r>
            <a:endParaRPr lang="en-US" altLang="ru-RU" sz="2800" b="1" dirty="0">
              <a:solidFill>
                <a:srgbClr val="7030A0"/>
              </a:solidFill>
            </a:endParaRPr>
          </a:p>
          <a:p>
            <a:pPr>
              <a:lnSpc>
                <a:spcPct val="80000"/>
              </a:lnSpc>
            </a:pPr>
            <a:r>
              <a:rPr lang="en-US" altLang="ru-RU" sz="2800" dirty="0">
                <a:solidFill>
                  <a:schemeClr val="tx1"/>
                </a:solidFill>
              </a:rPr>
              <a:t>BINP, 630090 Novosibirsk, Russia</a:t>
            </a:r>
            <a:endParaRPr lang="ru-RU" altLang="ru-RU" sz="2800" dirty="0">
              <a:solidFill>
                <a:schemeClr val="tx1"/>
              </a:solidFill>
            </a:endParaRPr>
          </a:p>
          <a:p>
            <a:pPr>
              <a:lnSpc>
                <a:spcPct val="80000"/>
              </a:lnSpc>
            </a:pPr>
            <a:endParaRPr lang="ru-RU" altLang="ru-RU" sz="2800" dirty="0">
              <a:solidFill>
                <a:schemeClr val="tx1"/>
              </a:solidFill>
            </a:endParaRPr>
          </a:p>
          <a:p>
            <a:pPr>
              <a:lnSpc>
                <a:spcPct val="80000"/>
              </a:lnSpc>
            </a:pPr>
            <a:endParaRPr lang="en-US" altLang="ru-RU" sz="2800" dirty="0">
              <a:solidFill>
                <a:schemeClr val="tx1"/>
              </a:solidFill>
            </a:endParaRPr>
          </a:p>
          <a:p>
            <a:pPr>
              <a:lnSpc>
                <a:spcPct val="80000"/>
              </a:lnSpc>
            </a:pPr>
            <a:endParaRPr lang="en-US" altLang="ru-RU" sz="2800" dirty="0">
              <a:solidFill>
                <a:schemeClr val="tx1"/>
              </a:solidFill>
            </a:endParaRPr>
          </a:p>
          <a:p>
            <a:pPr>
              <a:lnSpc>
                <a:spcPct val="80000"/>
              </a:lnSpc>
            </a:pPr>
            <a:r>
              <a:rPr lang="en-US" altLang="ru-RU" sz="2800" dirty="0" smtClean="0">
                <a:solidFill>
                  <a:schemeClr val="tx1"/>
                </a:solidFill>
              </a:rPr>
              <a:t>November 24 </a:t>
            </a:r>
            <a:r>
              <a:rPr lang="en-US" altLang="ru-RU" sz="2800" dirty="0">
                <a:solidFill>
                  <a:schemeClr val="tx1"/>
                </a:solidFill>
              </a:rPr>
              <a:t>- </a:t>
            </a:r>
            <a:r>
              <a:rPr lang="en-US" altLang="ru-RU" sz="2800" dirty="0" smtClean="0">
                <a:solidFill>
                  <a:schemeClr val="tx1"/>
                </a:solidFill>
              </a:rPr>
              <a:t>27 </a:t>
            </a:r>
            <a:r>
              <a:rPr lang="en-US" altLang="ru-RU" sz="2800" dirty="0">
                <a:solidFill>
                  <a:schemeClr val="tx1"/>
                </a:solidFill>
              </a:rPr>
              <a:t>, </a:t>
            </a:r>
            <a:r>
              <a:rPr lang="en-US" altLang="ru-RU" sz="2800" dirty="0" smtClean="0">
                <a:solidFill>
                  <a:schemeClr val="tx1"/>
                </a:solidFill>
              </a:rPr>
              <a:t>2025</a:t>
            </a:r>
            <a:endParaRPr lang="en-US" altLang="ru-RU" sz="2800" dirty="0">
              <a:solidFill>
                <a:schemeClr val="tx1"/>
              </a:solidFill>
            </a:endParaRPr>
          </a:p>
          <a:p>
            <a:pPr>
              <a:lnSpc>
                <a:spcPct val="80000"/>
              </a:lnSpc>
            </a:pPr>
            <a:r>
              <a:rPr lang="en-US" altLang="ru-RU" sz="2800" dirty="0" smtClean="0">
                <a:solidFill>
                  <a:schemeClr val="tx1"/>
                </a:solidFill>
              </a:rPr>
              <a:t>Huangshan, USTC, China</a:t>
            </a:r>
            <a:endParaRPr lang="ru-RU" altLang="ru-RU" sz="2800" dirty="0">
              <a:solidFill>
                <a:schemeClr val="tx1"/>
              </a:solidFill>
            </a:endParaRPr>
          </a:p>
        </p:txBody>
      </p:sp>
    </p:spTree>
    <p:extLst>
      <p:ext uri="{BB962C8B-B14F-4D97-AF65-F5344CB8AC3E}">
        <p14:creationId xmlns:p14="http://schemas.microsoft.com/office/powerpoint/2010/main" val="3421824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ижний колонтитул 4"/>
          <p:cNvSpPr>
            <a:spLocks noGrp="1"/>
          </p:cNvSpPr>
          <p:nvPr>
            <p:ph type="ftr" sz="quarter" idx="11"/>
          </p:nvPr>
        </p:nvSpPr>
        <p:spPr/>
        <p:txBody>
          <a:bodyPr/>
          <a:lstStyle/>
          <a:p>
            <a:r>
              <a:rPr lang="en-US" altLang="ru-RU" smtClean="0"/>
              <a:t>Koop, Polarization issues</a:t>
            </a:r>
            <a:endParaRPr lang="ru-RU" altLang="ru-RU"/>
          </a:p>
        </p:txBody>
      </p:sp>
      <p:sp>
        <p:nvSpPr>
          <p:cNvPr id="10" name="Номер слайда 5"/>
          <p:cNvSpPr>
            <a:spLocks noGrp="1"/>
          </p:cNvSpPr>
          <p:nvPr>
            <p:ph type="sldNum" sz="quarter" idx="12"/>
          </p:nvPr>
        </p:nvSpPr>
        <p:spPr/>
        <p:txBody>
          <a:bodyPr/>
          <a:lstStyle/>
          <a:p>
            <a:fld id="{B7A78DC5-0522-4E4B-8934-CABE4613863B}" type="slidenum">
              <a:rPr lang="ru-RU" altLang="ru-RU"/>
              <a:pPr/>
              <a:t>10</a:t>
            </a:fld>
            <a:endParaRPr lang="ru-RU" altLang="ru-RU"/>
          </a:p>
        </p:txBody>
      </p:sp>
      <mc:AlternateContent xmlns:mc="http://schemas.openxmlformats.org/markup-compatibility/2006" xmlns:a14="http://schemas.microsoft.com/office/drawing/2010/main">
        <mc:Choice Requires="a14">
          <p:sp>
            <p:nvSpPr>
              <p:cNvPr id="27650" name="Rectangle 2"/>
              <p:cNvSpPr>
                <a:spLocks noGrp="1" noChangeArrowheads="1"/>
              </p:cNvSpPr>
              <p:nvPr>
                <p:ph type="title"/>
              </p:nvPr>
            </p:nvSpPr>
            <p:spPr>
              <a:xfrm>
                <a:off x="0" y="-3121"/>
                <a:ext cx="9144000" cy="551801"/>
              </a:xfrm>
              <a:solidFill>
                <a:srgbClr val="FFFF00"/>
              </a:solidFill>
            </p:spPr>
            <p:txBody>
              <a:bodyPr>
                <a:noAutofit/>
              </a:bodyPr>
              <a:lstStyle/>
              <a:p>
                <a14:m>
                  <m:oMath xmlns:m="http://schemas.openxmlformats.org/officeDocument/2006/math">
                    <m:d>
                      <m:dPr>
                        <m:begChr m:val="|"/>
                        <m:endChr m:val="|"/>
                        <m:ctrlPr>
                          <a:rPr lang="en-US" altLang="ru-RU" sz="3200" i="1">
                            <a:latin typeface="Cambria Math" panose="02040503050406030204" pitchFamily="18" charset="0"/>
                          </a:rPr>
                        </m:ctrlPr>
                      </m:dPr>
                      <m:e>
                        <m:f>
                          <m:fPr>
                            <m:type m:val="lin"/>
                            <m:ctrlPr>
                              <a:rPr lang="en-US" altLang="ru-RU" sz="3200" i="1">
                                <a:latin typeface="Cambria Math" panose="02040503050406030204" pitchFamily="18" charset="0"/>
                              </a:rPr>
                            </m:ctrlPr>
                          </m:fPr>
                          <m:num>
                            <m:r>
                              <a:rPr lang="en-US" altLang="ru-RU" sz="3200" i="1">
                                <a:latin typeface="Cambria Math" panose="02040503050406030204" pitchFamily="18" charset="0"/>
                                <a:ea typeface="Cambria Math" panose="02040503050406030204" pitchFamily="18" charset="0"/>
                              </a:rPr>
                              <m:t>𝛾𝜕</m:t>
                            </m:r>
                            <m:acc>
                              <m:accPr>
                                <m:chr m:val="⃗"/>
                                <m:ctrlPr>
                                  <a:rPr lang="en-US" altLang="ru-RU" sz="3200" i="1">
                                    <a:latin typeface="Cambria Math" panose="02040503050406030204" pitchFamily="18" charset="0"/>
                                    <a:ea typeface="Cambria Math" panose="02040503050406030204" pitchFamily="18" charset="0"/>
                                  </a:rPr>
                                </m:ctrlPr>
                              </m:accPr>
                              <m:e>
                                <m:r>
                                  <a:rPr lang="en-US" altLang="ru-RU" sz="3200" i="1">
                                    <a:latin typeface="Cambria Math" panose="02040503050406030204" pitchFamily="18" charset="0"/>
                                    <a:ea typeface="Cambria Math" panose="02040503050406030204" pitchFamily="18" charset="0"/>
                                  </a:rPr>
                                  <m:t>𝑛</m:t>
                                </m:r>
                              </m:e>
                            </m:acc>
                          </m:num>
                          <m:den>
                            <m:r>
                              <a:rPr lang="en-US" altLang="ru-RU" sz="3200" i="1">
                                <a:latin typeface="Cambria Math" panose="02040503050406030204" pitchFamily="18" charset="0"/>
                                <a:ea typeface="Cambria Math" panose="02040503050406030204" pitchFamily="18" charset="0"/>
                              </a:rPr>
                              <m:t>𝜕𝛾</m:t>
                            </m:r>
                          </m:den>
                        </m:f>
                      </m:e>
                    </m:d>
                  </m:oMath>
                </a14:m>
                <a:r>
                  <a:rPr lang="en-US" altLang="ru-RU" sz="3200" dirty="0" smtClean="0"/>
                  <a:t> with single snake and depolarization time</a:t>
                </a:r>
                <a:endParaRPr lang="ru-RU" altLang="ru-RU" sz="3200" dirty="0"/>
              </a:p>
            </p:txBody>
          </p:sp>
        </mc:Choice>
        <mc:Fallback xmlns="">
          <p:sp>
            <p:nvSpPr>
              <p:cNvPr id="27650" name="Rectangle 2"/>
              <p:cNvSpPr>
                <a:spLocks noGrp="1" noRot="1" noChangeAspect="1" noMove="1" noResize="1" noEditPoints="1" noAdjustHandles="1" noChangeArrowheads="1" noChangeShapeType="1" noTextEdit="1"/>
              </p:cNvSpPr>
              <p:nvPr>
                <p:ph type="title"/>
              </p:nvPr>
            </p:nvSpPr>
            <p:spPr>
              <a:xfrm>
                <a:off x="0" y="-3121"/>
                <a:ext cx="9144000" cy="551801"/>
              </a:xfrm>
              <a:blipFill>
                <a:blip r:embed="rId2"/>
                <a:stretch>
                  <a:fillRect t="-15385" b="-39560"/>
                </a:stretch>
              </a:blipFill>
            </p:spPr>
            <p:txBody>
              <a:bodyPr/>
              <a:lstStyle/>
              <a:p>
                <a:r>
                  <a:rPr lang="ru-RU">
                    <a:noFill/>
                  </a:rPr>
                  <a:t> </a:t>
                </a:r>
              </a:p>
            </p:txBody>
          </p:sp>
        </mc:Fallback>
      </mc:AlternateContent>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3" y="711588"/>
            <a:ext cx="4621443" cy="2928839"/>
          </a:xfrm>
          <a:prstGeom prst="rect">
            <a:avLst/>
          </a:prstGeom>
        </p:spPr>
      </p:pic>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5648" y="3356992"/>
            <a:ext cx="4501851" cy="2999358"/>
          </a:xfrm>
          <a:prstGeom prst="rect">
            <a:avLst/>
          </a:prstGeom>
        </p:spPr>
      </p:pic>
    </p:spTree>
    <p:extLst>
      <p:ext uri="{BB962C8B-B14F-4D97-AF65-F5344CB8AC3E}">
        <p14:creationId xmlns:p14="http://schemas.microsoft.com/office/powerpoint/2010/main" val="3071373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ижний колонтитул 4"/>
          <p:cNvSpPr>
            <a:spLocks noGrp="1"/>
          </p:cNvSpPr>
          <p:nvPr>
            <p:ph type="ftr" sz="quarter" idx="11"/>
          </p:nvPr>
        </p:nvSpPr>
        <p:spPr/>
        <p:txBody>
          <a:bodyPr/>
          <a:lstStyle/>
          <a:p>
            <a:r>
              <a:rPr lang="en-US" altLang="ru-RU" smtClean="0"/>
              <a:t>Koop, Polarization issues</a:t>
            </a:r>
            <a:endParaRPr lang="ru-RU" altLang="ru-RU"/>
          </a:p>
        </p:txBody>
      </p:sp>
      <p:sp>
        <p:nvSpPr>
          <p:cNvPr id="10" name="Номер слайда 5"/>
          <p:cNvSpPr>
            <a:spLocks noGrp="1"/>
          </p:cNvSpPr>
          <p:nvPr>
            <p:ph type="sldNum" sz="quarter" idx="12"/>
          </p:nvPr>
        </p:nvSpPr>
        <p:spPr/>
        <p:txBody>
          <a:bodyPr/>
          <a:lstStyle/>
          <a:p>
            <a:fld id="{B7A78DC5-0522-4E4B-8934-CABE4613863B}" type="slidenum">
              <a:rPr lang="ru-RU" altLang="ru-RU"/>
              <a:pPr/>
              <a:t>11</a:t>
            </a:fld>
            <a:endParaRPr lang="ru-RU" altLang="ru-RU"/>
          </a:p>
        </p:txBody>
      </p:sp>
      <p:sp>
        <p:nvSpPr>
          <p:cNvPr id="27650" name="Rectangle 2"/>
          <p:cNvSpPr>
            <a:spLocks noGrp="1" noChangeArrowheads="1"/>
          </p:cNvSpPr>
          <p:nvPr>
            <p:ph type="title"/>
          </p:nvPr>
        </p:nvSpPr>
        <p:spPr>
          <a:xfrm>
            <a:off x="0" y="-3121"/>
            <a:ext cx="9144000" cy="551801"/>
          </a:xfrm>
          <a:solidFill>
            <a:srgbClr val="FFFF00"/>
          </a:solidFill>
        </p:spPr>
        <p:txBody>
          <a:bodyPr>
            <a:noAutofit/>
          </a:bodyPr>
          <a:lstStyle/>
          <a:p>
            <a:r>
              <a:rPr lang="en-US" altLang="ru-RU" sz="3200" dirty="0" smtClean="0"/>
              <a:t> </a:t>
            </a:r>
            <a:r>
              <a:rPr lang="en-US" altLang="ru-RU" sz="3200" dirty="0" smtClean="0"/>
              <a:t>STCF </a:t>
            </a:r>
            <a:r>
              <a:rPr lang="en-US" altLang="ru-RU" sz="3200" dirty="0" smtClean="0"/>
              <a:t>optics around the point opposite to IP</a:t>
            </a:r>
            <a:endParaRPr lang="ru-RU" altLang="ru-RU" sz="32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908720"/>
            <a:ext cx="7619048" cy="4514286"/>
          </a:xfrm>
          <a:prstGeom prst="rect">
            <a:avLst/>
          </a:prstGeom>
        </p:spPr>
      </p:pic>
    </p:spTree>
    <p:extLst>
      <p:ext uri="{BB962C8B-B14F-4D97-AF65-F5344CB8AC3E}">
        <p14:creationId xmlns:p14="http://schemas.microsoft.com/office/powerpoint/2010/main" val="3368294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ижний колонтитул 4"/>
          <p:cNvSpPr>
            <a:spLocks noGrp="1"/>
          </p:cNvSpPr>
          <p:nvPr>
            <p:ph type="ftr" sz="quarter" idx="11"/>
          </p:nvPr>
        </p:nvSpPr>
        <p:spPr/>
        <p:txBody>
          <a:bodyPr/>
          <a:lstStyle/>
          <a:p>
            <a:r>
              <a:rPr lang="en-US" altLang="ru-RU" smtClean="0"/>
              <a:t>Koop, Polarization issues</a:t>
            </a:r>
            <a:endParaRPr lang="ru-RU" altLang="ru-RU"/>
          </a:p>
        </p:txBody>
      </p:sp>
      <p:sp>
        <p:nvSpPr>
          <p:cNvPr id="10" name="Номер слайда 5"/>
          <p:cNvSpPr>
            <a:spLocks noGrp="1"/>
          </p:cNvSpPr>
          <p:nvPr>
            <p:ph type="sldNum" sz="quarter" idx="12"/>
          </p:nvPr>
        </p:nvSpPr>
        <p:spPr/>
        <p:txBody>
          <a:bodyPr/>
          <a:lstStyle/>
          <a:p>
            <a:fld id="{B7A78DC5-0522-4E4B-8934-CABE4613863B}" type="slidenum">
              <a:rPr lang="ru-RU" altLang="ru-RU"/>
              <a:pPr/>
              <a:t>12</a:t>
            </a:fld>
            <a:endParaRPr lang="ru-RU" altLang="ru-RU"/>
          </a:p>
        </p:txBody>
      </p:sp>
      <p:sp>
        <p:nvSpPr>
          <p:cNvPr id="27650" name="Rectangle 2"/>
          <p:cNvSpPr>
            <a:spLocks noGrp="1" noChangeArrowheads="1"/>
          </p:cNvSpPr>
          <p:nvPr>
            <p:ph type="title"/>
          </p:nvPr>
        </p:nvSpPr>
        <p:spPr>
          <a:xfrm>
            <a:off x="0" y="-3121"/>
            <a:ext cx="9144000" cy="406025"/>
          </a:xfrm>
          <a:solidFill>
            <a:srgbClr val="FFFF00"/>
          </a:solidFill>
        </p:spPr>
        <p:txBody>
          <a:bodyPr>
            <a:noAutofit/>
          </a:bodyPr>
          <a:lstStyle/>
          <a:p>
            <a:r>
              <a:rPr lang="en-US" altLang="ru-RU" sz="3200" dirty="0" smtClean="0"/>
              <a:t> </a:t>
            </a:r>
            <a:r>
              <a:rPr lang="en-US" altLang="ru-RU" sz="2800" dirty="0" smtClean="0"/>
              <a:t>Beta-functions of a snake insertion in the tech-straight</a:t>
            </a:r>
            <a:endParaRPr lang="ru-RU" altLang="ru-RU" sz="2800" dirty="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768029"/>
            <a:ext cx="7056784" cy="5588321"/>
          </a:xfrm>
          <a:prstGeom prst="rect">
            <a:avLst/>
          </a:prstGeom>
        </p:spPr>
      </p:pic>
    </p:spTree>
    <p:extLst>
      <p:ext uri="{BB962C8B-B14F-4D97-AF65-F5344CB8AC3E}">
        <p14:creationId xmlns:p14="http://schemas.microsoft.com/office/powerpoint/2010/main" val="2206749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ижний колонтитул 4"/>
          <p:cNvSpPr>
            <a:spLocks noGrp="1"/>
          </p:cNvSpPr>
          <p:nvPr>
            <p:ph type="ftr" sz="quarter" idx="11"/>
          </p:nvPr>
        </p:nvSpPr>
        <p:spPr/>
        <p:txBody>
          <a:bodyPr/>
          <a:lstStyle/>
          <a:p>
            <a:r>
              <a:rPr lang="en-US" altLang="ru-RU" smtClean="0"/>
              <a:t>Koop, Polarization issues</a:t>
            </a:r>
            <a:endParaRPr lang="ru-RU" altLang="ru-RU"/>
          </a:p>
        </p:txBody>
      </p:sp>
      <p:sp>
        <p:nvSpPr>
          <p:cNvPr id="10" name="Номер слайда 5"/>
          <p:cNvSpPr>
            <a:spLocks noGrp="1"/>
          </p:cNvSpPr>
          <p:nvPr>
            <p:ph type="sldNum" sz="quarter" idx="12"/>
          </p:nvPr>
        </p:nvSpPr>
        <p:spPr/>
        <p:txBody>
          <a:bodyPr/>
          <a:lstStyle/>
          <a:p>
            <a:fld id="{B7A78DC5-0522-4E4B-8934-CABE4613863B}" type="slidenum">
              <a:rPr lang="ru-RU" altLang="ru-RU"/>
              <a:pPr/>
              <a:t>13</a:t>
            </a:fld>
            <a:endParaRPr lang="ru-RU" altLang="ru-RU"/>
          </a:p>
        </p:txBody>
      </p:sp>
      <p:sp>
        <p:nvSpPr>
          <p:cNvPr id="27650" name="Rectangle 2"/>
          <p:cNvSpPr>
            <a:spLocks noGrp="1" noChangeArrowheads="1"/>
          </p:cNvSpPr>
          <p:nvPr>
            <p:ph type="title"/>
          </p:nvPr>
        </p:nvSpPr>
        <p:spPr>
          <a:xfrm>
            <a:off x="0" y="-3121"/>
            <a:ext cx="9144000" cy="407785"/>
          </a:xfrm>
          <a:solidFill>
            <a:srgbClr val="FFFF00"/>
          </a:solidFill>
        </p:spPr>
        <p:txBody>
          <a:bodyPr>
            <a:noAutofit/>
          </a:bodyPr>
          <a:lstStyle/>
          <a:p>
            <a:r>
              <a:rPr lang="en-US" altLang="ru-RU" sz="3200" dirty="0" smtClean="0"/>
              <a:t> </a:t>
            </a:r>
            <a:r>
              <a:rPr lang="en-US" altLang="ru-RU" sz="2800" dirty="0" err="1" smtClean="0"/>
              <a:t>Floquet</a:t>
            </a:r>
            <a:r>
              <a:rPr lang="en-US" altLang="ru-RU" sz="2800" dirty="0" smtClean="0"/>
              <a:t> functions of the final focus region</a:t>
            </a:r>
            <a:endParaRPr lang="ru-RU" altLang="ru-RU" sz="28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764704"/>
            <a:ext cx="7619048" cy="4438095"/>
          </a:xfrm>
          <a:prstGeom prst="rect">
            <a:avLst/>
          </a:prstGeom>
        </p:spPr>
      </p:pic>
    </p:spTree>
    <p:extLst>
      <p:ext uri="{BB962C8B-B14F-4D97-AF65-F5344CB8AC3E}">
        <p14:creationId xmlns:p14="http://schemas.microsoft.com/office/powerpoint/2010/main" val="2836683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ижний колонтитул 4"/>
          <p:cNvSpPr>
            <a:spLocks noGrp="1"/>
          </p:cNvSpPr>
          <p:nvPr>
            <p:ph type="ftr" sz="quarter" idx="11"/>
          </p:nvPr>
        </p:nvSpPr>
        <p:spPr/>
        <p:txBody>
          <a:bodyPr/>
          <a:lstStyle/>
          <a:p>
            <a:r>
              <a:rPr lang="en-US" altLang="ru-RU" smtClean="0"/>
              <a:t>Koop, Polarization issues</a:t>
            </a:r>
            <a:endParaRPr lang="ru-RU" altLang="ru-RU"/>
          </a:p>
        </p:txBody>
      </p:sp>
      <p:sp>
        <p:nvSpPr>
          <p:cNvPr id="10" name="Номер слайда 5"/>
          <p:cNvSpPr>
            <a:spLocks noGrp="1"/>
          </p:cNvSpPr>
          <p:nvPr>
            <p:ph type="sldNum" sz="quarter" idx="12"/>
          </p:nvPr>
        </p:nvSpPr>
        <p:spPr/>
        <p:txBody>
          <a:bodyPr/>
          <a:lstStyle/>
          <a:p>
            <a:fld id="{B7A78DC5-0522-4E4B-8934-CABE4613863B}" type="slidenum">
              <a:rPr lang="ru-RU" altLang="ru-RU"/>
              <a:pPr/>
              <a:t>14</a:t>
            </a:fld>
            <a:endParaRPr lang="ru-RU" altLang="ru-RU"/>
          </a:p>
        </p:txBody>
      </p:sp>
      <p:sp>
        <p:nvSpPr>
          <p:cNvPr id="27650" name="Rectangle 2"/>
          <p:cNvSpPr>
            <a:spLocks noGrp="1" noChangeArrowheads="1"/>
          </p:cNvSpPr>
          <p:nvPr>
            <p:ph type="title"/>
          </p:nvPr>
        </p:nvSpPr>
        <p:spPr>
          <a:xfrm>
            <a:off x="0" y="-3121"/>
            <a:ext cx="9144000" cy="407785"/>
          </a:xfrm>
          <a:solidFill>
            <a:srgbClr val="FFFF00"/>
          </a:solidFill>
        </p:spPr>
        <p:txBody>
          <a:bodyPr>
            <a:noAutofit/>
          </a:bodyPr>
          <a:lstStyle/>
          <a:p>
            <a:r>
              <a:rPr lang="en-US" altLang="ru-RU" sz="3200" dirty="0" smtClean="0"/>
              <a:t>Beta-</a:t>
            </a:r>
            <a:r>
              <a:rPr lang="en-US" altLang="ru-RU" sz="2800" dirty="0" smtClean="0"/>
              <a:t>functions of the final focus regions with snakes </a:t>
            </a:r>
            <a:endParaRPr lang="ru-RU" altLang="ru-RU" sz="2800" dirty="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672"/>
            <a:ext cx="4413635" cy="3456384"/>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2636912"/>
            <a:ext cx="4567392" cy="3531762"/>
          </a:xfrm>
          <a:prstGeom prst="rect">
            <a:avLst/>
          </a:prstGeom>
        </p:spPr>
      </p:pic>
      <p:sp>
        <p:nvSpPr>
          <p:cNvPr id="5" name="TextBox 4"/>
          <p:cNvSpPr txBox="1"/>
          <p:nvPr/>
        </p:nvSpPr>
        <p:spPr>
          <a:xfrm>
            <a:off x="4716017" y="560283"/>
            <a:ext cx="4248472" cy="1754326"/>
          </a:xfrm>
          <a:prstGeom prst="rect">
            <a:avLst/>
          </a:prstGeom>
          <a:noFill/>
        </p:spPr>
        <p:txBody>
          <a:bodyPr wrap="square" rtlCol="0">
            <a:spAutoFit/>
          </a:bodyPr>
          <a:lstStyle/>
          <a:p>
            <a:r>
              <a:rPr lang="en-US" dirty="0" smtClean="0"/>
              <a:t>The left plot refer to the matching region located after crab-waist </a:t>
            </a:r>
            <a:r>
              <a:rPr lang="en-US" dirty="0" err="1" smtClean="0"/>
              <a:t>sextupole</a:t>
            </a:r>
            <a:r>
              <a:rPr lang="en-US" dirty="0" smtClean="0"/>
              <a:t>.</a:t>
            </a:r>
          </a:p>
          <a:p>
            <a:endParaRPr lang="en-US" dirty="0"/>
          </a:p>
          <a:p>
            <a:r>
              <a:rPr lang="en-US" dirty="0" smtClean="0"/>
              <a:t>And the right plot refer to the region after an arc. Crab </a:t>
            </a:r>
            <a:r>
              <a:rPr lang="en-US" dirty="0" err="1" smtClean="0"/>
              <a:t>sextupole</a:t>
            </a:r>
            <a:r>
              <a:rPr lang="en-US" dirty="0" smtClean="0"/>
              <a:t> is located at the right edge of this region.</a:t>
            </a:r>
            <a:endParaRPr lang="ru-RU" dirty="0"/>
          </a:p>
        </p:txBody>
      </p:sp>
      <p:sp>
        <p:nvSpPr>
          <p:cNvPr id="6" name="TextBox 5"/>
          <p:cNvSpPr txBox="1"/>
          <p:nvPr/>
        </p:nvSpPr>
        <p:spPr>
          <a:xfrm>
            <a:off x="395537" y="4149080"/>
            <a:ext cx="4018098" cy="646331"/>
          </a:xfrm>
          <a:prstGeom prst="rect">
            <a:avLst/>
          </a:prstGeom>
          <a:noFill/>
        </p:spPr>
        <p:txBody>
          <a:bodyPr wrap="square" rtlCol="0">
            <a:spAutoFit/>
          </a:bodyPr>
          <a:lstStyle/>
          <a:p>
            <a:r>
              <a:rPr lang="en-US" dirty="0" smtClean="0"/>
              <a:t>Some asymmetry of these two optics  is due to asymmetry of the original lattices.</a:t>
            </a:r>
            <a:endParaRPr lang="ru-RU" dirty="0"/>
          </a:p>
        </p:txBody>
      </p:sp>
    </p:spTree>
    <p:extLst>
      <p:ext uri="{BB962C8B-B14F-4D97-AF65-F5344CB8AC3E}">
        <p14:creationId xmlns:p14="http://schemas.microsoft.com/office/powerpoint/2010/main" val="2035124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ижний колонтитул 4"/>
          <p:cNvSpPr>
            <a:spLocks noGrp="1"/>
          </p:cNvSpPr>
          <p:nvPr>
            <p:ph type="ftr" sz="quarter" idx="11"/>
          </p:nvPr>
        </p:nvSpPr>
        <p:spPr/>
        <p:txBody>
          <a:bodyPr/>
          <a:lstStyle/>
          <a:p>
            <a:r>
              <a:rPr lang="en-US" altLang="ru-RU" smtClean="0"/>
              <a:t>Koop, Polarization issues</a:t>
            </a:r>
            <a:endParaRPr lang="ru-RU" altLang="ru-RU"/>
          </a:p>
        </p:txBody>
      </p:sp>
      <p:sp>
        <p:nvSpPr>
          <p:cNvPr id="10" name="Номер слайда 5"/>
          <p:cNvSpPr>
            <a:spLocks noGrp="1"/>
          </p:cNvSpPr>
          <p:nvPr>
            <p:ph type="sldNum" sz="quarter" idx="12"/>
          </p:nvPr>
        </p:nvSpPr>
        <p:spPr/>
        <p:txBody>
          <a:bodyPr/>
          <a:lstStyle/>
          <a:p>
            <a:fld id="{B7A78DC5-0522-4E4B-8934-CABE4613863B}" type="slidenum">
              <a:rPr lang="ru-RU" altLang="ru-RU"/>
              <a:pPr/>
              <a:t>15</a:t>
            </a:fld>
            <a:endParaRPr lang="ru-RU" altLang="ru-RU"/>
          </a:p>
        </p:txBody>
      </p:sp>
      <mc:AlternateContent xmlns:mc="http://schemas.openxmlformats.org/markup-compatibility/2006" xmlns:a14="http://schemas.microsoft.com/office/drawing/2010/main">
        <mc:Choice Requires="a14">
          <p:sp>
            <p:nvSpPr>
              <p:cNvPr id="27650" name="Rectangle 2"/>
              <p:cNvSpPr>
                <a:spLocks noGrp="1" noChangeArrowheads="1"/>
              </p:cNvSpPr>
              <p:nvPr>
                <p:ph type="title"/>
              </p:nvPr>
            </p:nvSpPr>
            <p:spPr>
              <a:xfrm>
                <a:off x="0" y="0"/>
                <a:ext cx="9144000" cy="407785"/>
              </a:xfrm>
              <a:solidFill>
                <a:srgbClr val="FFFF00"/>
              </a:solidFill>
            </p:spPr>
            <p:txBody>
              <a:bodyPr>
                <a:noAutofit/>
              </a:bodyPr>
              <a:lstStyle/>
              <a:p>
                <a14:m>
                  <m:oMath xmlns:m="http://schemas.openxmlformats.org/officeDocument/2006/math">
                    <m:d>
                      <m:dPr>
                        <m:begChr m:val="|"/>
                        <m:endChr m:val="|"/>
                        <m:ctrlPr>
                          <a:rPr lang="en-US" altLang="ru-RU" sz="3200" i="1">
                            <a:latin typeface="Cambria Math" panose="02040503050406030204" pitchFamily="18" charset="0"/>
                          </a:rPr>
                        </m:ctrlPr>
                      </m:dPr>
                      <m:e>
                        <m:f>
                          <m:fPr>
                            <m:type m:val="lin"/>
                            <m:ctrlPr>
                              <a:rPr lang="en-US" altLang="ru-RU" sz="3200" i="1">
                                <a:latin typeface="Cambria Math" panose="02040503050406030204" pitchFamily="18" charset="0"/>
                              </a:rPr>
                            </m:ctrlPr>
                          </m:fPr>
                          <m:num>
                            <m:r>
                              <a:rPr lang="en-US" altLang="ru-RU" sz="3200" i="1">
                                <a:latin typeface="Cambria Math" panose="02040503050406030204" pitchFamily="18" charset="0"/>
                                <a:ea typeface="Cambria Math" panose="02040503050406030204" pitchFamily="18" charset="0"/>
                              </a:rPr>
                              <m:t>𝛾𝜕</m:t>
                            </m:r>
                            <m:acc>
                              <m:accPr>
                                <m:chr m:val="⃗"/>
                                <m:ctrlPr>
                                  <a:rPr lang="en-US" altLang="ru-RU" sz="3200" i="1">
                                    <a:latin typeface="Cambria Math" panose="02040503050406030204" pitchFamily="18" charset="0"/>
                                    <a:ea typeface="Cambria Math" panose="02040503050406030204" pitchFamily="18" charset="0"/>
                                  </a:rPr>
                                </m:ctrlPr>
                              </m:accPr>
                              <m:e>
                                <m:r>
                                  <a:rPr lang="en-US" altLang="ru-RU" sz="3200" i="1">
                                    <a:latin typeface="Cambria Math" panose="02040503050406030204" pitchFamily="18" charset="0"/>
                                    <a:ea typeface="Cambria Math" panose="02040503050406030204" pitchFamily="18" charset="0"/>
                                  </a:rPr>
                                  <m:t>𝑛</m:t>
                                </m:r>
                              </m:e>
                            </m:acc>
                          </m:num>
                          <m:den>
                            <m:r>
                              <a:rPr lang="en-US" altLang="ru-RU" sz="3200" i="1">
                                <a:latin typeface="Cambria Math" panose="02040503050406030204" pitchFamily="18" charset="0"/>
                                <a:ea typeface="Cambria Math" panose="02040503050406030204" pitchFamily="18" charset="0"/>
                              </a:rPr>
                              <m:t>𝜕𝛾</m:t>
                            </m:r>
                          </m:den>
                        </m:f>
                      </m:e>
                    </m:d>
                  </m:oMath>
                </a14:m>
                <a:r>
                  <a:rPr lang="en-US" altLang="ru-RU" sz="3200" dirty="0" smtClean="0"/>
                  <a:t> and </a:t>
                </a:r>
                <a:r>
                  <a:rPr lang="en-US" altLang="ru-RU" sz="3200" dirty="0"/>
                  <a:t>depolarization </a:t>
                </a:r>
                <a:r>
                  <a:rPr lang="en-US" altLang="ru-RU" sz="3200" dirty="0" smtClean="0"/>
                  <a:t>time</a:t>
                </a:r>
                <a:r>
                  <a:rPr lang="en-US" altLang="ru-RU" sz="2800" dirty="0"/>
                  <a:t>  with 3 snakes </a:t>
                </a:r>
                <a:endParaRPr lang="ru-RU" altLang="ru-RU" sz="2800" dirty="0"/>
              </a:p>
            </p:txBody>
          </p:sp>
        </mc:Choice>
        <mc:Fallback xmlns="">
          <p:sp>
            <p:nvSpPr>
              <p:cNvPr id="27650" name="Rectangle 2"/>
              <p:cNvSpPr>
                <a:spLocks noGrp="1" noRot="1" noChangeAspect="1" noMove="1" noResize="1" noEditPoints="1" noAdjustHandles="1" noChangeArrowheads="1" noChangeShapeType="1" noTextEdit="1"/>
              </p:cNvSpPr>
              <p:nvPr>
                <p:ph type="title"/>
              </p:nvPr>
            </p:nvSpPr>
            <p:spPr>
              <a:xfrm>
                <a:off x="0" y="0"/>
                <a:ext cx="9144000" cy="407785"/>
              </a:xfrm>
              <a:blipFill>
                <a:blip r:embed="rId2"/>
                <a:stretch>
                  <a:fillRect t="-38806" b="-71642"/>
                </a:stretch>
              </a:blipFill>
            </p:spPr>
            <p:txBody>
              <a:bodyPr/>
              <a:lstStyle/>
              <a:p>
                <a:r>
                  <a:rPr lang="ru-RU">
                    <a:noFill/>
                  </a:rPr>
                  <a:t> </a:t>
                </a:r>
              </a:p>
            </p:txBody>
          </p:sp>
        </mc:Fallback>
      </mc:AlternateContent>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3" y="455730"/>
            <a:ext cx="4193529" cy="2757245"/>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454" y="455731"/>
            <a:ext cx="4511554" cy="2931841"/>
          </a:xfrm>
          <a:prstGeom prst="rect">
            <a:avLst/>
          </a:prstGeom>
        </p:spPr>
      </p:pic>
      <p:sp>
        <p:nvSpPr>
          <p:cNvPr id="2" name="TextBox 1"/>
          <p:cNvSpPr txBox="1"/>
          <p:nvPr/>
        </p:nvSpPr>
        <p:spPr>
          <a:xfrm>
            <a:off x="300095" y="3435518"/>
            <a:ext cx="8543809" cy="2031325"/>
          </a:xfrm>
          <a:prstGeom prst="rect">
            <a:avLst/>
          </a:prstGeom>
          <a:noFill/>
        </p:spPr>
        <p:txBody>
          <a:bodyPr wrap="square" rtlCol="0">
            <a:spAutoFit/>
          </a:bodyPr>
          <a:lstStyle/>
          <a:p>
            <a:r>
              <a:rPr lang="en-US" dirty="0"/>
              <a:t>When using 1 or 3 Siberian snakes, the polarization at the IP point is aligned exactly along the longitudinal axis at any beam energy! This is the main advantage of using not a partial, but a complete Siberian snake</a:t>
            </a:r>
            <a:r>
              <a:rPr lang="en-US" dirty="0" smtClean="0"/>
              <a:t>.</a:t>
            </a:r>
          </a:p>
          <a:p>
            <a:endParaRPr lang="en-US" dirty="0"/>
          </a:p>
          <a:p>
            <a:r>
              <a:rPr lang="en-US" dirty="0"/>
              <a:t>The depolarization time is calculated taking into account the effects of </a:t>
            </a:r>
            <a:r>
              <a:rPr lang="en-US" dirty="0" smtClean="0"/>
              <a:t>damping </a:t>
            </a:r>
            <a:r>
              <a:rPr lang="en-US" dirty="0"/>
              <a:t>wigglers, assuming their strength is proportional to the beam energy. 2 GeV was chosen as the reference energy</a:t>
            </a:r>
            <a:r>
              <a:rPr lang="en-US" dirty="0" smtClean="0"/>
              <a:t>. </a:t>
            </a:r>
            <a:endParaRPr lang="ru-RU" dirty="0"/>
          </a:p>
        </p:txBody>
      </p:sp>
    </p:spTree>
    <p:extLst>
      <p:ext uri="{BB962C8B-B14F-4D97-AF65-F5344CB8AC3E}">
        <p14:creationId xmlns:p14="http://schemas.microsoft.com/office/powerpoint/2010/main" val="560688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ижний колонтитул 4"/>
          <p:cNvSpPr>
            <a:spLocks noGrp="1"/>
          </p:cNvSpPr>
          <p:nvPr>
            <p:ph type="ftr" sz="quarter" idx="11"/>
          </p:nvPr>
        </p:nvSpPr>
        <p:spPr/>
        <p:txBody>
          <a:bodyPr/>
          <a:lstStyle/>
          <a:p>
            <a:r>
              <a:rPr lang="en-US" altLang="ru-RU" smtClean="0"/>
              <a:t>Koop, Polarization issues</a:t>
            </a:r>
            <a:endParaRPr lang="ru-RU" altLang="ru-RU"/>
          </a:p>
        </p:txBody>
      </p:sp>
      <p:sp>
        <p:nvSpPr>
          <p:cNvPr id="10" name="Номер слайда 5"/>
          <p:cNvSpPr>
            <a:spLocks noGrp="1"/>
          </p:cNvSpPr>
          <p:nvPr>
            <p:ph type="sldNum" sz="quarter" idx="12"/>
          </p:nvPr>
        </p:nvSpPr>
        <p:spPr/>
        <p:txBody>
          <a:bodyPr/>
          <a:lstStyle/>
          <a:p>
            <a:fld id="{B7A78DC5-0522-4E4B-8934-CABE4613863B}" type="slidenum">
              <a:rPr lang="ru-RU" altLang="ru-RU"/>
              <a:pPr/>
              <a:t>16</a:t>
            </a:fld>
            <a:endParaRPr lang="ru-RU" altLang="ru-RU"/>
          </a:p>
        </p:txBody>
      </p:sp>
      <p:sp>
        <p:nvSpPr>
          <p:cNvPr id="27650" name="Rectangle 2"/>
          <p:cNvSpPr>
            <a:spLocks noGrp="1" noChangeArrowheads="1"/>
          </p:cNvSpPr>
          <p:nvPr>
            <p:ph type="title"/>
          </p:nvPr>
        </p:nvSpPr>
        <p:spPr>
          <a:xfrm>
            <a:off x="0" y="0"/>
            <a:ext cx="9144000" cy="407785"/>
          </a:xfrm>
          <a:solidFill>
            <a:srgbClr val="FFFF00"/>
          </a:solidFill>
        </p:spPr>
        <p:txBody>
          <a:bodyPr>
            <a:noAutofit/>
          </a:bodyPr>
          <a:lstStyle/>
          <a:p>
            <a:r>
              <a:rPr lang="en-US" altLang="ru-RU" sz="2400" dirty="0" smtClean="0"/>
              <a:t>Self-polarization degree and time</a:t>
            </a:r>
            <a:r>
              <a:rPr lang="en-US" altLang="ru-RU" sz="2400" dirty="0"/>
              <a:t>  with 3 </a:t>
            </a:r>
            <a:r>
              <a:rPr lang="en-US" altLang="ru-RU" sz="2400" dirty="0" smtClean="0"/>
              <a:t>snakes and with wigglers</a:t>
            </a:r>
            <a:endParaRPr lang="ru-RU" altLang="ru-RU" sz="2400" dirty="0"/>
          </a:p>
        </p:txBody>
      </p:sp>
      <p:sp>
        <p:nvSpPr>
          <p:cNvPr id="5" name="TextBox 4"/>
          <p:cNvSpPr txBox="1"/>
          <p:nvPr/>
        </p:nvSpPr>
        <p:spPr>
          <a:xfrm>
            <a:off x="323528" y="2921824"/>
            <a:ext cx="7967555" cy="1477328"/>
          </a:xfrm>
          <a:prstGeom prst="rect">
            <a:avLst/>
          </a:prstGeom>
          <a:noFill/>
        </p:spPr>
        <p:txBody>
          <a:bodyPr wrap="square" rtlCol="0">
            <a:spAutoFit/>
          </a:bodyPr>
          <a:lstStyle/>
          <a:p>
            <a:r>
              <a:rPr lang="en-US" dirty="0"/>
              <a:t>The Wiggler field is tuned to provide constant damping at all energies below 3 GeV. At 3.5 GeV the wigglers turn off</a:t>
            </a:r>
            <a:r>
              <a:rPr lang="en-US" dirty="0" smtClean="0"/>
              <a:t>.</a:t>
            </a:r>
          </a:p>
          <a:p>
            <a:endParaRPr lang="en-US" dirty="0"/>
          </a:p>
          <a:p>
            <a:r>
              <a:rPr lang="en-US" dirty="0"/>
              <a:t>The degree of self-polarization is small enough and will not introduce significant asymmetry into the average value of polarization with the opposite sign.</a:t>
            </a:r>
            <a:endParaRPr lang="ru-RU" dirty="0"/>
          </a:p>
        </p:txBody>
      </p:sp>
      <p:graphicFrame>
        <p:nvGraphicFramePr>
          <p:cNvPr id="11" name="Таблица 10"/>
          <p:cNvGraphicFramePr>
            <a:graphicFrameLocks noGrp="1"/>
          </p:cNvGraphicFramePr>
          <p:nvPr>
            <p:extLst>
              <p:ext uri="{D42A27DB-BD31-4B8C-83A1-F6EECF244321}">
                <p14:modId xmlns:p14="http://schemas.microsoft.com/office/powerpoint/2010/main" val="1277093569"/>
              </p:ext>
            </p:extLst>
          </p:nvPr>
        </p:nvGraphicFramePr>
        <p:xfrm>
          <a:off x="549895" y="476672"/>
          <a:ext cx="8136905" cy="2188313"/>
        </p:xfrm>
        <a:graphic>
          <a:graphicData uri="http://schemas.openxmlformats.org/drawingml/2006/table">
            <a:tbl>
              <a:tblPr firstRow="1" firstCol="1" bandRow="1">
                <a:tableStyleId>{5C22544A-7EE6-4342-B048-85BDC9FD1C3A}</a:tableStyleId>
              </a:tblPr>
              <a:tblGrid>
                <a:gridCol w="853753">
                  <a:extLst>
                    <a:ext uri="{9D8B030D-6E8A-4147-A177-3AD203B41FA5}">
                      <a16:colId xmlns:a16="http://schemas.microsoft.com/office/drawing/2014/main" val="1761189066"/>
                    </a:ext>
                  </a:extLst>
                </a:gridCol>
                <a:gridCol w="1080120">
                  <a:extLst>
                    <a:ext uri="{9D8B030D-6E8A-4147-A177-3AD203B41FA5}">
                      <a16:colId xmlns:a16="http://schemas.microsoft.com/office/drawing/2014/main" val="1177268430"/>
                    </a:ext>
                  </a:extLst>
                </a:gridCol>
                <a:gridCol w="936104">
                  <a:extLst>
                    <a:ext uri="{9D8B030D-6E8A-4147-A177-3AD203B41FA5}">
                      <a16:colId xmlns:a16="http://schemas.microsoft.com/office/drawing/2014/main" val="2076257389"/>
                    </a:ext>
                  </a:extLst>
                </a:gridCol>
                <a:gridCol w="864096">
                  <a:extLst>
                    <a:ext uri="{9D8B030D-6E8A-4147-A177-3AD203B41FA5}">
                      <a16:colId xmlns:a16="http://schemas.microsoft.com/office/drawing/2014/main" val="2697996207"/>
                    </a:ext>
                  </a:extLst>
                </a:gridCol>
                <a:gridCol w="1008112">
                  <a:extLst>
                    <a:ext uri="{9D8B030D-6E8A-4147-A177-3AD203B41FA5}">
                      <a16:colId xmlns:a16="http://schemas.microsoft.com/office/drawing/2014/main" val="3205961338"/>
                    </a:ext>
                  </a:extLst>
                </a:gridCol>
                <a:gridCol w="1224136">
                  <a:extLst>
                    <a:ext uri="{9D8B030D-6E8A-4147-A177-3AD203B41FA5}">
                      <a16:colId xmlns:a16="http://schemas.microsoft.com/office/drawing/2014/main" val="3698081409"/>
                    </a:ext>
                  </a:extLst>
                </a:gridCol>
                <a:gridCol w="1080120">
                  <a:extLst>
                    <a:ext uri="{9D8B030D-6E8A-4147-A177-3AD203B41FA5}">
                      <a16:colId xmlns:a16="http://schemas.microsoft.com/office/drawing/2014/main" val="1196728468"/>
                    </a:ext>
                  </a:extLst>
                </a:gridCol>
                <a:gridCol w="1090464">
                  <a:extLst>
                    <a:ext uri="{9D8B030D-6E8A-4147-A177-3AD203B41FA5}">
                      <a16:colId xmlns:a16="http://schemas.microsoft.com/office/drawing/2014/main" val="3123301174"/>
                    </a:ext>
                  </a:extLst>
                </a:gridCol>
              </a:tblGrid>
              <a:tr h="277745">
                <a:tc>
                  <a:txBody>
                    <a:bodyPr/>
                    <a:lstStyle/>
                    <a:p>
                      <a:pPr>
                        <a:lnSpc>
                          <a:spcPct val="107000"/>
                        </a:lnSpc>
                        <a:spcAft>
                          <a:spcPts val="0"/>
                        </a:spcAft>
                      </a:pPr>
                      <a:r>
                        <a:rPr lang="pt-BR" sz="1600" dirty="0" smtClean="0">
                          <a:ln>
                            <a:noFill/>
                          </a:ln>
                          <a:effectLst/>
                        </a:rPr>
                        <a:t>Energy</a:t>
                      </a:r>
                    </a:p>
                    <a:p>
                      <a:pPr>
                        <a:lnSpc>
                          <a:spcPct val="107000"/>
                        </a:lnSpc>
                        <a:spcAft>
                          <a:spcPts val="0"/>
                        </a:spcAft>
                      </a:pPr>
                      <a:r>
                        <a:rPr lang="pt-BR" sz="1600" dirty="0" smtClean="0">
                          <a:ln>
                            <a:noFill/>
                          </a:ln>
                          <a:effectLst/>
                          <a:latin typeface="Calibri" panose="020F0502020204030204" pitchFamily="34" charset="0"/>
                          <a:ea typeface="Calibri" panose="020F0502020204030204" pitchFamily="34" charset="0"/>
                          <a:cs typeface="Times New Roman" panose="02020603050405020304" pitchFamily="18" charset="0"/>
                        </a:rPr>
                        <a:t>(GeV)</a:t>
                      </a:r>
                      <a:endParaRPr lang="ru-RU" sz="16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600" dirty="0" smtClean="0">
                          <a:ln>
                            <a:noFill/>
                          </a:ln>
                          <a:effectLst/>
                        </a:rPr>
                        <a:t>Pol-degree</a:t>
                      </a:r>
                    </a:p>
                    <a:p>
                      <a:pPr>
                        <a:lnSpc>
                          <a:spcPct val="107000"/>
                        </a:lnSpc>
                        <a:spcAft>
                          <a:spcPts val="0"/>
                        </a:spcAft>
                      </a:pPr>
                      <a:r>
                        <a:rPr lang="pt-BR" sz="1600" dirty="0" smtClean="0">
                          <a:ln>
                            <a:noFill/>
                          </a:ln>
                          <a:effectLst/>
                          <a:latin typeface="Calibri" panose="020F0502020204030204" pitchFamily="34" charset="0"/>
                          <a:ea typeface="Calibri" panose="020F0502020204030204" pitchFamily="34" charset="0"/>
                          <a:cs typeface="Times New Roman" panose="02020603050405020304" pitchFamily="18" charset="0"/>
                        </a:rPr>
                        <a:t>(%)</a:t>
                      </a:r>
                      <a:endParaRPr lang="ru-RU" sz="16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600" dirty="0" smtClean="0">
                          <a:ln>
                            <a:noFill/>
                          </a:ln>
                          <a:effectLst/>
                        </a:rPr>
                        <a:t>Tpol</a:t>
                      </a:r>
                    </a:p>
                    <a:p>
                      <a:pPr>
                        <a:lnSpc>
                          <a:spcPct val="107000"/>
                        </a:lnSpc>
                        <a:spcAft>
                          <a:spcPts val="0"/>
                        </a:spcAft>
                      </a:pPr>
                      <a:r>
                        <a:rPr lang="pt-BR" sz="1600" dirty="0" smtClean="0">
                          <a:ln>
                            <a:noFill/>
                          </a:ln>
                          <a:effectLst/>
                        </a:rPr>
                        <a:t>(</a:t>
                      </a:r>
                      <a:r>
                        <a:rPr lang="pt-BR" sz="1600" dirty="0">
                          <a:ln>
                            <a:noFill/>
                          </a:ln>
                          <a:effectLst/>
                        </a:rPr>
                        <a:t>s)</a:t>
                      </a:r>
                      <a:endParaRPr lang="ru-RU" sz="16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600" dirty="0" smtClean="0">
                          <a:ln>
                            <a:noFill/>
                          </a:ln>
                          <a:effectLst/>
                        </a:rPr>
                        <a:t>U0</a:t>
                      </a:r>
                    </a:p>
                    <a:p>
                      <a:pPr>
                        <a:lnSpc>
                          <a:spcPct val="107000"/>
                        </a:lnSpc>
                        <a:spcAft>
                          <a:spcPts val="0"/>
                        </a:spcAft>
                      </a:pPr>
                      <a:r>
                        <a:rPr lang="pt-BR" sz="1600" dirty="0" smtClean="0">
                          <a:ln>
                            <a:noFill/>
                          </a:ln>
                          <a:effectLst/>
                        </a:rPr>
                        <a:t>(</a:t>
                      </a:r>
                      <a:r>
                        <a:rPr lang="pt-BR" sz="1600" dirty="0">
                          <a:ln>
                            <a:noFill/>
                          </a:ln>
                          <a:effectLst/>
                        </a:rPr>
                        <a:t>keV)</a:t>
                      </a:r>
                      <a:endParaRPr lang="ru-RU" sz="16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600" dirty="0" smtClean="0">
                          <a:ln>
                            <a:noFill/>
                          </a:ln>
                          <a:effectLst/>
                        </a:rPr>
                        <a:t>dE/E</a:t>
                      </a:r>
                    </a:p>
                    <a:p>
                      <a:pPr>
                        <a:lnSpc>
                          <a:spcPct val="107000"/>
                        </a:lnSpc>
                        <a:spcAft>
                          <a:spcPts val="0"/>
                        </a:spcAft>
                      </a:pPr>
                      <a:r>
                        <a:rPr lang="pt-BR" sz="1600" dirty="0" smtClean="0">
                          <a:ln>
                            <a:noFill/>
                          </a:ln>
                          <a:effectLst/>
                          <a:latin typeface="Calibri" panose="020F0502020204030204" pitchFamily="34" charset="0"/>
                          <a:ea typeface="Calibri" panose="020F0502020204030204" pitchFamily="34" charset="0"/>
                          <a:cs typeface="Times New Roman" panose="02020603050405020304" pitchFamily="18" charset="0"/>
                        </a:rPr>
                        <a:t>(0.001)</a:t>
                      </a:r>
                      <a:endParaRPr lang="ru-RU" sz="16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600" dirty="0" smtClean="0">
                          <a:ln>
                            <a:noFill/>
                          </a:ln>
                          <a:effectLst/>
                        </a:rPr>
                        <a:t>emit_x</a:t>
                      </a:r>
                    </a:p>
                    <a:p>
                      <a:pPr>
                        <a:lnSpc>
                          <a:spcPct val="107000"/>
                        </a:lnSpc>
                        <a:spcAft>
                          <a:spcPts val="0"/>
                        </a:spcAft>
                      </a:pPr>
                      <a:r>
                        <a:rPr lang="pt-BR" sz="1600" dirty="0" smtClean="0">
                          <a:ln>
                            <a:noFill/>
                          </a:ln>
                          <a:effectLst/>
                        </a:rPr>
                        <a:t>(</a:t>
                      </a:r>
                      <a:r>
                        <a:rPr lang="pt-BR" sz="1600" dirty="0">
                          <a:ln>
                            <a:noFill/>
                          </a:ln>
                          <a:effectLst/>
                        </a:rPr>
                        <a:t>m*rad)</a:t>
                      </a:r>
                      <a:endParaRPr lang="ru-RU" sz="16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600" dirty="0" smtClean="0">
                          <a:ln>
                            <a:noFill/>
                          </a:ln>
                          <a:effectLst/>
                        </a:rPr>
                        <a:t>tau_x</a:t>
                      </a:r>
                    </a:p>
                    <a:p>
                      <a:pPr>
                        <a:lnSpc>
                          <a:spcPct val="107000"/>
                        </a:lnSpc>
                        <a:spcAft>
                          <a:spcPts val="0"/>
                        </a:spcAft>
                      </a:pPr>
                      <a:r>
                        <a:rPr lang="pt-BR" sz="1600" dirty="0" smtClean="0">
                          <a:ln>
                            <a:noFill/>
                          </a:ln>
                          <a:effectLst/>
                        </a:rPr>
                        <a:t>(</a:t>
                      </a:r>
                      <a:r>
                        <a:rPr lang="pt-BR" sz="1600" dirty="0">
                          <a:ln>
                            <a:noFill/>
                          </a:ln>
                          <a:effectLst/>
                        </a:rPr>
                        <a:t>s)</a:t>
                      </a:r>
                      <a:endParaRPr lang="ru-RU" sz="16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dirty="0" err="1" smtClean="0">
                          <a:ln>
                            <a:noFill/>
                          </a:ln>
                          <a:effectLst/>
                          <a:latin typeface="Calibri" panose="020F0502020204030204" pitchFamily="34" charset="0"/>
                          <a:ea typeface="Calibri" panose="020F0502020204030204" pitchFamily="34" charset="0"/>
                          <a:cs typeface="Times New Roman" panose="02020603050405020304" pitchFamily="18" charset="0"/>
                        </a:rPr>
                        <a:t>B_wigl</a:t>
                      </a:r>
                      <a:endParaRPr lang="en-US" sz="1600" dirty="0" smtClean="0">
                        <a:ln>
                          <a:noFill/>
                        </a:ln>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600" dirty="0" smtClean="0">
                          <a:ln>
                            <a:noFill/>
                          </a:ln>
                          <a:effectLst/>
                          <a:latin typeface="Calibri" panose="020F0502020204030204" pitchFamily="34" charset="0"/>
                          <a:ea typeface="Calibri" panose="020F0502020204030204" pitchFamily="34" charset="0"/>
                          <a:cs typeface="Times New Roman" panose="02020603050405020304" pitchFamily="18" charset="0"/>
                        </a:rPr>
                        <a:t>(T)</a:t>
                      </a:r>
                      <a:endParaRPr lang="ru-RU" sz="16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70479095"/>
                  </a:ext>
                </a:extLst>
              </a:tr>
              <a:tr h="277745">
                <a:tc>
                  <a:txBody>
                    <a:bodyPr/>
                    <a:lstStyle/>
                    <a:p>
                      <a:pPr>
                        <a:lnSpc>
                          <a:spcPct val="107000"/>
                        </a:lnSpc>
                        <a:spcAft>
                          <a:spcPts val="0"/>
                        </a:spcAft>
                      </a:pPr>
                      <a:r>
                        <a:rPr lang="pt-BR" sz="1600">
                          <a:ln>
                            <a:noFill/>
                          </a:ln>
                          <a:effectLst/>
                        </a:rPr>
                        <a:t>1.0</a:t>
                      </a:r>
                      <a:endParaRPr lang="ru-RU" sz="160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600" dirty="0">
                          <a:ln>
                            <a:noFill/>
                          </a:ln>
                          <a:effectLst/>
                        </a:rPr>
                        <a:t>-</a:t>
                      </a:r>
                      <a:r>
                        <a:rPr lang="pt-BR" sz="1600" dirty="0" smtClean="0">
                          <a:ln>
                            <a:noFill/>
                          </a:ln>
                          <a:effectLst/>
                        </a:rPr>
                        <a:t>0.16</a:t>
                      </a:r>
                      <a:endParaRPr lang="ru-RU" sz="16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600" dirty="0">
                          <a:ln>
                            <a:noFill/>
                          </a:ln>
                          <a:effectLst/>
                        </a:rPr>
                        <a:t>1731.4</a:t>
                      </a:r>
                      <a:endParaRPr lang="ru-RU" sz="16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600" dirty="0">
                          <a:ln>
                            <a:noFill/>
                          </a:ln>
                          <a:effectLst/>
                        </a:rPr>
                        <a:t>271.7</a:t>
                      </a:r>
                      <a:endParaRPr lang="ru-RU" sz="16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600" dirty="0" smtClean="0">
                          <a:ln>
                            <a:noFill/>
                          </a:ln>
                          <a:effectLst/>
                        </a:rPr>
                        <a:t>0.736</a:t>
                      </a:r>
                      <a:endParaRPr lang="ru-RU" sz="16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600">
                          <a:ln>
                            <a:noFill/>
                          </a:ln>
                          <a:effectLst/>
                        </a:rPr>
                        <a:t>1.958e-08</a:t>
                      </a:r>
                      <a:endParaRPr lang="ru-RU" sz="160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600" dirty="0">
                          <a:ln>
                            <a:noFill/>
                          </a:ln>
                          <a:effectLst/>
                        </a:rPr>
                        <a:t>0.021</a:t>
                      </a:r>
                      <a:endParaRPr lang="ru-RU" sz="16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dirty="0" smtClean="0">
                          <a:ln>
                            <a:noFill/>
                          </a:ln>
                          <a:effectLst/>
                          <a:latin typeface="Calibri" panose="020F0502020204030204" pitchFamily="34" charset="0"/>
                          <a:ea typeface="Calibri" panose="020F0502020204030204" pitchFamily="34" charset="0"/>
                          <a:cs typeface="Times New Roman" panose="02020603050405020304" pitchFamily="18" charset="0"/>
                        </a:rPr>
                        <a:t>5.29</a:t>
                      </a:r>
                      <a:endParaRPr lang="ru-RU" sz="16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8544667"/>
                  </a:ext>
                </a:extLst>
              </a:tr>
              <a:tr h="277745">
                <a:tc>
                  <a:txBody>
                    <a:bodyPr/>
                    <a:lstStyle/>
                    <a:p>
                      <a:pPr>
                        <a:lnSpc>
                          <a:spcPct val="107000"/>
                        </a:lnSpc>
                        <a:spcAft>
                          <a:spcPts val="0"/>
                        </a:spcAft>
                      </a:pPr>
                      <a:r>
                        <a:rPr lang="pt-BR" sz="1600">
                          <a:ln>
                            <a:noFill/>
                          </a:ln>
                          <a:effectLst/>
                        </a:rPr>
                        <a:t>1.5</a:t>
                      </a:r>
                      <a:endParaRPr lang="ru-RU" sz="160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600" dirty="0" smtClean="0">
                          <a:ln>
                            <a:noFill/>
                          </a:ln>
                          <a:effectLst/>
                        </a:rPr>
                        <a:t>1.01</a:t>
                      </a:r>
                      <a:endParaRPr lang="ru-RU" sz="16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600">
                          <a:ln>
                            <a:noFill/>
                          </a:ln>
                          <a:effectLst/>
                        </a:rPr>
                        <a:t>1323.3</a:t>
                      </a:r>
                      <a:endParaRPr lang="ru-RU" sz="160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600" dirty="0">
                          <a:ln>
                            <a:noFill/>
                          </a:ln>
                          <a:effectLst/>
                        </a:rPr>
                        <a:t>407.5</a:t>
                      </a:r>
                      <a:endParaRPr lang="ru-RU" sz="16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600" dirty="0" smtClean="0">
                          <a:ln>
                            <a:noFill/>
                          </a:ln>
                          <a:effectLst/>
                        </a:rPr>
                        <a:t>0.771</a:t>
                      </a:r>
                      <a:endParaRPr lang="ru-RU" sz="16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600" dirty="0">
                          <a:ln>
                            <a:noFill/>
                          </a:ln>
                          <a:effectLst/>
                        </a:rPr>
                        <a:t>6.175e-09</a:t>
                      </a:r>
                      <a:endParaRPr lang="ru-RU" sz="16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600">
                          <a:ln>
                            <a:noFill/>
                          </a:ln>
                          <a:effectLst/>
                        </a:rPr>
                        <a:t>0.021</a:t>
                      </a:r>
                      <a:endParaRPr lang="ru-RU" sz="160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dirty="0" smtClean="0">
                          <a:ln>
                            <a:noFill/>
                          </a:ln>
                          <a:effectLst/>
                          <a:latin typeface="Calibri" panose="020F0502020204030204" pitchFamily="34" charset="0"/>
                          <a:ea typeface="Calibri" panose="020F0502020204030204" pitchFamily="34" charset="0"/>
                          <a:cs typeface="Times New Roman" panose="02020603050405020304" pitchFamily="18" charset="0"/>
                        </a:rPr>
                        <a:t>4.12</a:t>
                      </a:r>
                      <a:endParaRPr lang="ru-RU" sz="16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40923472"/>
                  </a:ext>
                </a:extLst>
              </a:tr>
              <a:tr h="277745">
                <a:tc>
                  <a:txBody>
                    <a:bodyPr/>
                    <a:lstStyle/>
                    <a:p>
                      <a:pPr>
                        <a:lnSpc>
                          <a:spcPct val="107000"/>
                        </a:lnSpc>
                        <a:spcAft>
                          <a:spcPts val="0"/>
                        </a:spcAft>
                      </a:pPr>
                      <a:r>
                        <a:rPr lang="pt-BR" sz="1600">
                          <a:ln>
                            <a:noFill/>
                          </a:ln>
                          <a:effectLst/>
                        </a:rPr>
                        <a:t>2.0</a:t>
                      </a:r>
                      <a:endParaRPr lang="ru-RU" sz="160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600" dirty="0" smtClean="0">
                          <a:ln>
                            <a:noFill/>
                          </a:ln>
                          <a:effectLst/>
                        </a:rPr>
                        <a:t>0.04</a:t>
                      </a:r>
                      <a:endParaRPr lang="ru-RU" sz="16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600">
                          <a:ln>
                            <a:noFill/>
                          </a:ln>
                          <a:effectLst/>
                        </a:rPr>
                        <a:t>792.8</a:t>
                      </a:r>
                      <a:endParaRPr lang="ru-RU" sz="160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600">
                          <a:ln>
                            <a:noFill/>
                          </a:ln>
                          <a:effectLst/>
                        </a:rPr>
                        <a:t>543.3</a:t>
                      </a:r>
                      <a:endParaRPr lang="ru-RU" sz="160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600" dirty="0" smtClean="0">
                          <a:ln>
                            <a:noFill/>
                          </a:ln>
                          <a:effectLst/>
                        </a:rPr>
                        <a:t>0.757</a:t>
                      </a:r>
                      <a:endParaRPr lang="ru-RU" sz="16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600" dirty="0">
                          <a:ln>
                            <a:noFill/>
                          </a:ln>
                          <a:effectLst/>
                        </a:rPr>
                        <a:t>4.172e-09</a:t>
                      </a:r>
                      <a:endParaRPr lang="ru-RU" sz="16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600">
                          <a:ln>
                            <a:noFill/>
                          </a:ln>
                          <a:effectLst/>
                        </a:rPr>
                        <a:t>0.021</a:t>
                      </a:r>
                      <a:endParaRPr lang="ru-RU" sz="160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dirty="0" smtClean="0">
                          <a:ln>
                            <a:noFill/>
                          </a:ln>
                          <a:effectLst/>
                          <a:latin typeface="Calibri" panose="020F0502020204030204" pitchFamily="34" charset="0"/>
                          <a:ea typeface="Calibri" panose="020F0502020204030204" pitchFamily="34" charset="0"/>
                          <a:cs typeface="Times New Roman" panose="02020603050405020304" pitchFamily="18" charset="0"/>
                        </a:rPr>
                        <a:t>3.2</a:t>
                      </a:r>
                      <a:endParaRPr lang="ru-RU" sz="16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58990666"/>
                  </a:ext>
                </a:extLst>
              </a:tr>
              <a:tr h="277745">
                <a:tc>
                  <a:txBody>
                    <a:bodyPr/>
                    <a:lstStyle/>
                    <a:p>
                      <a:pPr>
                        <a:lnSpc>
                          <a:spcPct val="107000"/>
                        </a:lnSpc>
                        <a:spcAft>
                          <a:spcPts val="0"/>
                        </a:spcAft>
                      </a:pPr>
                      <a:r>
                        <a:rPr lang="pt-BR" sz="1600">
                          <a:ln>
                            <a:noFill/>
                          </a:ln>
                          <a:effectLst/>
                        </a:rPr>
                        <a:t>2.5</a:t>
                      </a:r>
                      <a:endParaRPr lang="ru-RU" sz="160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600" dirty="0" smtClean="0">
                          <a:ln>
                            <a:noFill/>
                          </a:ln>
                          <a:effectLst/>
                        </a:rPr>
                        <a:t>-2.26</a:t>
                      </a:r>
                      <a:endParaRPr lang="ru-RU" sz="16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600">
                          <a:ln>
                            <a:noFill/>
                          </a:ln>
                          <a:effectLst/>
                        </a:rPr>
                        <a:t>317.7</a:t>
                      </a:r>
                      <a:endParaRPr lang="ru-RU" sz="160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600">
                          <a:ln>
                            <a:noFill/>
                          </a:ln>
                          <a:effectLst/>
                        </a:rPr>
                        <a:t>679.2</a:t>
                      </a:r>
                      <a:endParaRPr lang="ru-RU" sz="160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600" dirty="0" smtClean="0">
                          <a:ln>
                            <a:noFill/>
                          </a:ln>
                          <a:effectLst/>
                        </a:rPr>
                        <a:t>0.736</a:t>
                      </a:r>
                      <a:endParaRPr lang="ru-RU" sz="16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600" dirty="0">
                          <a:ln>
                            <a:noFill/>
                          </a:ln>
                          <a:effectLst/>
                        </a:rPr>
                        <a:t>8.175e-09</a:t>
                      </a:r>
                      <a:endParaRPr lang="ru-RU" sz="16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600" dirty="0">
                          <a:ln>
                            <a:noFill/>
                          </a:ln>
                          <a:effectLst/>
                        </a:rPr>
                        <a:t>0.021</a:t>
                      </a:r>
                      <a:endParaRPr lang="ru-RU" sz="16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dirty="0" smtClean="0">
                          <a:ln>
                            <a:noFill/>
                          </a:ln>
                          <a:effectLst/>
                          <a:latin typeface="Calibri" panose="020F0502020204030204" pitchFamily="34" charset="0"/>
                          <a:ea typeface="Calibri" panose="020F0502020204030204" pitchFamily="34" charset="0"/>
                          <a:cs typeface="Times New Roman" panose="02020603050405020304" pitchFamily="18" charset="0"/>
                        </a:rPr>
                        <a:t>2.23</a:t>
                      </a:r>
                      <a:endParaRPr lang="ru-RU" sz="16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64444298"/>
                  </a:ext>
                </a:extLst>
              </a:tr>
              <a:tr h="277745">
                <a:tc>
                  <a:txBody>
                    <a:bodyPr/>
                    <a:lstStyle/>
                    <a:p>
                      <a:pPr>
                        <a:lnSpc>
                          <a:spcPct val="107000"/>
                        </a:lnSpc>
                        <a:spcAft>
                          <a:spcPts val="0"/>
                        </a:spcAft>
                      </a:pPr>
                      <a:r>
                        <a:rPr lang="pt-BR" sz="1600">
                          <a:ln>
                            <a:noFill/>
                          </a:ln>
                          <a:effectLst/>
                        </a:rPr>
                        <a:t>3.0</a:t>
                      </a:r>
                      <a:endParaRPr lang="ru-RU" sz="160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600" dirty="0" smtClean="0">
                          <a:ln>
                            <a:noFill/>
                          </a:ln>
                          <a:effectLst/>
                        </a:rPr>
                        <a:t>-2.76</a:t>
                      </a:r>
                      <a:endParaRPr lang="ru-RU" sz="16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600">
                          <a:ln>
                            <a:noFill/>
                          </a:ln>
                          <a:effectLst/>
                        </a:rPr>
                        <a:t>113.6</a:t>
                      </a:r>
                      <a:endParaRPr lang="ru-RU" sz="160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600">
                          <a:ln>
                            <a:noFill/>
                          </a:ln>
                          <a:effectLst/>
                        </a:rPr>
                        <a:t>815.0</a:t>
                      </a:r>
                      <a:endParaRPr lang="ru-RU" sz="160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600" dirty="0" smtClean="0">
                          <a:ln>
                            <a:noFill/>
                          </a:ln>
                          <a:effectLst/>
                        </a:rPr>
                        <a:t>0.852</a:t>
                      </a:r>
                      <a:endParaRPr lang="ru-RU" sz="16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600">
                          <a:ln>
                            <a:noFill/>
                          </a:ln>
                          <a:effectLst/>
                        </a:rPr>
                        <a:t>1.983e-08</a:t>
                      </a:r>
                      <a:endParaRPr lang="ru-RU" sz="160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600" dirty="0">
                          <a:ln>
                            <a:noFill/>
                          </a:ln>
                          <a:effectLst/>
                        </a:rPr>
                        <a:t>0.021</a:t>
                      </a:r>
                      <a:endParaRPr lang="ru-RU" sz="16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dirty="0" smtClean="0">
                          <a:ln>
                            <a:noFill/>
                          </a:ln>
                          <a:effectLst/>
                          <a:latin typeface="Calibri" panose="020F0502020204030204" pitchFamily="34" charset="0"/>
                          <a:ea typeface="Calibri" panose="020F0502020204030204" pitchFamily="34" charset="0"/>
                          <a:cs typeface="Times New Roman" panose="02020603050405020304" pitchFamily="18" charset="0"/>
                        </a:rPr>
                        <a:t>0.34</a:t>
                      </a:r>
                      <a:endParaRPr lang="ru-RU" sz="16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52396418"/>
                  </a:ext>
                </a:extLst>
              </a:tr>
              <a:tr h="277745">
                <a:tc>
                  <a:txBody>
                    <a:bodyPr/>
                    <a:lstStyle/>
                    <a:p>
                      <a:pPr>
                        <a:lnSpc>
                          <a:spcPct val="107000"/>
                        </a:lnSpc>
                        <a:spcAft>
                          <a:spcPts val="0"/>
                        </a:spcAft>
                      </a:pPr>
                      <a:r>
                        <a:rPr lang="pt-BR" sz="1600">
                          <a:ln>
                            <a:noFill/>
                          </a:ln>
                          <a:effectLst/>
                        </a:rPr>
                        <a:t>3.5</a:t>
                      </a:r>
                      <a:endParaRPr lang="ru-RU" sz="160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600" dirty="0" smtClean="0">
                          <a:ln>
                            <a:noFill/>
                          </a:ln>
                          <a:effectLst/>
                        </a:rPr>
                        <a:t>2.23</a:t>
                      </a:r>
                      <a:endParaRPr lang="ru-RU" sz="16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600">
                          <a:ln>
                            <a:noFill/>
                          </a:ln>
                          <a:effectLst/>
                        </a:rPr>
                        <a:t>41.5</a:t>
                      </a:r>
                      <a:endParaRPr lang="ru-RU" sz="160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600">
                          <a:ln>
                            <a:noFill/>
                          </a:ln>
                          <a:effectLst/>
                        </a:rPr>
                        <a:t>1493.8</a:t>
                      </a:r>
                      <a:endParaRPr lang="ru-RU" sz="160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600" dirty="0" smtClean="0">
                          <a:ln>
                            <a:noFill/>
                          </a:ln>
                          <a:effectLst/>
                        </a:rPr>
                        <a:t>0.998</a:t>
                      </a:r>
                      <a:endParaRPr lang="ru-RU" sz="16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600">
                          <a:ln>
                            <a:noFill/>
                          </a:ln>
                          <a:effectLst/>
                        </a:rPr>
                        <a:t>2.732e-08</a:t>
                      </a:r>
                      <a:endParaRPr lang="ru-RU" sz="160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600" dirty="0">
                          <a:ln>
                            <a:noFill/>
                          </a:ln>
                          <a:effectLst/>
                        </a:rPr>
                        <a:t>0.014</a:t>
                      </a:r>
                      <a:endParaRPr lang="ru-RU" sz="16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dirty="0" smtClean="0">
                          <a:ln>
                            <a:noFill/>
                          </a:ln>
                          <a:effectLst/>
                          <a:latin typeface="Calibri" panose="020F0502020204030204" pitchFamily="34" charset="0"/>
                          <a:ea typeface="Calibri" panose="020F0502020204030204" pitchFamily="34" charset="0"/>
                          <a:cs typeface="Times New Roman" panose="02020603050405020304" pitchFamily="18" charset="0"/>
                        </a:rPr>
                        <a:t>0</a:t>
                      </a:r>
                      <a:endParaRPr lang="ru-RU" sz="1600"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8012832"/>
                  </a:ext>
                </a:extLst>
              </a:tr>
            </a:tbl>
          </a:graphicData>
        </a:graphic>
      </p:graphicFrame>
    </p:spTree>
    <p:extLst>
      <p:ext uri="{BB962C8B-B14F-4D97-AF65-F5344CB8AC3E}">
        <p14:creationId xmlns:p14="http://schemas.microsoft.com/office/powerpoint/2010/main" val="3789265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ижний колонтитул 4"/>
          <p:cNvSpPr>
            <a:spLocks noGrp="1"/>
          </p:cNvSpPr>
          <p:nvPr>
            <p:ph type="ftr" sz="quarter" idx="11"/>
          </p:nvPr>
        </p:nvSpPr>
        <p:spPr/>
        <p:txBody>
          <a:bodyPr/>
          <a:lstStyle/>
          <a:p>
            <a:r>
              <a:rPr lang="en-US" altLang="ru-RU" smtClean="0"/>
              <a:t>Koop, Polarization issues</a:t>
            </a:r>
            <a:endParaRPr lang="ru-RU" altLang="ru-RU"/>
          </a:p>
        </p:txBody>
      </p:sp>
      <p:sp>
        <p:nvSpPr>
          <p:cNvPr id="10" name="Номер слайда 5"/>
          <p:cNvSpPr>
            <a:spLocks noGrp="1"/>
          </p:cNvSpPr>
          <p:nvPr>
            <p:ph type="sldNum" sz="quarter" idx="12"/>
          </p:nvPr>
        </p:nvSpPr>
        <p:spPr/>
        <p:txBody>
          <a:bodyPr/>
          <a:lstStyle/>
          <a:p>
            <a:fld id="{B7A78DC5-0522-4E4B-8934-CABE4613863B}" type="slidenum">
              <a:rPr lang="ru-RU" altLang="ru-RU"/>
              <a:pPr/>
              <a:t>17</a:t>
            </a:fld>
            <a:endParaRPr lang="ru-RU" altLang="ru-RU"/>
          </a:p>
        </p:txBody>
      </p:sp>
      <mc:AlternateContent xmlns:mc="http://schemas.openxmlformats.org/markup-compatibility/2006" xmlns:a14="http://schemas.microsoft.com/office/drawing/2010/main">
        <mc:Choice Requires="a14">
          <p:sp>
            <p:nvSpPr>
              <p:cNvPr id="27650" name="Rectangle 2"/>
              <p:cNvSpPr>
                <a:spLocks noGrp="1" noChangeArrowheads="1"/>
              </p:cNvSpPr>
              <p:nvPr>
                <p:ph type="title"/>
              </p:nvPr>
            </p:nvSpPr>
            <p:spPr>
              <a:xfrm>
                <a:off x="0" y="0"/>
                <a:ext cx="9144000" cy="407785"/>
              </a:xfrm>
              <a:solidFill>
                <a:srgbClr val="FFFF00"/>
              </a:solidFill>
            </p:spPr>
            <p:txBody>
              <a:bodyPr>
                <a:noAutofit/>
              </a:bodyPr>
              <a:lstStyle/>
              <a:p>
                <a14:m>
                  <m:oMath xmlns:m="http://schemas.openxmlformats.org/officeDocument/2006/math">
                    <m:d>
                      <m:dPr>
                        <m:begChr m:val="|"/>
                        <m:endChr m:val="|"/>
                        <m:ctrlPr>
                          <a:rPr lang="en-US" altLang="ru-RU" sz="3200" i="1">
                            <a:latin typeface="Cambria Math" panose="02040503050406030204" pitchFamily="18" charset="0"/>
                          </a:rPr>
                        </m:ctrlPr>
                      </m:dPr>
                      <m:e>
                        <m:f>
                          <m:fPr>
                            <m:type m:val="lin"/>
                            <m:ctrlPr>
                              <a:rPr lang="en-US" altLang="ru-RU" sz="3200" i="1">
                                <a:latin typeface="Cambria Math" panose="02040503050406030204" pitchFamily="18" charset="0"/>
                              </a:rPr>
                            </m:ctrlPr>
                          </m:fPr>
                          <m:num>
                            <m:r>
                              <a:rPr lang="en-US" altLang="ru-RU" sz="3200" i="1">
                                <a:latin typeface="Cambria Math" panose="02040503050406030204" pitchFamily="18" charset="0"/>
                                <a:ea typeface="Cambria Math" panose="02040503050406030204" pitchFamily="18" charset="0"/>
                              </a:rPr>
                              <m:t>𝛾𝜕</m:t>
                            </m:r>
                            <m:acc>
                              <m:accPr>
                                <m:chr m:val="⃗"/>
                                <m:ctrlPr>
                                  <a:rPr lang="en-US" altLang="ru-RU" sz="3200" i="1">
                                    <a:latin typeface="Cambria Math" panose="02040503050406030204" pitchFamily="18" charset="0"/>
                                    <a:ea typeface="Cambria Math" panose="02040503050406030204" pitchFamily="18" charset="0"/>
                                  </a:rPr>
                                </m:ctrlPr>
                              </m:accPr>
                              <m:e>
                                <m:r>
                                  <a:rPr lang="en-US" altLang="ru-RU" sz="3200" i="1">
                                    <a:latin typeface="Cambria Math" panose="02040503050406030204" pitchFamily="18" charset="0"/>
                                    <a:ea typeface="Cambria Math" panose="02040503050406030204" pitchFamily="18" charset="0"/>
                                  </a:rPr>
                                  <m:t>𝑛</m:t>
                                </m:r>
                              </m:e>
                            </m:acc>
                          </m:num>
                          <m:den>
                            <m:r>
                              <a:rPr lang="en-US" altLang="ru-RU" sz="3200" i="1">
                                <a:latin typeface="Cambria Math" panose="02040503050406030204" pitchFamily="18" charset="0"/>
                                <a:ea typeface="Cambria Math" panose="02040503050406030204" pitchFamily="18" charset="0"/>
                              </a:rPr>
                              <m:t>𝜕𝛾</m:t>
                            </m:r>
                          </m:den>
                        </m:f>
                      </m:e>
                    </m:d>
                  </m:oMath>
                </a14:m>
                <a:r>
                  <a:rPr lang="en-US" altLang="ru-RU" sz="3200" dirty="0" smtClean="0"/>
                  <a:t> and </a:t>
                </a:r>
                <a:r>
                  <a:rPr lang="en-US" altLang="ru-RU" sz="3200" dirty="0"/>
                  <a:t>depolarization </a:t>
                </a:r>
                <a:r>
                  <a:rPr lang="en-US" altLang="ru-RU" sz="3200" dirty="0" smtClean="0"/>
                  <a:t>time</a:t>
                </a:r>
                <a:r>
                  <a:rPr lang="en-US" altLang="ru-RU" sz="2800" dirty="0"/>
                  <a:t>  with </a:t>
                </a:r>
                <a:r>
                  <a:rPr lang="ru-RU" altLang="ru-RU" sz="2800" dirty="0" smtClean="0"/>
                  <a:t>2</a:t>
                </a:r>
                <a:r>
                  <a:rPr lang="en-US" altLang="ru-RU" sz="2800" dirty="0" smtClean="0"/>
                  <a:t> half-snakes </a:t>
                </a:r>
                <a:endParaRPr lang="ru-RU" altLang="ru-RU" sz="2800" dirty="0"/>
              </a:p>
            </p:txBody>
          </p:sp>
        </mc:Choice>
        <mc:Fallback xmlns="">
          <p:sp>
            <p:nvSpPr>
              <p:cNvPr id="27650" name="Rectangle 2"/>
              <p:cNvSpPr>
                <a:spLocks noGrp="1" noRot="1" noChangeAspect="1" noMove="1" noResize="1" noEditPoints="1" noAdjustHandles="1" noChangeArrowheads="1" noChangeShapeType="1" noTextEdit="1"/>
              </p:cNvSpPr>
              <p:nvPr>
                <p:ph type="title"/>
              </p:nvPr>
            </p:nvSpPr>
            <p:spPr>
              <a:xfrm>
                <a:off x="0" y="0"/>
                <a:ext cx="9144000" cy="407785"/>
              </a:xfrm>
              <a:blipFill>
                <a:blip r:embed="rId2"/>
                <a:stretch>
                  <a:fillRect t="-38806" b="-71642"/>
                </a:stretch>
              </a:blipFill>
            </p:spPr>
            <p:txBody>
              <a:bodyPr/>
              <a:lstStyle/>
              <a:p>
                <a:r>
                  <a:rPr lang="ru-RU">
                    <a:noFill/>
                  </a:rPr>
                  <a:t> </a:t>
                </a:r>
              </a:p>
            </p:txBody>
          </p:sp>
        </mc:Fallback>
      </mc:AlternateContent>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92696"/>
            <a:ext cx="4032448" cy="2611010"/>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5976" y="438944"/>
            <a:ext cx="4608512" cy="3024335"/>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703" y="3356992"/>
            <a:ext cx="4570451" cy="2999358"/>
          </a:xfrm>
          <a:prstGeom prst="rect">
            <a:avLst/>
          </a:prstGeom>
        </p:spPr>
      </p:pic>
      <p:sp>
        <p:nvSpPr>
          <p:cNvPr id="8" name="TextBox 7"/>
          <p:cNvSpPr txBox="1"/>
          <p:nvPr/>
        </p:nvSpPr>
        <p:spPr>
          <a:xfrm>
            <a:off x="4933020" y="3600315"/>
            <a:ext cx="4031468" cy="2862322"/>
          </a:xfrm>
          <a:prstGeom prst="rect">
            <a:avLst/>
          </a:prstGeom>
          <a:noFill/>
        </p:spPr>
        <p:txBody>
          <a:bodyPr wrap="square" rtlCol="0">
            <a:spAutoFit/>
          </a:bodyPr>
          <a:lstStyle/>
          <a:p>
            <a:r>
              <a:rPr lang="en-US" dirty="0"/>
              <a:t>In the left graph, the matrices of the two 90-degree half-snakes are chosen with plus or minus I, i.e</a:t>
            </a:r>
            <a:r>
              <a:rPr lang="en-US" dirty="0" smtClean="0"/>
              <a:t>.</a:t>
            </a:r>
            <a:r>
              <a:rPr lang="ru-RU" dirty="0" smtClean="0"/>
              <a:t> </a:t>
            </a:r>
            <a:r>
              <a:rPr lang="en-US" dirty="0" smtClean="0"/>
              <a:t>not spin transparent to </a:t>
            </a:r>
            <a:r>
              <a:rPr lang="en-US" dirty="0" err="1"/>
              <a:t>betatron</a:t>
            </a:r>
            <a:r>
              <a:rPr lang="en-US" dirty="0"/>
              <a:t> oscillations. Therefore, narrow dips are visible here at energies corresponding to spin-</a:t>
            </a:r>
            <a:r>
              <a:rPr lang="en-US" dirty="0" err="1"/>
              <a:t>betatron</a:t>
            </a:r>
            <a:r>
              <a:rPr lang="en-US" dirty="0"/>
              <a:t> resonances. The top graph shows a clearer picture, without such dips, since the spin-rotators there are chosen to be spin-transparent.</a:t>
            </a:r>
            <a:endParaRPr lang="ru-RU" dirty="0"/>
          </a:p>
        </p:txBody>
      </p:sp>
    </p:spTree>
    <p:extLst>
      <p:ext uri="{BB962C8B-B14F-4D97-AF65-F5344CB8AC3E}">
        <p14:creationId xmlns:p14="http://schemas.microsoft.com/office/powerpoint/2010/main" val="3631840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ижний колонтитул 4"/>
          <p:cNvSpPr>
            <a:spLocks noGrp="1"/>
          </p:cNvSpPr>
          <p:nvPr>
            <p:ph type="ftr" sz="quarter" idx="11"/>
          </p:nvPr>
        </p:nvSpPr>
        <p:spPr/>
        <p:txBody>
          <a:bodyPr/>
          <a:lstStyle/>
          <a:p>
            <a:r>
              <a:rPr lang="en-US" altLang="ru-RU" smtClean="0"/>
              <a:t>Koop, Polarization issues</a:t>
            </a:r>
            <a:endParaRPr lang="ru-RU" altLang="ru-RU"/>
          </a:p>
        </p:txBody>
      </p:sp>
      <p:sp>
        <p:nvSpPr>
          <p:cNvPr id="10" name="Номер слайда 5"/>
          <p:cNvSpPr>
            <a:spLocks noGrp="1"/>
          </p:cNvSpPr>
          <p:nvPr>
            <p:ph type="sldNum" sz="quarter" idx="12"/>
          </p:nvPr>
        </p:nvSpPr>
        <p:spPr/>
        <p:txBody>
          <a:bodyPr/>
          <a:lstStyle/>
          <a:p>
            <a:fld id="{B7A78DC5-0522-4E4B-8934-CABE4613863B}" type="slidenum">
              <a:rPr lang="ru-RU" altLang="ru-RU"/>
              <a:pPr/>
              <a:t>18</a:t>
            </a:fld>
            <a:endParaRPr lang="ru-RU" altLang="ru-RU"/>
          </a:p>
        </p:txBody>
      </p:sp>
      <p:sp>
        <p:nvSpPr>
          <p:cNvPr id="27650" name="Rectangle 2"/>
          <p:cNvSpPr>
            <a:spLocks noGrp="1" noChangeArrowheads="1"/>
          </p:cNvSpPr>
          <p:nvPr>
            <p:ph type="title"/>
          </p:nvPr>
        </p:nvSpPr>
        <p:spPr>
          <a:xfrm>
            <a:off x="0" y="0"/>
            <a:ext cx="9144000" cy="407785"/>
          </a:xfrm>
          <a:solidFill>
            <a:srgbClr val="FFFF00"/>
          </a:solidFill>
        </p:spPr>
        <p:txBody>
          <a:bodyPr>
            <a:noAutofit/>
          </a:bodyPr>
          <a:lstStyle/>
          <a:p>
            <a:r>
              <a:rPr lang="en-US" altLang="ru-RU" sz="2400" dirty="0" smtClean="0"/>
              <a:t>Energy scaling of </a:t>
            </a:r>
            <a:r>
              <a:rPr lang="en-US" altLang="ru-RU" sz="2400" dirty="0" smtClean="0"/>
              <a:t>l</a:t>
            </a:r>
            <a:r>
              <a:rPr lang="en-US" altLang="ru-RU" sz="2400" dirty="0"/>
              <a:t>uminosity and </a:t>
            </a:r>
            <a:r>
              <a:rPr lang="en-US" altLang="ru-RU" sz="2400" dirty="0" smtClean="0"/>
              <a:t>beam parameters, </a:t>
            </a:r>
            <a:r>
              <a:rPr lang="en-US" altLang="ru-RU" sz="2400" dirty="0"/>
              <a:t>3 </a:t>
            </a:r>
            <a:r>
              <a:rPr lang="en-US" altLang="ru-RU" sz="2400" dirty="0" smtClean="0"/>
              <a:t>snakes + wigglers </a:t>
            </a:r>
            <a:endParaRPr lang="ru-RU" altLang="ru-RU" sz="2400" dirty="0"/>
          </a:p>
        </p:txBody>
      </p:sp>
      <mc:AlternateContent xmlns:mc="http://schemas.openxmlformats.org/markup-compatibility/2006">
        <mc:Choice xmlns:a14="http://schemas.microsoft.com/office/drawing/2010/main" Requires="a14">
          <p:graphicFrame>
            <p:nvGraphicFramePr>
              <p:cNvPr id="3" name="Таблица 2"/>
              <p:cNvGraphicFramePr>
                <a:graphicFrameLocks noGrp="1"/>
              </p:cNvGraphicFramePr>
              <p:nvPr>
                <p:extLst>
                  <p:ext uri="{D42A27DB-BD31-4B8C-83A1-F6EECF244321}">
                    <p14:modId xmlns:p14="http://schemas.microsoft.com/office/powerpoint/2010/main" val="1478643803"/>
                  </p:ext>
                </p:extLst>
              </p:nvPr>
            </p:nvGraphicFramePr>
            <p:xfrm>
              <a:off x="395536" y="476672"/>
              <a:ext cx="7848870" cy="4111338"/>
            </p:xfrm>
            <a:graphic>
              <a:graphicData uri="http://schemas.openxmlformats.org/drawingml/2006/table">
                <a:tbl>
                  <a:tblPr firstRow="1" firstCol="1" bandRow="1">
                    <a:tableStyleId>{5C22544A-7EE6-4342-B048-85BDC9FD1C3A}</a:tableStyleId>
                  </a:tblPr>
                  <a:tblGrid>
                    <a:gridCol w="2160240">
                      <a:extLst>
                        <a:ext uri="{9D8B030D-6E8A-4147-A177-3AD203B41FA5}">
                          <a16:colId xmlns:a16="http://schemas.microsoft.com/office/drawing/2014/main" val="3995413824"/>
                        </a:ext>
                      </a:extLst>
                    </a:gridCol>
                    <a:gridCol w="986512">
                      <a:extLst>
                        <a:ext uri="{9D8B030D-6E8A-4147-A177-3AD203B41FA5}">
                          <a16:colId xmlns:a16="http://schemas.microsoft.com/office/drawing/2014/main" val="4174320406"/>
                        </a:ext>
                      </a:extLst>
                    </a:gridCol>
                    <a:gridCol w="940234">
                      <a:extLst>
                        <a:ext uri="{9D8B030D-6E8A-4147-A177-3AD203B41FA5}">
                          <a16:colId xmlns:a16="http://schemas.microsoft.com/office/drawing/2014/main" val="332667076"/>
                        </a:ext>
                      </a:extLst>
                    </a:gridCol>
                    <a:gridCol w="940234">
                      <a:extLst>
                        <a:ext uri="{9D8B030D-6E8A-4147-A177-3AD203B41FA5}">
                          <a16:colId xmlns:a16="http://schemas.microsoft.com/office/drawing/2014/main" val="354478431"/>
                        </a:ext>
                      </a:extLst>
                    </a:gridCol>
                    <a:gridCol w="940234">
                      <a:extLst>
                        <a:ext uri="{9D8B030D-6E8A-4147-A177-3AD203B41FA5}">
                          <a16:colId xmlns:a16="http://schemas.microsoft.com/office/drawing/2014/main" val="1128568965"/>
                        </a:ext>
                      </a:extLst>
                    </a:gridCol>
                    <a:gridCol w="941182">
                      <a:extLst>
                        <a:ext uri="{9D8B030D-6E8A-4147-A177-3AD203B41FA5}">
                          <a16:colId xmlns:a16="http://schemas.microsoft.com/office/drawing/2014/main" val="3714546517"/>
                        </a:ext>
                      </a:extLst>
                    </a:gridCol>
                    <a:gridCol w="940234">
                      <a:extLst>
                        <a:ext uri="{9D8B030D-6E8A-4147-A177-3AD203B41FA5}">
                          <a16:colId xmlns:a16="http://schemas.microsoft.com/office/drawing/2014/main" val="4255219249"/>
                        </a:ext>
                      </a:extLst>
                    </a:gridCol>
                  </a:tblGrid>
                  <a:tr h="229469">
                    <a:tc>
                      <a:txBody>
                        <a:bodyPr/>
                        <a:lstStyle/>
                        <a:p>
                          <a:pPr>
                            <a:lnSpc>
                              <a:spcPct val="107000"/>
                            </a:lnSpc>
                            <a:spcAft>
                              <a:spcPts val="0"/>
                            </a:spcAft>
                          </a:pPr>
                          <a:r>
                            <a:rPr lang="en-US" sz="1600" dirty="0">
                              <a:effectLst/>
                            </a:rPr>
                            <a:t>E (GeV)</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dirty="0">
                              <a:effectLst/>
                            </a:rPr>
                            <a:t>1.0</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rPr>
                            <a:t>1.5</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rPr>
                            <a:t>2.0</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rPr>
                            <a:t>2.5</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rPr>
                            <a:t>3.0</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rPr>
                            <a:t>3.5</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5517439"/>
                      </a:ext>
                    </a:extLst>
                  </a:tr>
                  <a:tr h="229469">
                    <a:tc>
                      <a:txBody>
                        <a:bodyPr/>
                        <a:lstStyle/>
                        <a:p>
                          <a:pPr>
                            <a:lnSpc>
                              <a:spcPct val="107000"/>
                            </a:lnSpc>
                            <a:spcAft>
                              <a:spcPts val="0"/>
                            </a:spcAft>
                          </a:pPr>
                          <a:r>
                            <a:rPr lang="en-US" sz="1600" dirty="0">
                              <a:effectLst/>
                            </a:rPr>
                            <a:t>Circumference, (m)</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6">
                      <a:txBody>
                        <a:bodyPr/>
                        <a:lstStyle/>
                        <a:p>
                          <a:pPr algn="ctr">
                            <a:lnSpc>
                              <a:spcPct val="107000"/>
                            </a:lnSpc>
                            <a:spcAft>
                              <a:spcPts val="0"/>
                            </a:spcAft>
                          </a:pPr>
                          <a:r>
                            <a:rPr lang="ru-RU" sz="1600">
                              <a:effectLst/>
                            </a:rPr>
                            <a:t>860</a:t>
                          </a:r>
                          <a:r>
                            <a:rPr lang="en-US" sz="1600">
                              <a:effectLst/>
                            </a:rPr>
                            <a:t>.</a:t>
                          </a:r>
                          <a:r>
                            <a:rPr lang="ru-RU" sz="1600">
                              <a:effectLst/>
                            </a:rPr>
                            <a:t>321</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894117469"/>
                      </a:ext>
                    </a:extLst>
                  </a:tr>
                  <a:tr h="229469">
                    <a:tc>
                      <a:txBody>
                        <a:bodyPr/>
                        <a:lstStyle/>
                        <a:p>
                          <a:pPr>
                            <a:lnSpc>
                              <a:spcPct val="107000"/>
                            </a:lnSpc>
                            <a:spcAft>
                              <a:spcPts val="0"/>
                            </a:spcAft>
                          </a:pPr>
                          <a:r>
                            <a:rPr lang="en-US" sz="1600" dirty="0">
                              <a:effectLst/>
                            </a:rPr>
                            <a:t>Number of bunches</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dirty="0">
                              <a:effectLst/>
                            </a:rPr>
                            <a:t>688</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dirty="0">
                              <a:effectLst/>
                            </a:rPr>
                            <a:t>688</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rPr>
                            <a:t>688</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rPr>
                            <a:t>314</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rPr>
                            <a:t>139</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rPr>
                            <a:t>55</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6407043"/>
                      </a:ext>
                    </a:extLst>
                  </a:tr>
                  <a:tr h="229469">
                    <a:tc>
                      <a:txBody>
                        <a:bodyPr/>
                        <a:lstStyle/>
                        <a:p>
                          <a:pPr>
                            <a:lnSpc>
                              <a:spcPct val="107000"/>
                            </a:lnSpc>
                            <a:spcAft>
                              <a:spcPts val="0"/>
                            </a:spcAft>
                          </a:pPr>
                          <a:r>
                            <a:rPr lang="en-US" sz="1600">
                              <a:effectLst/>
                            </a:rPr>
                            <a:t>Particles/bunch, 10</a:t>
                          </a:r>
                          <a:r>
                            <a:rPr lang="en-US" sz="1600" baseline="30000">
                              <a:effectLst/>
                            </a:rPr>
                            <a:t>10</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rPr>
                            <a:t>5.7</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dirty="0">
                              <a:effectLst/>
                            </a:rPr>
                            <a:t>4.8</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dirty="0">
                              <a:effectLst/>
                            </a:rPr>
                            <a:t>5.2</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rPr>
                            <a:t>9.1</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rPr>
                            <a:t>17.1</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rPr>
                            <a:t>23.6</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577607"/>
                      </a:ext>
                    </a:extLst>
                  </a:tr>
                  <a:tr h="229469">
                    <a:tc>
                      <a:txBody>
                        <a:bodyPr/>
                        <a:lstStyle/>
                        <a:p>
                          <a:pPr>
                            <a:lnSpc>
                              <a:spcPct val="107000"/>
                            </a:lnSpc>
                            <a:spcAft>
                              <a:spcPts val="0"/>
                            </a:spcAft>
                          </a:pPr>
                          <a:r>
                            <a:rPr lang="en-US" sz="1600">
                              <a:effectLst/>
                            </a:rPr>
                            <a:t>Energy loss/turn (keV)</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rPr>
                            <a:t>271.7</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600">
                              <a:effectLst/>
                            </a:rPr>
                            <a:t>407.5</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dirty="0">
                              <a:effectLst/>
                            </a:rPr>
                            <a:t>543.3</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dirty="0">
                              <a:effectLst/>
                            </a:rPr>
                            <a:t>679.2</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rPr>
                            <a:t>815.0</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dirty="0">
                              <a:effectLst/>
                            </a:rPr>
                            <a:t>1493.8</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27853586"/>
                      </a:ext>
                    </a:extLst>
                  </a:tr>
                  <a:tr h="229469">
                    <a:tc>
                      <a:txBody>
                        <a:bodyPr/>
                        <a:lstStyle/>
                        <a:p>
                          <a:pPr>
                            <a:lnSpc>
                              <a:spcPct val="107000"/>
                            </a:lnSpc>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Wiggler field  (T)</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5.29</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4.12</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3.6</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2.23</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0.34</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0</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2788603"/>
                      </a:ext>
                    </a:extLst>
                  </a:tr>
                  <a:tr h="229469">
                    <a:tc>
                      <a:txBody>
                        <a:bodyPr/>
                        <a:lstStyle/>
                        <a:p>
                          <a:pPr>
                            <a:lnSpc>
                              <a:spcPct val="107000"/>
                            </a:lnSpc>
                            <a:spcAft>
                              <a:spcPts val="0"/>
                            </a:spcAft>
                          </a:pPr>
                          <a:r>
                            <a:rPr lang="en-US" sz="1600">
                              <a:effectLst/>
                            </a:rPr>
                            <a:t>Beam current  (A)</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rPr>
                            <a:t>2.181</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600">
                              <a:effectLst/>
                            </a:rPr>
                            <a:t>1.825</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rPr>
                            <a:t>1.997</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dirty="0">
                              <a:effectLst/>
                            </a:rPr>
                            <a:t>1.598</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rPr>
                            <a:t>1.331</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rPr>
                            <a:t>0.726</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22576199"/>
                      </a:ext>
                    </a:extLst>
                  </a:tr>
                  <a:tr h="229469">
                    <a:tc>
                      <a:txBody>
                        <a:bodyPr/>
                        <a:lstStyle/>
                        <a:p>
                          <a:pPr>
                            <a:lnSpc>
                              <a:spcPct val="107000"/>
                            </a:lnSpc>
                            <a:spcAft>
                              <a:spcPts val="0"/>
                            </a:spcAft>
                          </a:pPr>
                          <a:r>
                            <a:rPr lang="en-US" sz="1600">
                              <a:effectLst/>
                            </a:rPr>
                            <a:t>SR power/beam (MW)</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rPr>
                            <a:t>0.6</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rPr>
                            <a:t>0.745</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rPr>
                            <a:t>1.085</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dirty="0">
                              <a:effectLst/>
                            </a:rPr>
                            <a:t>1.085</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dirty="0">
                              <a:effectLst/>
                            </a:rPr>
                            <a:t>1.085</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rPr>
                            <a:t>1.085</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28896603"/>
                      </a:ext>
                    </a:extLst>
                  </a:tr>
                  <a:tr h="262021">
                    <a:tc>
                      <a:txBody>
                        <a:bodyPr/>
                        <a:lstStyle/>
                        <a:p>
                          <a:pPr>
                            <a:lnSpc>
                              <a:spcPct val="107000"/>
                            </a:lnSpc>
                            <a:spcAft>
                              <a:spcPts val="0"/>
                            </a:spcAft>
                          </a:pPr>
                          <a14:m>
                            <m:oMathPara xmlns:m="http://schemas.openxmlformats.org/officeDocument/2006/math">
                              <m:oMathParaPr>
                                <m:jc m:val="left"/>
                              </m:oMathParaPr>
                              <m:oMath xmlns:m="http://schemas.openxmlformats.org/officeDocument/2006/math">
                                <m:f>
                                  <m:fPr>
                                    <m:type m:val="lin"/>
                                    <m:ctrlPr>
                                      <a:rPr lang="ru-RU" sz="1600" i="1">
                                        <a:effectLst/>
                                        <a:latin typeface="Cambria Math" panose="02040503050406030204" pitchFamily="18" charset="0"/>
                                      </a:rPr>
                                    </m:ctrlPr>
                                  </m:fPr>
                                  <m:num>
                                    <m:sSub>
                                      <m:sSubPr>
                                        <m:ctrlPr>
                                          <a:rPr lang="ru-RU" sz="1600" i="1">
                                            <a:effectLst/>
                                            <a:latin typeface="Cambria Math" panose="02040503050406030204" pitchFamily="18" charset="0"/>
                                          </a:rPr>
                                        </m:ctrlPr>
                                      </m:sSubPr>
                                      <m:e>
                                        <m:r>
                                          <a:rPr lang="ru-RU" sz="1600">
                                            <a:effectLst/>
                                            <a:latin typeface="Cambria Math" panose="02040503050406030204" pitchFamily="18" charset="0"/>
                                          </a:rPr>
                                          <m:t>𝜀</m:t>
                                        </m:r>
                                      </m:e>
                                      <m:sub>
                                        <m:r>
                                          <a:rPr lang="ru-RU" sz="1600">
                                            <a:effectLst/>
                                            <a:latin typeface="Cambria Math" panose="02040503050406030204" pitchFamily="18" charset="0"/>
                                          </a:rPr>
                                          <m:t>𝑥</m:t>
                                        </m:r>
                                      </m:sub>
                                    </m:sSub>
                                  </m:num>
                                  <m:den>
                                    <m:sSub>
                                      <m:sSubPr>
                                        <m:ctrlPr>
                                          <a:rPr lang="ru-RU" sz="1600" i="1">
                                            <a:effectLst/>
                                            <a:latin typeface="Cambria Math" panose="02040503050406030204" pitchFamily="18" charset="0"/>
                                          </a:rPr>
                                        </m:ctrlPr>
                                      </m:sSubPr>
                                      <m:e>
                                        <m:r>
                                          <a:rPr lang="ru-RU" sz="1600">
                                            <a:effectLst/>
                                            <a:latin typeface="Cambria Math" panose="02040503050406030204" pitchFamily="18" charset="0"/>
                                          </a:rPr>
                                          <m:t>𝜀</m:t>
                                        </m:r>
                                      </m:e>
                                      <m:sub>
                                        <m:r>
                                          <a:rPr lang="ru-RU" sz="1600">
                                            <a:effectLst/>
                                            <a:latin typeface="Cambria Math" panose="02040503050406030204" pitchFamily="18" charset="0"/>
                                          </a:rPr>
                                          <m:t>𝑦</m:t>
                                        </m:r>
                                      </m:sub>
                                    </m:sSub>
                                  </m:den>
                                </m:f>
                                <m:r>
                                  <a:rPr lang="ru-RU" sz="1600">
                                    <a:effectLst/>
                                    <a:latin typeface="Cambria Math" panose="02040503050406030204" pitchFamily="18" charset="0"/>
                                  </a:rPr>
                                  <m:t> (</m:t>
                                </m:r>
                                <m:r>
                                  <a:rPr lang="ru-RU" sz="1600">
                                    <a:effectLst/>
                                    <a:latin typeface="Cambria Math" panose="02040503050406030204" pitchFamily="18" charset="0"/>
                                  </a:rPr>
                                  <m:t>𝑛𝑚</m:t>
                                </m:r>
                                <m:r>
                                  <a:rPr lang="ru-RU" sz="1600">
                                    <a:effectLst/>
                                    <a:latin typeface="Cambria Math" panose="02040503050406030204" pitchFamily="18" charset="0"/>
                                  </a:rPr>
                                  <m:t>/</m:t>
                                </m:r>
                                <m:r>
                                  <a:rPr lang="ru-RU" sz="1600">
                                    <a:effectLst/>
                                    <a:latin typeface="Cambria Math" panose="02040503050406030204" pitchFamily="18" charset="0"/>
                                  </a:rPr>
                                  <m:t>𝑝𝑚</m:t>
                                </m:r>
                                <m:r>
                                  <a:rPr lang="ru-RU" sz="1600">
                                    <a:effectLst/>
                                    <a:latin typeface="Cambria Math" panose="02040503050406030204" pitchFamily="18" charset="0"/>
                                  </a:rPr>
                                  <m:t>)</m:t>
                                </m:r>
                              </m:oMath>
                            </m:oMathPara>
                          </a14:m>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rPr>
                            <a:t>21/210</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rPr>
                            <a:t>6.8/68</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rPr>
                            <a:t>4.6/46</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rPr>
                            <a:t>9.1/91</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dirty="0">
                              <a:effectLst/>
                            </a:rPr>
                            <a:t>22/220</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rPr>
                            <a:t>30/300</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3694557"/>
                      </a:ext>
                    </a:extLst>
                  </a:tr>
                  <a:tr h="262021">
                    <a:tc>
                      <a:txBody>
                        <a:bodyPr/>
                        <a:lstStyle/>
                        <a:p>
                          <a:pPr>
                            <a:lnSpc>
                              <a:spcPct val="107000"/>
                            </a:lnSpc>
                            <a:spcAft>
                              <a:spcPts val="0"/>
                            </a:spcAft>
                          </a:pPr>
                          <a14:m>
                            <m:oMathPara xmlns:m="http://schemas.openxmlformats.org/officeDocument/2006/math">
                              <m:oMathParaPr>
                                <m:jc m:val="left"/>
                              </m:oMathParaPr>
                              <m:oMath xmlns:m="http://schemas.openxmlformats.org/officeDocument/2006/math">
                                <m:f>
                                  <m:fPr>
                                    <m:type m:val="lin"/>
                                    <m:ctrlPr>
                                      <a:rPr lang="ru-RU" sz="1600" i="1">
                                        <a:effectLst/>
                                        <a:latin typeface="Cambria Math" panose="02040503050406030204" pitchFamily="18" charset="0"/>
                                      </a:rPr>
                                    </m:ctrlPr>
                                  </m:fPr>
                                  <m:num>
                                    <m:sSub>
                                      <m:sSubPr>
                                        <m:ctrlPr>
                                          <a:rPr lang="ru-RU" sz="1600" i="1">
                                            <a:effectLst/>
                                            <a:latin typeface="Cambria Math" panose="02040503050406030204" pitchFamily="18" charset="0"/>
                                          </a:rPr>
                                        </m:ctrlPr>
                                      </m:sSubPr>
                                      <m:e>
                                        <m:r>
                                          <a:rPr lang="ru-RU" sz="1600">
                                            <a:effectLst/>
                                            <a:latin typeface="Cambria Math" panose="02040503050406030204" pitchFamily="18" charset="0"/>
                                          </a:rPr>
                                          <m:t>𝛽</m:t>
                                        </m:r>
                                      </m:e>
                                      <m:sub>
                                        <m:r>
                                          <a:rPr lang="ru-RU" sz="1600">
                                            <a:effectLst/>
                                            <a:latin typeface="Cambria Math" panose="02040503050406030204" pitchFamily="18" charset="0"/>
                                          </a:rPr>
                                          <m:t>𝑥</m:t>
                                        </m:r>
                                      </m:sub>
                                    </m:sSub>
                                  </m:num>
                                  <m:den>
                                    <m:sSub>
                                      <m:sSubPr>
                                        <m:ctrlPr>
                                          <a:rPr lang="ru-RU" sz="1600" i="1">
                                            <a:effectLst/>
                                            <a:latin typeface="Cambria Math" panose="02040503050406030204" pitchFamily="18" charset="0"/>
                                          </a:rPr>
                                        </m:ctrlPr>
                                      </m:sSubPr>
                                      <m:e>
                                        <m:r>
                                          <a:rPr lang="ru-RU" sz="1600">
                                            <a:effectLst/>
                                            <a:latin typeface="Cambria Math" panose="02040503050406030204" pitchFamily="18" charset="0"/>
                                          </a:rPr>
                                          <m:t>𝛽</m:t>
                                        </m:r>
                                      </m:e>
                                      <m:sub>
                                        <m:r>
                                          <a:rPr lang="ru-RU" sz="1600">
                                            <a:effectLst/>
                                            <a:latin typeface="Cambria Math" panose="02040503050406030204" pitchFamily="18" charset="0"/>
                                          </a:rPr>
                                          <m:t>𝑦</m:t>
                                        </m:r>
                                      </m:sub>
                                    </m:sSub>
                                  </m:den>
                                </m:f>
                                <m:r>
                                  <a:rPr lang="ru-RU" sz="1600">
                                    <a:effectLst/>
                                    <a:latin typeface="Cambria Math" panose="02040503050406030204" pitchFamily="18" charset="0"/>
                                  </a:rPr>
                                  <m:t> (</m:t>
                                </m:r>
                                <m:r>
                                  <a:rPr lang="ru-RU" sz="1600">
                                    <a:effectLst/>
                                    <a:latin typeface="Cambria Math" panose="02040503050406030204" pitchFamily="18" charset="0"/>
                                  </a:rPr>
                                  <m:t>𝑐𝑚</m:t>
                                </m:r>
                                <m:r>
                                  <a:rPr lang="ru-RU" sz="1600">
                                    <a:effectLst/>
                                    <a:latin typeface="Cambria Math" panose="02040503050406030204" pitchFamily="18" charset="0"/>
                                  </a:rPr>
                                  <m:t>)</m:t>
                                </m:r>
                              </m:oMath>
                            </m:oMathPara>
                          </a14:m>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6">
                      <a:txBody>
                        <a:bodyPr/>
                        <a:lstStyle/>
                        <a:p>
                          <a:pPr algn="ctr">
                            <a:lnSpc>
                              <a:spcPct val="107000"/>
                            </a:lnSpc>
                            <a:spcAft>
                              <a:spcPts val="0"/>
                            </a:spcAft>
                          </a:pPr>
                          <a:r>
                            <a:rPr lang="en-US" sz="1600" dirty="0">
                              <a:effectLst/>
                            </a:rPr>
                            <a:t>6/0.08</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465695894"/>
                      </a:ext>
                    </a:extLst>
                  </a:tr>
                  <a:tr h="469563">
                    <a:tc>
                      <a:txBody>
                        <a:bodyPr/>
                        <a:lstStyle/>
                        <a:p>
                          <a:pPr>
                            <a:lnSpc>
                              <a:spcPct val="107000"/>
                            </a:lnSpc>
                            <a:spcAft>
                              <a:spcPts val="0"/>
                            </a:spcAft>
                          </a:pPr>
                          <a14:m>
                            <m:oMathPara xmlns:m="http://schemas.openxmlformats.org/officeDocument/2006/math">
                              <m:oMathParaPr>
                                <m:jc m:val="left"/>
                              </m:oMathParaPr>
                              <m:oMath xmlns:m="http://schemas.openxmlformats.org/officeDocument/2006/math">
                                <m:f>
                                  <m:fPr>
                                    <m:type m:val="lin"/>
                                    <m:ctrlPr>
                                      <a:rPr lang="ru-RU" sz="1600" i="1">
                                        <a:effectLst/>
                                        <a:latin typeface="Cambria Math" panose="02040503050406030204" pitchFamily="18" charset="0"/>
                                      </a:rPr>
                                    </m:ctrlPr>
                                  </m:fPr>
                                  <m:num>
                                    <m:sSub>
                                      <m:sSubPr>
                                        <m:ctrlPr>
                                          <a:rPr lang="ru-RU" sz="1600" i="1">
                                            <a:effectLst/>
                                            <a:latin typeface="Cambria Math" panose="02040503050406030204" pitchFamily="18" charset="0"/>
                                          </a:rPr>
                                        </m:ctrlPr>
                                      </m:sSubPr>
                                      <m:e>
                                        <m:r>
                                          <a:rPr lang="ru-RU" sz="1600">
                                            <a:effectLst/>
                                            <a:latin typeface="Cambria Math" panose="02040503050406030204" pitchFamily="18" charset="0"/>
                                          </a:rPr>
                                          <m:t>𝜎</m:t>
                                        </m:r>
                                      </m:e>
                                      <m:sub>
                                        <m:r>
                                          <a:rPr lang="ru-RU" sz="1600">
                                            <a:effectLst/>
                                            <a:latin typeface="Cambria Math" panose="02040503050406030204" pitchFamily="18" charset="0"/>
                                          </a:rPr>
                                          <m:t>𝑥</m:t>
                                        </m:r>
                                      </m:sub>
                                    </m:sSub>
                                  </m:num>
                                  <m:den>
                                    <m:sSub>
                                      <m:sSubPr>
                                        <m:ctrlPr>
                                          <a:rPr lang="ru-RU" sz="1600" i="1">
                                            <a:effectLst/>
                                            <a:latin typeface="Cambria Math" panose="02040503050406030204" pitchFamily="18" charset="0"/>
                                          </a:rPr>
                                        </m:ctrlPr>
                                      </m:sSubPr>
                                      <m:e>
                                        <m:r>
                                          <a:rPr lang="ru-RU" sz="1600">
                                            <a:effectLst/>
                                            <a:latin typeface="Cambria Math" panose="02040503050406030204" pitchFamily="18" charset="0"/>
                                          </a:rPr>
                                          <m:t>𝜎</m:t>
                                        </m:r>
                                      </m:e>
                                      <m:sub>
                                        <m:r>
                                          <a:rPr lang="ru-RU" sz="1600">
                                            <a:effectLst/>
                                            <a:latin typeface="Cambria Math" panose="02040503050406030204" pitchFamily="18" charset="0"/>
                                          </a:rPr>
                                          <m:t>𝑦</m:t>
                                        </m:r>
                                      </m:sub>
                                    </m:sSub>
                                  </m:den>
                                </m:f>
                                <m:r>
                                  <a:rPr lang="ru-RU" sz="1600">
                                    <a:effectLst/>
                                    <a:latin typeface="Cambria Math" panose="02040503050406030204" pitchFamily="18" charset="0"/>
                                  </a:rPr>
                                  <m:t> (</m:t>
                                </m:r>
                                <m:r>
                                  <a:rPr lang="ru-RU" sz="1600">
                                    <a:effectLst/>
                                    <a:latin typeface="Cambria Math" panose="02040503050406030204" pitchFamily="18" charset="0"/>
                                  </a:rPr>
                                  <m:t>𝜇</m:t>
                                </m:r>
                                <m:r>
                                  <a:rPr lang="ru-RU" sz="1600">
                                    <a:effectLst/>
                                    <a:latin typeface="Cambria Math" panose="02040503050406030204" pitchFamily="18" charset="0"/>
                                  </a:rPr>
                                  <m:t>𝑚</m:t>
                                </m:r>
                                <m:r>
                                  <a:rPr lang="ru-RU" sz="1600">
                                    <a:effectLst/>
                                    <a:latin typeface="Cambria Math" panose="02040503050406030204" pitchFamily="18" charset="0"/>
                                  </a:rPr>
                                  <m:t>)</m:t>
                                </m:r>
                              </m:oMath>
                            </m:oMathPara>
                          </a14:m>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dirty="0">
                              <a:effectLst/>
                            </a:rPr>
                            <a:t>36/0.42</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dirty="0">
                              <a:effectLst/>
                            </a:rPr>
                            <a:t>20/0.23</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dirty="0">
                              <a:effectLst/>
                            </a:rPr>
                            <a:t>17/0.19</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dirty="0">
                              <a:effectLst/>
                            </a:rPr>
                            <a:t>23/0.27</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dirty="0">
                              <a:effectLst/>
                            </a:rPr>
                            <a:t>36/0.42</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dirty="0">
                              <a:effectLst/>
                            </a:rPr>
                            <a:t>43/0.49</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44725785"/>
                      </a:ext>
                    </a:extLst>
                  </a:tr>
                  <a:tr h="229469">
                    <a:tc>
                      <a:txBody>
                        <a:bodyPr/>
                        <a:lstStyle/>
                        <a:p>
                          <a:pPr>
                            <a:lnSpc>
                              <a:spcPct val="107000"/>
                            </a:lnSpc>
                            <a:spcAft>
                              <a:spcPts val="0"/>
                            </a:spcAft>
                          </a:pPr>
                          <a14:m>
                            <m:oMath xmlns:m="http://schemas.openxmlformats.org/officeDocument/2006/math">
                              <m:sSub>
                                <m:sSubPr>
                                  <m:ctrlPr>
                                    <a:rPr lang="ru-RU" sz="1600" i="1">
                                      <a:effectLst/>
                                      <a:latin typeface="Cambria Math" panose="02040503050406030204" pitchFamily="18" charset="0"/>
                                    </a:rPr>
                                  </m:ctrlPr>
                                </m:sSubPr>
                                <m:e>
                                  <m:r>
                                    <a:rPr lang="ru-RU" sz="1600">
                                      <a:effectLst/>
                                      <a:latin typeface="Cambria Math" panose="02040503050406030204" pitchFamily="18" charset="0"/>
                                    </a:rPr>
                                    <m:t>𝜎</m:t>
                                  </m:r>
                                </m:e>
                                <m:sub>
                                  <m:r>
                                    <a:rPr lang="ru-RU" sz="1600">
                                      <a:effectLst/>
                                      <a:latin typeface="Cambria Math" panose="02040503050406030204" pitchFamily="18" charset="0"/>
                                    </a:rPr>
                                    <m:t>𝑠</m:t>
                                  </m:r>
                                </m:sub>
                              </m:sSub>
                            </m:oMath>
                          </a14:m>
                          <a:r>
                            <a:rPr lang="en-US" sz="1600">
                              <a:effectLst/>
                            </a:rPr>
                            <a:t>  (cm)</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6">
                      <a:txBody>
                        <a:bodyPr/>
                        <a:lstStyle/>
                        <a:p>
                          <a:pPr algn="ctr">
                            <a:lnSpc>
                              <a:spcPct val="107000"/>
                            </a:lnSpc>
                            <a:spcAft>
                              <a:spcPts val="0"/>
                            </a:spcAft>
                          </a:pPr>
                          <a:r>
                            <a:rPr lang="en-US" sz="1600" dirty="0">
                              <a:effectLst/>
                            </a:rPr>
                            <a:t>0.87</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577970173"/>
                      </a:ext>
                    </a:extLst>
                  </a:tr>
                  <a:tr h="469563">
                    <a:tc>
                      <a:txBody>
                        <a:bodyPr/>
                        <a:lstStyle/>
                        <a:p>
                          <a:pPr>
                            <a:lnSpc>
                              <a:spcPct val="107000"/>
                            </a:lnSpc>
                            <a:spcAft>
                              <a:spcPts val="0"/>
                            </a:spcAft>
                          </a:pPr>
                          <a14:m>
                            <m:oMathPara xmlns:m="http://schemas.openxmlformats.org/officeDocument/2006/math">
                              <m:oMathParaPr>
                                <m:jc m:val="left"/>
                              </m:oMathParaPr>
                              <m:oMath xmlns:m="http://schemas.openxmlformats.org/officeDocument/2006/math">
                                <m:f>
                                  <m:fPr>
                                    <m:type m:val="lin"/>
                                    <m:ctrlPr>
                                      <a:rPr lang="ru-RU" sz="1600" i="1">
                                        <a:effectLst/>
                                        <a:latin typeface="Cambria Math" panose="02040503050406030204" pitchFamily="18" charset="0"/>
                                      </a:rPr>
                                    </m:ctrlPr>
                                  </m:fPr>
                                  <m:num>
                                    <m:sSub>
                                      <m:sSubPr>
                                        <m:ctrlPr>
                                          <a:rPr lang="ru-RU" sz="1600" i="1">
                                            <a:effectLst/>
                                            <a:latin typeface="Cambria Math" panose="02040503050406030204" pitchFamily="18" charset="0"/>
                                          </a:rPr>
                                        </m:ctrlPr>
                                      </m:sSubPr>
                                      <m:e>
                                        <m:r>
                                          <a:rPr lang="ru-RU" sz="1600">
                                            <a:effectLst/>
                                            <a:latin typeface="Cambria Math" panose="02040503050406030204" pitchFamily="18" charset="0"/>
                                          </a:rPr>
                                          <m:t>𝜉</m:t>
                                        </m:r>
                                      </m:e>
                                      <m:sub>
                                        <m:r>
                                          <a:rPr lang="ru-RU" sz="1600">
                                            <a:effectLst/>
                                            <a:latin typeface="Cambria Math" panose="02040503050406030204" pitchFamily="18" charset="0"/>
                                          </a:rPr>
                                          <m:t>𝑥</m:t>
                                        </m:r>
                                      </m:sub>
                                    </m:sSub>
                                  </m:num>
                                  <m:den>
                                    <m:sSub>
                                      <m:sSubPr>
                                        <m:ctrlPr>
                                          <a:rPr lang="ru-RU" sz="1600" i="1">
                                            <a:effectLst/>
                                            <a:latin typeface="Cambria Math" panose="02040503050406030204" pitchFamily="18" charset="0"/>
                                          </a:rPr>
                                        </m:ctrlPr>
                                      </m:sSubPr>
                                      <m:e>
                                        <m:r>
                                          <a:rPr lang="ru-RU" sz="1600">
                                            <a:effectLst/>
                                            <a:latin typeface="Cambria Math" panose="02040503050406030204" pitchFamily="18" charset="0"/>
                                          </a:rPr>
                                          <m:t>𝜉</m:t>
                                        </m:r>
                                      </m:e>
                                      <m:sub>
                                        <m:r>
                                          <a:rPr lang="ru-RU" sz="1600">
                                            <a:effectLst/>
                                            <a:latin typeface="Cambria Math" panose="02040503050406030204" pitchFamily="18" charset="0"/>
                                          </a:rPr>
                                          <m:t>𝑦</m:t>
                                        </m:r>
                                      </m:sub>
                                    </m:sSub>
                                  </m:den>
                                </m:f>
                              </m:oMath>
                            </m:oMathPara>
                          </a14:m>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rPr>
                            <a:t>.011/.095</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rPr>
                            <a:t>.006/.095</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rPr>
                            <a:t>.005/.095</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rPr>
                            <a:t>.007/.095</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rPr>
                            <a:t>.011/.095</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dirty="0">
                              <a:effectLst/>
                            </a:rPr>
                            <a:t>.013/.095</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89444251"/>
                      </a:ext>
                    </a:extLst>
                  </a:tr>
                  <a:tr h="229469">
                    <a:tc>
                      <a:txBody>
                        <a:bodyPr/>
                        <a:lstStyle/>
                        <a:p>
                          <a:pPr>
                            <a:lnSpc>
                              <a:spcPct val="107000"/>
                            </a:lnSpc>
                            <a:spcAft>
                              <a:spcPts val="0"/>
                            </a:spcAft>
                          </a:pPr>
                          <a:r>
                            <a:rPr lang="en-US" sz="1600">
                              <a:effectLst/>
                            </a:rPr>
                            <a:t>Luminosity, 10</a:t>
                          </a:r>
                          <a:r>
                            <a:rPr lang="en-US" sz="1600" baseline="30000">
                              <a:effectLst/>
                            </a:rPr>
                            <a:t>35</a:t>
                          </a:r>
                          <a:r>
                            <a:rPr lang="en-US" sz="1600">
                              <a:effectLst/>
                            </a:rPr>
                            <a:t> cm</a:t>
                          </a:r>
                          <a:r>
                            <a:rPr lang="en-US" sz="1600" baseline="30000">
                              <a:effectLst/>
                            </a:rPr>
                            <a:t>-2</a:t>
                          </a:r>
                          <a:r>
                            <a:rPr lang="en-US" sz="1600">
                              <a:effectLst/>
                            </a:rPr>
                            <a:t>s</a:t>
                          </a:r>
                          <a:r>
                            <a:rPr lang="en-US" sz="1600" baseline="30000">
                              <a:effectLst/>
                            </a:rPr>
                            <a:t>-1</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rPr>
                            <a:t>0.56</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rPr>
                            <a:t>0.70</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rPr>
                            <a:t>1.025</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rPr>
                            <a:t>1.025</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rPr>
                            <a:t>1.025</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dirty="0">
                              <a:effectLst/>
                            </a:rPr>
                            <a:t>0.65</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79336317"/>
                      </a:ext>
                    </a:extLst>
                  </a:tr>
                </a:tbl>
              </a:graphicData>
            </a:graphic>
          </p:graphicFrame>
        </mc:Choice>
        <mc:Fallback>
          <p:graphicFrame>
            <p:nvGraphicFramePr>
              <p:cNvPr id="3" name="Таблица 2"/>
              <p:cNvGraphicFramePr>
                <a:graphicFrameLocks noGrp="1"/>
              </p:cNvGraphicFramePr>
              <p:nvPr>
                <p:extLst>
                  <p:ext uri="{D42A27DB-BD31-4B8C-83A1-F6EECF244321}">
                    <p14:modId xmlns:p14="http://schemas.microsoft.com/office/powerpoint/2010/main" val="1478643803"/>
                  </p:ext>
                </p:extLst>
              </p:nvPr>
            </p:nvGraphicFramePr>
            <p:xfrm>
              <a:off x="395536" y="476672"/>
              <a:ext cx="7848870" cy="4111338"/>
            </p:xfrm>
            <a:graphic>
              <a:graphicData uri="http://schemas.openxmlformats.org/drawingml/2006/table">
                <a:tbl>
                  <a:tblPr firstRow="1" firstCol="1" bandRow="1">
                    <a:tableStyleId>{5C22544A-7EE6-4342-B048-85BDC9FD1C3A}</a:tableStyleId>
                  </a:tblPr>
                  <a:tblGrid>
                    <a:gridCol w="2160240">
                      <a:extLst>
                        <a:ext uri="{9D8B030D-6E8A-4147-A177-3AD203B41FA5}">
                          <a16:colId xmlns:a16="http://schemas.microsoft.com/office/drawing/2014/main" val="3995413824"/>
                        </a:ext>
                      </a:extLst>
                    </a:gridCol>
                    <a:gridCol w="986512">
                      <a:extLst>
                        <a:ext uri="{9D8B030D-6E8A-4147-A177-3AD203B41FA5}">
                          <a16:colId xmlns:a16="http://schemas.microsoft.com/office/drawing/2014/main" val="4174320406"/>
                        </a:ext>
                      </a:extLst>
                    </a:gridCol>
                    <a:gridCol w="940234">
                      <a:extLst>
                        <a:ext uri="{9D8B030D-6E8A-4147-A177-3AD203B41FA5}">
                          <a16:colId xmlns:a16="http://schemas.microsoft.com/office/drawing/2014/main" val="332667076"/>
                        </a:ext>
                      </a:extLst>
                    </a:gridCol>
                    <a:gridCol w="940234">
                      <a:extLst>
                        <a:ext uri="{9D8B030D-6E8A-4147-A177-3AD203B41FA5}">
                          <a16:colId xmlns:a16="http://schemas.microsoft.com/office/drawing/2014/main" val="354478431"/>
                        </a:ext>
                      </a:extLst>
                    </a:gridCol>
                    <a:gridCol w="940234">
                      <a:extLst>
                        <a:ext uri="{9D8B030D-6E8A-4147-A177-3AD203B41FA5}">
                          <a16:colId xmlns:a16="http://schemas.microsoft.com/office/drawing/2014/main" val="1128568965"/>
                        </a:ext>
                      </a:extLst>
                    </a:gridCol>
                    <a:gridCol w="941182">
                      <a:extLst>
                        <a:ext uri="{9D8B030D-6E8A-4147-A177-3AD203B41FA5}">
                          <a16:colId xmlns:a16="http://schemas.microsoft.com/office/drawing/2014/main" val="3714546517"/>
                        </a:ext>
                      </a:extLst>
                    </a:gridCol>
                    <a:gridCol w="940234">
                      <a:extLst>
                        <a:ext uri="{9D8B030D-6E8A-4147-A177-3AD203B41FA5}">
                          <a16:colId xmlns:a16="http://schemas.microsoft.com/office/drawing/2014/main" val="4255219249"/>
                        </a:ext>
                      </a:extLst>
                    </a:gridCol>
                  </a:tblGrid>
                  <a:tr h="260922">
                    <a:tc>
                      <a:txBody>
                        <a:bodyPr/>
                        <a:lstStyle/>
                        <a:p>
                          <a:pPr>
                            <a:lnSpc>
                              <a:spcPct val="107000"/>
                            </a:lnSpc>
                            <a:spcAft>
                              <a:spcPts val="0"/>
                            </a:spcAft>
                          </a:pPr>
                          <a:r>
                            <a:rPr lang="en-US" sz="1600" dirty="0">
                              <a:effectLst/>
                            </a:rPr>
                            <a:t>E (GeV)</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dirty="0">
                              <a:effectLst/>
                            </a:rPr>
                            <a:t>1.0</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rPr>
                            <a:t>1.5</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rPr>
                            <a:t>2.0</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rPr>
                            <a:t>2.5</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rPr>
                            <a:t>3.0</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rPr>
                            <a:t>3.5</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5517439"/>
                      </a:ext>
                    </a:extLst>
                  </a:tr>
                  <a:tr h="260922">
                    <a:tc>
                      <a:txBody>
                        <a:bodyPr/>
                        <a:lstStyle/>
                        <a:p>
                          <a:pPr>
                            <a:lnSpc>
                              <a:spcPct val="107000"/>
                            </a:lnSpc>
                            <a:spcAft>
                              <a:spcPts val="0"/>
                            </a:spcAft>
                          </a:pPr>
                          <a:r>
                            <a:rPr lang="en-US" sz="1600" dirty="0">
                              <a:effectLst/>
                            </a:rPr>
                            <a:t>Circumference, (m)</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6">
                      <a:txBody>
                        <a:bodyPr/>
                        <a:lstStyle/>
                        <a:p>
                          <a:pPr algn="ctr">
                            <a:lnSpc>
                              <a:spcPct val="107000"/>
                            </a:lnSpc>
                            <a:spcAft>
                              <a:spcPts val="0"/>
                            </a:spcAft>
                          </a:pPr>
                          <a:r>
                            <a:rPr lang="ru-RU" sz="1600">
                              <a:effectLst/>
                            </a:rPr>
                            <a:t>860</a:t>
                          </a:r>
                          <a:r>
                            <a:rPr lang="en-US" sz="1600">
                              <a:effectLst/>
                            </a:rPr>
                            <a:t>.</a:t>
                          </a:r>
                          <a:r>
                            <a:rPr lang="ru-RU" sz="1600">
                              <a:effectLst/>
                            </a:rPr>
                            <a:t>321</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894117469"/>
                      </a:ext>
                    </a:extLst>
                  </a:tr>
                  <a:tr h="260922">
                    <a:tc>
                      <a:txBody>
                        <a:bodyPr/>
                        <a:lstStyle/>
                        <a:p>
                          <a:pPr>
                            <a:lnSpc>
                              <a:spcPct val="107000"/>
                            </a:lnSpc>
                            <a:spcAft>
                              <a:spcPts val="0"/>
                            </a:spcAft>
                          </a:pPr>
                          <a:r>
                            <a:rPr lang="en-US" sz="1600" dirty="0">
                              <a:effectLst/>
                            </a:rPr>
                            <a:t>Number of bunches</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dirty="0">
                              <a:effectLst/>
                            </a:rPr>
                            <a:t>688</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dirty="0">
                              <a:effectLst/>
                            </a:rPr>
                            <a:t>688</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rPr>
                            <a:t>688</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rPr>
                            <a:t>314</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rPr>
                            <a:t>139</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rPr>
                            <a:t>55</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6407043"/>
                      </a:ext>
                    </a:extLst>
                  </a:tr>
                  <a:tr h="260922">
                    <a:tc>
                      <a:txBody>
                        <a:bodyPr/>
                        <a:lstStyle/>
                        <a:p>
                          <a:pPr>
                            <a:lnSpc>
                              <a:spcPct val="107000"/>
                            </a:lnSpc>
                            <a:spcAft>
                              <a:spcPts val="0"/>
                            </a:spcAft>
                          </a:pPr>
                          <a:r>
                            <a:rPr lang="en-US" sz="1600">
                              <a:effectLst/>
                            </a:rPr>
                            <a:t>Particles/bunch, 10</a:t>
                          </a:r>
                          <a:r>
                            <a:rPr lang="en-US" sz="1600" baseline="30000">
                              <a:effectLst/>
                            </a:rPr>
                            <a:t>10</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rPr>
                            <a:t>5.7</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dirty="0">
                              <a:effectLst/>
                            </a:rPr>
                            <a:t>4.8</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dirty="0">
                              <a:effectLst/>
                            </a:rPr>
                            <a:t>5.2</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rPr>
                            <a:t>9.1</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rPr>
                            <a:t>17.1</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rPr>
                            <a:t>23.6</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577607"/>
                      </a:ext>
                    </a:extLst>
                  </a:tr>
                  <a:tr h="260922">
                    <a:tc>
                      <a:txBody>
                        <a:bodyPr/>
                        <a:lstStyle/>
                        <a:p>
                          <a:pPr>
                            <a:lnSpc>
                              <a:spcPct val="107000"/>
                            </a:lnSpc>
                            <a:spcAft>
                              <a:spcPts val="0"/>
                            </a:spcAft>
                          </a:pPr>
                          <a:r>
                            <a:rPr lang="en-US" sz="1600">
                              <a:effectLst/>
                            </a:rPr>
                            <a:t>Energy loss/turn (keV)</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rPr>
                            <a:t>271.7</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600">
                              <a:effectLst/>
                            </a:rPr>
                            <a:t>407.5</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dirty="0">
                              <a:effectLst/>
                            </a:rPr>
                            <a:t>543.3</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dirty="0">
                              <a:effectLst/>
                            </a:rPr>
                            <a:t>679.2</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rPr>
                            <a:t>815.0</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dirty="0">
                              <a:effectLst/>
                            </a:rPr>
                            <a:t>1493.8</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27853586"/>
                      </a:ext>
                    </a:extLst>
                  </a:tr>
                  <a:tr h="260922">
                    <a:tc>
                      <a:txBody>
                        <a:bodyPr/>
                        <a:lstStyle/>
                        <a:p>
                          <a:pPr>
                            <a:lnSpc>
                              <a:spcPct val="107000"/>
                            </a:lnSpc>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Wiggler field  (T)</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5.29</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4.12</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3.6</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2.23</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0.34</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0</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2788603"/>
                      </a:ext>
                    </a:extLst>
                  </a:tr>
                  <a:tr h="260922">
                    <a:tc>
                      <a:txBody>
                        <a:bodyPr/>
                        <a:lstStyle/>
                        <a:p>
                          <a:pPr>
                            <a:lnSpc>
                              <a:spcPct val="107000"/>
                            </a:lnSpc>
                            <a:spcAft>
                              <a:spcPts val="0"/>
                            </a:spcAft>
                          </a:pPr>
                          <a:r>
                            <a:rPr lang="en-US" sz="1600">
                              <a:effectLst/>
                            </a:rPr>
                            <a:t>Beam current  (A)</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rPr>
                            <a:t>2.181</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pt-BR" sz="1600">
                              <a:effectLst/>
                            </a:rPr>
                            <a:t>1.825</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rPr>
                            <a:t>1.997</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dirty="0">
                              <a:effectLst/>
                            </a:rPr>
                            <a:t>1.598</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rPr>
                            <a:t>1.331</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rPr>
                            <a:t>0.726</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22576199"/>
                      </a:ext>
                    </a:extLst>
                  </a:tr>
                  <a:tr h="260922">
                    <a:tc>
                      <a:txBody>
                        <a:bodyPr/>
                        <a:lstStyle/>
                        <a:p>
                          <a:pPr>
                            <a:lnSpc>
                              <a:spcPct val="107000"/>
                            </a:lnSpc>
                            <a:spcAft>
                              <a:spcPts val="0"/>
                            </a:spcAft>
                          </a:pPr>
                          <a:r>
                            <a:rPr lang="en-US" sz="1600">
                              <a:effectLst/>
                            </a:rPr>
                            <a:t>SR power/beam (MW)</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rPr>
                            <a:t>0.6</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rPr>
                            <a:t>0.745</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rPr>
                            <a:t>1.085</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dirty="0">
                              <a:effectLst/>
                            </a:rPr>
                            <a:t>1.085</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dirty="0">
                              <a:effectLst/>
                            </a:rPr>
                            <a:t>1.085</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rPr>
                            <a:t>1.085</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28896603"/>
                      </a:ext>
                    </a:extLst>
                  </a:tr>
                  <a:tr h="281496">
                    <a:tc>
                      <a:txBody>
                        <a:bodyPr/>
                        <a:lstStyle/>
                        <a:p>
                          <a:endParaRPr lang="ru-RU"/>
                        </a:p>
                      </a:txBody>
                      <a:tcPr marL="68580" marR="68580" marT="0" marB="0">
                        <a:blipFill>
                          <a:blip r:embed="rId2"/>
                          <a:stretch>
                            <a:fillRect l="-282" t="-765217" r="-264225" b="-669565"/>
                          </a:stretch>
                        </a:blipFill>
                      </a:tcPr>
                    </a:tc>
                    <a:tc>
                      <a:txBody>
                        <a:bodyPr/>
                        <a:lstStyle/>
                        <a:p>
                          <a:pPr>
                            <a:lnSpc>
                              <a:spcPct val="107000"/>
                            </a:lnSpc>
                            <a:spcAft>
                              <a:spcPts val="0"/>
                            </a:spcAft>
                          </a:pPr>
                          <a:r>
                            <a:rPr lang="en-US" sz="1600">
                              <a:effectLst/>
                            </a:rPr>
                            <a:t>21/210</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rPr>
                            <a:t>6.8/68</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rPr>
                            <a:t>4.6/46</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rPr>
                            <a:t>9.1/91</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dirty="0">
                              <a:effectLst/>
                            </a:rPr>
                            <a:t>22/220</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rPr>
                            <a:t>30/300</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3694557"/>
                      </a:ext>
                    </a:extLst>
                  </a:tr>
                  <a:tr h="281496">
                    <a:tc>
                      <a:txBody>
                        <a:bodyPr/>
                        <a:lstStyle/>
                        <a:p>
                          <a:endParaRPr lang="ru-RU"/>
                        </a:p>
                      </a:txBody>
                      <a:tcPr marL="68580" marR="68580" marT="0" marB="0">
                        <a:blipFill>
                          <a:blip r:embed="rId2"/>
                          <a:stretch>
                            <a:fillRect l="-282" t="-865217" r="-264225" b="-569565"/>
                          </a:stretch>
                        </a:blipFill>
                      </a:tcPr>
                    </a:tc>
                    <a:tc gridSpan="6">
                      <a:txBody>
                        <a:bodyPr/>
                        <a:lstStyle/>
                        <a:p>
                          <a:pPr algn="ctr">
                            <a:lnSpc>
                              <a:spcPct val="107000"/>
                            </a:lnSpc>
                            <a:spcAft>
                              <a:spcPts val="0"/>
                            </a:spcAft>
                          </a:pPr>
                          <a:r>
                            <a:rPr lang="en-US" sz="1600" dirty="0">
                              <a:effectLst/>
                            </a:rPr>
                            <a:t>6/0.08</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465695894"/>
                      </a:ext>
                    </a:extLst>
                  </a:tr>
                  <a:tr h="469563">
                    <a:tc>
                      <a:txBody>
                        <a:bodyPr/>
                        <a:lstStyle/>
                        <a:p>
                          <a:endParaRPr lang="ru-RU"/>
                        </a:p>
                      </a:txBody>
                      <a:tcPr marL="68580" marR="68580" marT="0" marB="0">
                        <a:blipFill>
                          <a:blip r:embed="rId2"/>
                          <a:stretch>
                            <a:fillRect l="-282" t="-576623" r="-264225" b="-240260"/>
                          </a:stretch>
                        </a:blipFill>
                      </a:tcPr>
                    </a:tc>
                    <a:tc>
                      <a:txBody>
                        <a:bodyPr/>
                        <a:lstStyle/>
                        <a:p>
                          <a:pPr>
                            <a:lnSpc>
                              <a:spcPct val="107000"/>
                            </a:lnSpc>
                            <a:spcAft>
                              <a:spcPts val="0"/>
                            </a:spcAft>
                          </a:pPr>
                          <a:r>
                            <a:rPr lang="en-US" sz="1600" dirty="0">
                              <a:effectLst/>
                            </a:rPr>
                            <a:t>36/0.42</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dirty="0">
                              <a:effectLst/>
                            </a:rPr>
                            <a:t>20/0.23</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dirty="0">
                              <a:effectLst/>
                            </a:rPr>
                            <a:t>17/0.19</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dirty="0">
                              <a:effectLst/>
                            </a:rPr>
                            <a:t>23/0.27</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dirty="0">
                              <a:effectLst/>
                            </a:rPr>
                            <a:t>36/0.42</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dirty="0">
                              <a:effectLst/>
                            </a:rPr>
                            <a:t>43/0.49</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44725785"/>
                      </a:ext>
                    </a:extLst>
                  </a:tr>
                  <a:tr h="260922">
                    <a:tc>
                      <a:txBody>
                        <a:bodyPr/>
                        <a:lstStyle/>
                        <a:p>
                          <a:endParaRPr lang="ru-RU"/>
                        </a:p>
                      </a:txBody>
                      <a:tcPr marL="68580" marR="68580" marT="0" marB="0">
                        <a:blipFill>
                          <a:blip r:embed="rId2"/>
                          <a:stretch>
                            <a:fillRect l="-282" t="-1211628" r="-264225" b="-330233"/>
                          </a:stretch>
                        </a:blipFill>
                      </a:tcPr>
                    </a:tc>
                    <a:tc gridSpan="6">
                      <a:txBody>
                        <a:bodyPr/>
                        <a:lstStyle/>
                        <a:p>
                          <a:pPr algn="ctr">
                            <a:lnSpc>
                              <a:spcPct val="107000"/>
                            </a:lnSpc>
                            <a:spcAft>
                              <a:spcPts val="0"/>
                            </a:spcAft>
                          </a:pPr>
                          <a:r>
                            <a:rPr lang="en-US" sz="1600" dirty="0">
                              <a:effectLst/>
                            </a:rPr>
                            <a:t>0.87</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577970173"/>
                      </a:ext>
                    </a:extLst>
                  </a:tr>
                  <a:tr h="469563">
                    <a:tc>
                      <a:txBody>
                        <a:bodyPr/>
                        <a:lstStyle/>
                        <a:p>
                          <a:endParaRPr lang="ru-RU"/>
                        </a:p>
                      </a:txBody>
                      <a:tcPr marL="68580" marR="68580" marT="0" marB="0">
                        <a:blipFill>
                          <a:blip r:embed="rId2"/>
                          <a:stretch>
                            <a:fillRect l="-282" t="-732468" r="-264225" b="-84416"/>
                          </a:stretch>
                        </a:blipFill>
                      </a:tcPr>
                    </a:tc>
                    <a:tc>
                      <a:txBody>
                        <a:bodyPr/>
                        <a:lstStyle/>
                        <a:p>
                          <a:pPr>
                            <a:lnSpc>
                              <a:spcPct val="107000"/>
                            </a:lnSpc>
                            <a:spcAft>
                              <a:spcPts val="0"/>
                            </a:spcAft>
                          </a:pPr>
                          <a:r>
                            <a:rPr lang="en-US" sz="1600">
                              <a:effectLst/>
                            </a:rPr>
                            <a:t>.011/.095</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rPr>
                            <a:t>.006/.095</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rPr>
                            <a:t>.005/.095</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rPr>
                            <a:t>.007/.095</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rPr>
                            <a:t>.011/.095</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dirty="0">
                              <a:effectLst/>
                            </a:rPr>
                            <a:t>.013/.095</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89444251"/>
                      </a:ext>
                    </a:extLst>
                  </a:tr>
                  <a:tr h="260922">
                    <a:tc>
                      <a:txBody>
                        <a:bodyPr/>
                        <a:lstStyle/>
                        <a:p>
                          <a:pPr>
                            <a:lnSpc>
                              <a:spcPct val="107000"/>
                            </a:lnSpc>
                            <a:spcAft>
                              <a:spcPts val="0"/>
                            </a:spcAft>
                          </a:pPr>
                          <a:r>
                            <a:rPr lang="en-US" sz="1600">
                              <a:effectLst/>
                            </a:rPr>
                            <a:t>Luminosity, 10</a:t>
                          </a:r>
                          <a:r>
                            <a:rPr lang="en-US" sz="1600" baseline="30000">
                              <a:effectLst/>
                            </a:rPr>
                            <a:t>35</a:t>
                          </a:r>
                          <a:r>
                            <a:rPr lang="en-US" sz="1600">
                              <a:effectLst/>
                            </a:rPr>
                            <a:t> cm</a:t>
                          </a:r>
                          <a:r>
                            <a:rPr lang="en-US" sz="1600" baseline="30000">
                              <a:effectLst/>
                            </a:rPr>
                            <a:t>-2</a:t>
                          </a:r>
                          <a:r>
                            <a:rPr lang="en-US" sz="1600">
                              <a:effectLst/>
                            </a:rPr>
                            <a:t>s</a:t>
                          </a:r>
                          <a:r>
                            <a:rPr lang="en-US" sz="1600" baseline="30000">
                              <a:effectLst/>
                            </a:rPr>
                            <a:t>-1</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rPr>
                            <a:t>0.56</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rPr>
                            <a:t>0.70</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rPr>
                            <a:t>1.025</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rPr>
                            <a:t>1.025</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a:effectLst/>
                            </a:rPr>
                            <a:t>1.025</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dirty="0">
                              <a:effectLst/>
                            </a:rPr>
                            <a:t>0.65</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79336317"/>
                      </a:ext>
                    </a:extLst>
                  </a:tr>
                </a:tbl>
              </a:graphicData>
            </a:graphic>
          </p:graphicFrame>
        </mc:Fallback>
      </mc:AlternateContent>
      <mc:AlternateContent xmlns:mc="http://schemas.openxmlformats.org/markup-compatibility/2006">
        <mc:Choice xmlns:a14="http://schemas.microsoft.com/office/drawing/2010/main" Requires="a14">
          <p:sp>
            <p:nvSpPr>
              <p:cNvPr id="2" name="TextBox 1"/>
              <p:cNvSpPr txBox="1"/>
              <p:nvPr/>
            </p:nvSpPr>
            <p:spPr>
              <a:xfrm>
                <a:off x="269776" y="4699599"/>
                <a:ext cx="8478688" cy="668260"/>
              </a:xfrm>
              <a:prstGeom prst="rect">
                <a:avLst/>
              </a:prstGeom>
              <a:noFill/>
            </p:spPr>
            <p:txBody>
              <a:bodyPr wrap="square" rtlCol="0">
                <a:spAutoFit/>
              </a:bodyPr>
              <a:lstStyle/>
              <a:p>
                <a:r>
                  <a:rPr lang="en-US" dirty="0" smtClean="0"/>
                  <a:t>It is assumed that the beam current and luminosity are limited by 1.085 MW of SR </a:t>
                </a:r>
                <a:r>
                  <a:rPr lang="en-US" dirty="0"/>
                  <a:t>losses or by the </a:t>
                </a:r>
                <a:r>
                  <a:rPr lang="en-US" dirty="0" smtClean="0"/>
                  <a:t>beam-beam </a:t>
                </a:r>
                <a:r>
                  <a:rPr lang="en-US" dirty="0"/>
                  <a:t>limit at the level of </a:t>
                </a:r>
                <a14:m>
                  <m:oMath xmlns:m="http://schemas.openxmlformats.org/officeDocument/2006/math">
                    <m:sSub>
                      <m:sSubPr>
                        <m:ctrlPr>
                          <a:rPr lang="ru-RU" i="1">
                            <a:latin typeface="Cambria Math" panose="02040503050406030204" pitchFamily="18" charset="0"/>
                          </a:rPr>
                        </m:ctrlPr>
                      </m:sSubPr>
                      <m:e>
                        <m:r>
                          <a:rPr lang="ru-RU">
                            <a:latin typeface="Cambria Math" panose="02040503050406030204" pitchFamily="18" charset="0"/>
                          </a:rPr>
                          <m:t>𝜉</m:t>
                        </m:r>
                      </m:e>
                      <m:sub>
                        <m:r>
                          <a:rPr lang="ru-RU">
                            <a:latin typeface="Cambria Math" panose="02040503050406030204" pitchFamily="18" charset="0"/>
                          </a:rPr>
                          <m:t>𝑦</m:t>
                        </m:r>
                      </m:sub>
                    </m:sSub>
                    <m:r>
                      <a:rPr lang="en-US" b="0" i="1" smtClean="0">
                        <a:latin typeface="Cambria Math" panose="02040503050406030204" pitchFamily="18" charset="0"/>
                      </a:rPr>
                      <m:t>=</m:t>
                    </m:r>
                    <m:r>
                      <m:rPr>
                        <m:nor/>
                      </m:rPr>
                      <a:rPr lang="en-US" dirty="0"/>
                      <m:t>0.095</m:t>
                    </m:r>
                  </m:oMath>
                </a14:m>
                <a:r>
                  <a:rPr lang="en-US" dirty="0" smtClean="0"/>
                  <a:t>.  </a:t>
                </a:r>
                <a:endParaRPr lang="ru-RU" dirty="0"/>
              </a:p>
            </p:txBody>
          </p:sp>
        </mc:Choice>
        <mc:Fallback>
          <p:sp>
            <p:nvSpPr>
              <p:cNvPr id="2" name="TextBox 1"/>
              <p:cNvSpPr txBox="1">
                <a:spLocks noRot="1" noChangeAspect="1" noMove="1" noResize="1" noEditPoints="1" noAdjustHandles="1" noChangeArrowheads="1" noChangeShapeType="1" noTextEdit="1"/>
              </p:cNvSpPr>
              <p:nvPr/>
            </p:nvSpPr>
            <p:spPr>
              <a:xfrm>
                <a:off x="269776" y="4699599"/>
                <a:ext cx="8478688" cy="668260"/>
              </a:xfrm>
              <a:prstGeom prst="rect">
                <a:avLst/>
              </a:prstGeom>
              <a:blipFill>
                <a:blip r:embed="rId3"/>
                <a:stretch>
                  <a:fillRect l="-575" t="-5455" r="-431" b="-10909"/>
                </a:stretch>
              </a:blipFill>
            </p:spPr>
            <p:txBody>
              <a:bodyPr/>
              <a:lstStyle/>
              <a:p>
                <a:r>
                  <a:rPr lang="ru-RU">
                    <a:noFill/>
                  </a:rPr>
                  <a:t> </a:t>
                </a:r>
              </a:p>
            </p:txBody>
          </p:sp>
        </mc:Fallback>
      </mc:AlternateContent>
    </p:spTree>
    <p:extLst>
      <p:ext uri="{BB962C8B-B14F-4D97-AF65-F5344CB8AC3E}">
        <p14:creationId xmlns:p14="http://schemas.microsoft.com/office/powerpoint/2010/main" val="3293727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ижний колонтитул 4"/>
          <p:cNvSpPr>
            <a:spLocks noGrp="1"/>
          </p:cNvSpPr>
          <p:nvPr>
            <p:ph type="ftr" sz="quarter" idx="11"/>
          </p:nvPr>
        </p:nvSpPr>
        <p:spPr/>
        <p:txBody>
          <a:bodyPr/>
          <a:lstStyle/>
          <a:p>
            <a:r>
              <a:rPr lang="en-US" altLang="ru-RU" dirty="0" smtClean="0"/>
              <a:t>Koop, Polarization issues</a:t>
            </a:r>
            <a:endParaRPr lang="ru-RU" altLang="ru-RU" dirty="0"/>
          </a:p>
        </p:txBody>
      </p:sp>
      <p:sp>
        <p:nvSpPr>
          <p:cNvPr id="10" name="Номер слайда 5"/>
          <p:cNvSpPr>
            <a:spLocks noGrp="1"/>
          </p:cNvSpPr>
          <p:nvPr>
            <p:ph type="sldNum" sz="quarter" idx="12"/>
          </p:nvPr>
        </p:nvSpPr>
        <p:spPr/>
        <p:txBody>
          <a:bodyPr/>
          <a:lstStyle/>
          <a:p>
            <a:fld id="{B7A78DC5-0522-4E4B-8934-CABE4613863B}" type="slidenum">
              <a:rPr lang="ru-RU" altLang="ru-RU"/>
              <a:pPr/>
              <a:t>19</a:t>
            </a:fld>
            <a:endParaRPr lang="ru-RU" altLang="ru-RU"/>
          </a:p>
        </p:txBody>
      </p:sp>
      <mc:AlternateContent xmlns:mc="http://schemas.openxmlformats.org/markup-compatibility/2006">
        <mc:Choice xmlns:a14="http://schemas.microsoft.com/office/drawing/2010/main" Requires="a14">
          <p:sp>
            <p:nvSpPr>
              <p:cNvPr id="27650" name="Rectangle 2"/>
              <p:cNvSpPr>
                <a:spLocks noGrp="1" noChangeArrowheads="1"/>
              </p:cNvSpPr>
              <p:nvPr>
                <p:ph type="title"/>
              </p:nvPr>
            </p:nvSpPr>
            <p:spPr>
              <a:xfrm>
                <a:off x="0" y="0"/>
                <a:ext cx="9144000" cy="407785"/>
              </a:xfrm>
              <a:solidFill>
                <a:srgbClr val="FFFF00"/>
              </a:solidFill>
            </p:spPr>
            <p:txBody>
              <a:bodyPr>
                <a:noAutofit/>
              </a:bodyPr>
              <a:lstStyle/>
              <a:p>
                <a:r>
                  <a:rPr lang="en-US" altLang="ru-RU" sz="1800" dirty="0" smtClean="0"/>
                  <a:t>Polarization </a:t>
                </a:r>
                <a:r>
                  <a:rPr lang="en-US" altLang="ru-RU" sz="1800" dirty="0"/>
                  <a:t>spin flips for measurement of the Weinberg's “running” </a:t>
                </a:r>
                <a:r>
                  <a:rPr lang="en-US" altLang="ru-RU" sz="1800" dirty="0" smtClean="0"/>
                  <a:t>weak angle </a:t>
                </a:r>
                <a:r>
                  <a:rPr lang="en-US" altLang="ru-RU" sz="1800" dirty="0"/>
                  <a:t>at </a:t>
                </a:r>
                <a14:m>
                  <m:oMath xmlns:m="http://schemas.openxmlformats.org/officeDocument/2006/math">
                    <m:r>
                      <a:rPr lang="en-US" altLang="ru-RU" sz="1800" b="0" i="1" smtClean="0">
                        <a:latin typeface="Cambria Math" panose="02040503050406030204" pitchFamily="18" charset="0"/>
                      </a:rPr>
                      <m:t>𝐽</m:t>
                    </m:r>
                    <m:r>
                      <a:rPr lang="en-US" altLang="ru-RU" sz="1800" b="0" i="1" smtClean="0">
                        <a:latin typeface="Cambria Math" panose="02040503050406030204" pitchFamily="18" charset="0"/>
                      </a:rPr>
                      <m:t>/</m:t>
                    </m:r>
                    <m:r>
                      <m:rPr>
                        <m:sty m:val="p"/>
                      </m:rPr>
                      <a:rPr lang="el-GR" altLang="ru-RU" sz="1800" b="0" i="1" smtClean="0">
                        <a:latin typeface="Cambria Math" panose="02040503050406030204" pitchFamily="18" charset="0"/>
                        <a:ea typeface="Cambria Math" panose="02040503050406030204" pitchFamily="18" charset="0"/>
                      </a:rPr>
                      <m:t>Ψ</m:t>
                    </m:r>
                  </m:oMath>
                </a14:m>
                <a:endParaRPr lang="ru-RU" altLang="ru-RU" sz="1800" dirty="0"/>
              </a:p>
            </p:txBody>
          </p:sp>
        </mc:Choice>
        <mc:Fallback>
          <p:sp>
            <p:nvSpPr>
              <p:cNvPr id="27650" name="Rectangle 2"/>
              <p:cNvSpPr>
                <a:spLocks noGrp="1" noRot="1" noChangeAspect="1" noMove="1" noResize="1" noEditPoints="1" noAdjustHandles="1" noChangeArrowheads="1" noChangeShapeType="1" noTextEdit="1"/>
              </p:cNvSpPr>
              <p:nvPr>
                <p:ph type="title"/>
              </p:nvPr>
            </p:nvSpPr>
            <p:spPr>
              <a:xfrm>
                <a:off x="0" y="0"/>
                <a:ext cx="9144000" cy="407785"/>
              </a:xfrm>
              <a:blipFill>
                <a:blip r:embed="rId2"/>
                <a:stretch>
                  <a:fillRect t="-2985" b="-17910"/>
                </a:stretch>
              </a:blipFill>
            </p:spPr>
            <p:txBody>
              <a:bodyPr/>
              <a:lstStyle/>
              <a:p>
                <a:r>
                  <a:rPr lang="ru-RU">
                    <a:noFill/>
                  </a:rPr>
                  <a:t> </a:t>
                </a:r>
              </a:p>
            </p:txBody>
          </p:sp>
        </mc:Fallback>
      </mc:AlternateContent>
      <p:sp>
        <p:nvSpPr>
          <p:cNvPr id="4" name="TextBox 3"/>
          <p:cNvSpPr txBox="1"/>
          <p:nvPr/>
        </p:nvSpPr>
        <p:spPr>
          <a:xfrm>
            <a:off x="120634" y="436172"/>
            <a:ext cx="8771846" cy="307777"/>
          </a:xfrm>
          <a:prstGeom prst="rect">
            <a:avLst/>
          </a:prstGeom>
          <a:noFill/>
        </p:spPr>
        <p:txBody>
          <a:bodyPr wrap="square" rtlCol="0">
            <a:spAutoFit/>
          </a:bodyPr>
          <a:lstStyle/>
          <a:p>
            <a:r>
              <a:rPr lang="en-US" sz="1400" i="1" dirty="0">
                <a:solidFill>
                  <a:srgbClr val="7030A0"/>
                </a:solidFill>
                <a:ea typeface="Tahoma" panose="020B0604030504040204" pitchFamily="34" charset="0"/>
                <a:cs typeface="Tahoma" panose="020B0604030504040204" pitchFamily="34" charset="0"/>
              </a:rPr>
              <a:t>E.V. Bedarev, A.E. Bondar, I.A. Koop, A.V. Otboev, </a:t>
            </a:r>
            <a:r>
              <a:rPr lang="en-US" sz="1400" i="1" dirty="0" err="1">
                <a:solidFill>
                  <a:srgbClr val="7030A0"/>
                </a:solidFill>
                <a:ea typeface="Tahoma" panose="020B0604030504040204" pitchFamily="34" charset="0"/>
                <a:cs typeface="Tahoma" panose="020B0604030504040204" pitchFamily="34" charset="0"/>
              </a:rPr>
              <a:t>Yu.M</a:t>
            </a:r>
            <a:r>
              <a:rPr lang="en-US" sz="1400" i="1" dirty="0">
                <a:solidFill>
                  <a:srgbClr val="7030A0"/>
                </a:solidFill>
                <a:ea typeface="Tahoma" panose="020B0604030504040204" pitchFamily="34" charset="0"/>
                <a:cs typeface="Tahoma" panose="020B0604030504040204" pitchFamily="34" charset="0"/>
              </a:rPr>
              <a:t>. Shatunov</a:t>
            </a:r>
            <a:r>
              <a:rPr lang="en-US" sz="1400" i="1" dirty="0" smtClean="0">
                <a:solidFill>
                  <a:srgbClr val="7030A0"/>
                </a:solidFill>
                <a:ea typeface="Tahoma" panose="020B0604030504040204" pitchFamily="34" charset="0"/>
                <a:cs typeface="Tahoma" panose="020B0604030504040204" pitchFamily="34" charset="0"/>
              </a:rPr>
              <a:t>, </a:t>
            </a:r>
            <a:r>
              <a:rPr lang="en-US" sz="1400" i="1" dirty="0">
                <a:solidFill>
                  <a:srgbClr val="7030A0"/>
                </a:solidFill>
                <a:ea typeface="Tahoma" panose="020B0604030504040204" pitchFamily="34" charset="0"/>
                <a:cs typeface="Tahoma" panose="020B0604030504040204" pitchFamily="34" charset="0"/>
              </a:rPr>
              <a:t>BINP SB </a:t>
            </a:r>
            <a:r>
              <a:rPr lang="en-US" sz="1400" i="1" dirty="0" smtClean="0">
                <a:solidFill>
                  <a:srgbClr val="7030A0"/>
                </a:solidFill>
                <a:ea typeface="Tahoma" panose="020B0604030504040204" pitchFamily="34" charset="0"/>
                <a:cs typeface="Tahoma" panose="020B0604030504040204" pitchFamily="34" charset="0"/>
              </a:rPr>
              <a:t>RAS, talk given at FTCF 2024, Guangzhou</a:t>
            </a:r>
            <a:endParaRPr lang="ru-RU" sz="1400" dirty="0"/>
          </a:p>
        </p:txBody>
      </p:sp>
      <p:pic>
        <p:nvPicPr>
          <p:cNvPr id="8" name="Рисунок 7"/>
          <p:cNvPicPr/>
          <p:nvPr/>
        </p:nvPicPr>
        <p:blipFill>
          <a:blip r:embed="rId3">
            <a:extLst>
              <a:ext uri="{28A0092B-C50C-407E-A947-70E740481C1C}">
                <a14:useLocalDpi xmlns:a14="http://schemas.microsoft.com/office/drawing/2010/main" val="0"/>
              </a:ext>
            </a:extLst>
          </a:blip>
          <a:srcRect/>
          <a:stretch/>
        </p:blipFill>
        <p:spPr bwMode="auto">
          <a:xfrm>
            <a:off x="827584" y="3231225"/>
            <a:ext cx="6870200" cy="3206124"/>
          </a:xfrm>
          <a:prstGeom prst="rect">
            <a:avLst/>
          </a:prstGeom>
          <a:noFill/>
          <a:ln>
            <a:noFill/>
          </a:ln>
        </p:spPr>
      </p:pic>
      <mc:AlternateContent xmlns:mc="http://schemas.openxmlformats.org/markup-compatibility/2006">
        <mc:Choice xmlns:a14="http://schemas.microsoft.com/office/drawing/2010/main" Requires="a14">
          <p:sp>
            <p:nvSpPr>
              <p:cNvPr id="5" name="TextBox 4"/>
              <p:cNvSpPr txBox="1"/>
              <p:nvPr/>
            </p:nvSpPr>
            <p:spPr>
              <a:xfrm>
                <a:off x="0" y="676680"/>
                <a:ext cx="9172504" cy="2554545"/>
              </a:xfrm>
              <a:prstGeom prst="rect">
                <a:avLst/>
              </a:prstGeom>
              <a:noFill/>
            </p:spPr>
            <p:txBody>
              <a:bodyPr wrap="square" rtlCol="0">
                <a:spAutoFit/>
              </a:bodyPr>
              <a:lstStyle/>
              <a:p>
                <a:r>
                  <a:rPr lang="en-US" sz="1600" dirty="0" smtClean="0"/>
                  <a:t>To combat systematics, we propose performing a spin flip every 10 – 20 </a:t>
                </a:r>
                <a:r>
                  <a:rPr lang="en-US" sz="1600" dirty="0"/>
                  <a:t>seconds. This takes only 0.5 seconds, and the loss of polarization is negligible. The </a:t>
                </a:r>
                <a:r>
                  <a:rPr lang="en-US" sz="1600" dirty="0" smtClean="0"/>
                  <a:t>Froissart–</a:t>
                </a:r>
                <a:r>
                  <a:rPr lang="en-US" sz="1600" dirty="0" err="1" smtClean="0"/>
                  <a:t>Stora</a:t>
                </a:r>
                <a:r>
                  <a:rPr lang="en-US" sz="1600" dirty="0" smtClean="0"/>
                  <a:t> </a:t>
                </a:r>
                <a:r>
                  <a:rPr lang="en-US" sz="1600" dirty="0"/>
                  <a:t>formulas can be used for </a:t>
                </a:r>
                <a:r>
                  <a:rPr lang="en-US" sz="1600" dirty="0" smtClean="0"/>
                  <a:t>the preliminary estimation:  </a:t>
                </a:r>
                <a14:m>
                  <m:oMath xmlns:m="http://schemas.openxmlformats.org/officeDocument/2006/math">
                    <m:r>
                      <a:rPr lang="en-US" sz="1600" i="1">
                        <a:latin typeface="Cambria Math" panose="02040503050406030204" pitchFamily="18" charset="0"/>
                        <a:ea typeface="Cambria Math" panose="02040503050406030204" pitchFamily="18" charset="0"/>
                      </a:rPr>
                      <m:t>𝑤</m:t>
                    </m:r>
                    <m:r>
                      <a:rPr lang="en-US" sz="1600" i="1">
                        <a:latin typeface="Cambria Math" panose="02040503050406030204" pitchFamily="18" charset="0"/>
                        <a:ea typeface="Cambria Math" panose="02040503050406030204" pitchFamily="18" charset="0"/>
                      </a:rPr>
                      <m:t>=</m:t>
                    </m:r>
                    <m:sSup>
                      <m:sSupPr>
                        <m:ctrlPr>
                          <a:rPr lang="en-US" sz="1600" i="1">
                            <a:latin typeface="Cambria Math" panose="02040503050406030204" pitchFamily="18" charset="0"/>
                            <a:ea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10</m:t>
                        </m:r>
                      </m:e>
                      <m:sup>
                        <m:r>
                          <a:rPr lang="en-US" sz="1600" i="1">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4</m:t>
                        </m:r>
                      </m:sup>
                    </m:sSup>
                  </m:oMath>
                </a14:m>
                <a:r>
                  <a:rPr lang="en-US" sz="1600" dirty="0" smtClean="0"/>
                  <a:t>,   </a:t>
                </a:r>
                <a14:m>
                  <m:oMath xmlns:m="http://schemas.openxmlformats.org/officeDocument/2006/math">
                    <m:sSup>
                      <m:sSupPr>
                        <m:ctrlPr>
                          <a:rPr lang="en-US" sz="1600" i="1">
                            <a:latin typeface="Cambria Math" panose="02040503050406030204" pitchFamily="18" charset="0"/>
                            <a:ea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𝜀</m:t>
                        </m:r>
                      </m:e>
                      <m:sup>
                        <m:r>
                          <a:rPr lang="en-US" sz="1600" i="1">
                            <a:latin typeface="Cambria Math" panose="02040503050406030204" pitchFamily="18" charset="0"/>
                            <a:ea typeface="Cambria Math" panose="02040503050406030204" pitchFamily="18" charset="0"/>
                          </a:rPr>
                          <m:t>′</m:t>
                        </m:r>
                      </m:sup>
                    </m:sSup>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10</m:t>
                        </m:r>
                      </m:e>
                      <m:sup>
                        <m:r>
                          <a:rPr lang="en-US" sz="1600" b="0" i="1" smtClean="0">
                            <a:latin typeface="Cambria Math" panose="02040503050406030204" pitchFamily="18" charset="0"/>
                            <a:ea typeface="Cambria Math" panose="02040503050406030204" pitchFamily="18" charset="0"/>
                          </a:rPr>
                          <m:t>−8</m:t>
                        </m:r>
                      </m:sup>
                    </m:sSup>
                  </m:oMath>
                </a14:m>
                <a:r>
                  <a:rPr lang="en-US" sz="1600" dirty="0" smtClean="0"/>
                  <a:t>,   </a:t>
                </a:r>
                <a14:m>
                  <m:oMath xmlns:m="http://schemas.openxmlformats.org/officeDocument/2006/math">
                    <m:r>
                      <a:rPr lang="en-US" sz="1600" b="0" i="1" smtClean="0">
                        <a:latin typeface="Cambria Math" panose="02040503050406030204" pitchFamily="18" charset="0"/>
                      </a:rPr>
                      <m:t>𝐽</m:t>
                    </m:r>
                    <m:r>
                      <a:rPr lang="en-US" sz="1600" b="0" i="1" smtClean="0">
                        <a:latin typeface="Cambria Math" panose="02040503050406030204" pitchFamily="18" charset="0"/>
                      </a:rPr>
                      <m:t>=</m:t>
                    </m:r>
                    <m:f>
                      <m:fPr>
                        <m:type m:val="lin"/>
                        <m:ctrlPr>
                          <a:rPr lang="en-US" sz="1600" b="0" i="1" smtClean="0">
                            <a:latin typeface="Cambria Math" panose="02040503050406030204" pitchFamily="18" charset="0"/>
                          </a:rPr>
                        </m:ctrlPr>
                      </m:fPr>
                      <m:num>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𝜋</m:t>
                            </m:r>
                          </m:e>
                          <m:sup>
                            <m:r>
                              <a:rPr lang="en-US" sz="1600" b="0" i="1" smtClean="0">
                                <a:latin typeface="Cambria Math" panose="02040503050406030204" pitchFamily="18" charset="0"/>
                              </a:rPr>
                              <m:t>2</m:t>
                            </m:r>
                          </m:sup>
                        </m:sSup>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𝑤</m:t>
                            </m:r>
                          </m:e>
                          <m:sup>
                            <m:r>
                              <a:rPr lang="en-US" sz="1600" b="0" i="1" smtClean="0">
                                <a:latin typeface="Cambria Math" panose="02040503050406030204" pitchFamily="18" charset="0"/>
                                <a:ea typeface="Cambria Math" panose="02040503050406030204" pitchFamily="18" charset="0"/>
                              </a:rPr>
                              <m:t>2</m:t>
                            </m:r>
                          </m:sup>
                        </m:sSup>
                      </m:num>
                      <m:den>
                        <m:r>
                          <a:rPr lang="en-US" sz="1600" b="0" i="1" smtClean="0">
                            <a:latin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𝜀</m:t>
                        </m:r>
                        <m:r>
                          <a:rPr lang="en-US" sz="1600" b="0" i="1" smtClean="0">
                            <a:latin typeface="Cambria Math" panose="02040503050406030204" pitchFamily="18" charset="0"/>
                            <a:ea typeface="Cambria Math" panose="02040503050406030204" pitchFamily="18" charset="0"/>
                          </a:rPr>
                          <m:t>′=</m:t>
                        </m:r>
                        <m:r>
                          <m:rPr>
                            <m:nor/>
                          </m:rPr>
                          <a:rPr lang="en-US" sz="1600" dirty="0"/>
                          <m:t>4.</m:t>
                        </m:r>
                        <m:r>
                          <a:rPr lang="en-US" sz="1600" b="0" i="1" dirty="0" smtClean="0">
                            <a:latin typeface="Cambria Math" panose="02040503050406030204" pitchFamily="18" charset="0"/>
                          </a:rPr>
                          <m:t>9</m:t>
                        </m:r>
                      </m:den>
                    </m:f>
                  </m:oMath>
                </a14:m>
                <a:r>
                  <a:rPr lang="en-US" sz="1600" dirty="0" smtClean="0"/>
                  <a:t>,  then get   </a:t>
                </a:r>
                <a14:m>
                  <m:oMath xmlns:m="http://schemas.openxmlformats.org/officeDocument/2006/math">
                    <m:f>
                      <m:fPr>
                        <m:type m:val="lin"/>
                        <m:ctrlPr>
                          <a:rPr lang="en-US" sz="1600" i="1">
                            <a:latin typeface="Cambria Math" panose="02040503050406030204" pitchFamily="18" charset="0"/>
                          </a:rPr>
                        </m:ctrlPr>
                      </m:fPr>
                      <m:num>
                        <m:r>
                          <m:rPr>
                            <m:sty m:val="p"/>
                          </m:rPr>
                          <a:rPr lang="el-GR" sz="1600" i="1" smtClean="0">
                            <a:latin typeface="Cambria Math" panose="02040503050406030204" pitchFamily="18" charset="0"/>
                            <a:ea typeface="Cambria Math" panose="02040503050406030204" pitchFamily="18" charset="0"/>
                          </a:rPr>
                          <m:t>Δ</m:t>
                        </m:r>
                        <m:r>
                          <a:rPr lang="el-GR" sz="1600" i="1" smtClean="0">
                            <a:latin typeface="Cambria Math" panose="02040503050406030204" pitchFamily="18" charset="0"/>
                            <a:ea typeface="Cambria Math" panose="02040503050406030204" pitchFamily="18" charset="0"/>
                          </a:rPr>
                          <m:t>𝜁</m:t>
                        </m:r>
                      </m:num>
                      <m:den>
                        <m:r>
                          <a:rPr lang="en-US" sz="1600" i="1" smtClean="0">
                            <a:latin typeface="Cambria Math" panose="02040503050406030204" pitchFamily="18" charset="0"/>
                            <a:ea typeface="Cambria Math" panose="02040503050406030204" pitchFamily="18" charset="0"/>
                          </a:rPr>
                          <m:t>𝜁</m:t>
                        </m:r>
                        <m:r>
                          <a:rPr lang="en-US" sz="1600" b="0" i="1" smtClean="0">
                            <a:latin typeface="Cambria Math" panose="02040503050406030204" pitchFamily="18" charset="0"/>
                            <a:ea typeface="Cambria Math" panose="02040503050406030204" pitchFamily="18" charset="0"/>
                          </a:rPr>
                          <m:t>=2</m:t>
                        </m:r>
                        <m:func>
                          <m:funcPr>
                            <m:ctrlPr>
                              <a:rPr lang="en-US" sz="1600" b="0" i="1" smtClean="0">
                                <a:latin typeface="Cambria Math" panose="02040503050406030204" pitchFamily="18" charset="0"/>
                                <a:ea typeface="Cambria Math" panose="02040503050406030204" pitchFamily="18" charset="0"/>
                              </a:rPr>
                            </m:ctrlPr>
                          </m:funcPr>
                          <m:fName>
                            <m:r>
                              <m:rPr>
                                <m:sty m:val="p"/>
                              </m:rPr>
                              <a:rPr lang="en-US" sz="1600" b="0" i="0" smtClean="0">
                                <a:latin typeface="Cambria Math" panose="02040503050406030204" pitchFamily="18" charset="0"/>
                                <a:ea typeface="Cambria Math" panose="02040503050406030204" pitchFamily="18" charset="0"/>
                              </a:rPr>
                              <m:t>exp</m:t>
                            </m:r>
                          </m:fName>
                          <m:e>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𝐽</m:t>
                                </m:r>
                              </m:e>
                            </m:d>
                          </m:e>
                        </m:func>
                        <m:r>
                          <a:rPr lang="en-US" sz="1600" i="1">
                            <a:latin typeface="Cambria Math" panose="02040503050406030204" pitchFamily="18" charset="0"/>
                            <a:ea typeface="Cambria Math" panose="02040503050406030204" pitchFamily="18" charset="0"/>
                          </a:rPr>
                          <m:t>≈</m:t>
                        </m:r>
                        <m:sSup>
                          <m:sSupPr>
                            <m:ctrlPr>
                              <a:rPr lang="en-US" sz="1600" i="1">
                                <a:latin typeface="Cambria Math" panose="02040503050406030204" pitchFamily="18" charset="0"/>
                                <a:ea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10</m:t>
                            </m:r>
                          </m:e>
                          <m:sup>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4</m:t>
                            </m:r>
                          </m:sup>
                        </m:sSup>
                      </m:den>
                    </m:f>
                  </m:oMath>
                </a14:m>
                <a:r>
                  <a:rPr lang="en-US" sz="1600" dirty="0"/>
                  <a:t>. </a:t>
                </a:r>
                <a:endParaRPr lang="en-US" sz="1600" dirty="0" smtClean="0"/>
              </a:p>
              <a:p>
                <a:r>
                  <a:rPr lang="en-US" sz="1600" dirty="0" smtClean="0"/>
                  <a:t>In </a:t>
                </a:r>
                <a:r>
                  <a:rPr lang="en-US" sz="1600" dirty="0"/>
                  <a:t>numerical simulations we obtained a slightly larger loss of polarization degree, but not too large: about </a:t>
                </a:r>
                <a14:m>
                  <m:oMath xmlns:m="http://schemas.openxmlformats.org/officeDocument/2006/math">
                    <m:f>
                      <m:fPr>
                        <m:type m:val="lin"/>
                        <m:ctrlPr>
                          <a:rPr lang="en-US" sz="1600" i="1">
                            <a:latin typeface="Cambria Math" panose="02040503050406030204" pitchFamily="18" charset="0"/>
                          </a:rPr>
                        </m:ctrlPr>
                      </m:fPr>
                      <m:num>
                        <m:r>
                          <m:rPr>
                            <m:sty m:val="p"/>
                          </m:rPr>
                          <a:rPr lang="el-GR" sz="1600" i="1">
                            <a:latin typeface="Cambria Math" panose="02040503050406030204" pitchFamily="18" charset="0"/>
                            <a:ea typeface="Cambria Math" panose="02040503050406030204" pitchFamily="18" charset="0"/>
                          </a:rPr>
                          <m:t>Δ</m:t>
                        </m:r>
                        <m:r>
                          <a:rPr lang="el-GR" sz="1600" i="1">
                            <a:latin typeface="Cambria Math" panose="02040503050406030204" pitchFamily="18" charset="0"/>
                            <a:ea typeface="Cambria Math" panose="02040503050406030204" pitchFamily="18" charset="0"/>
                          </a:rPr>
                          <m:t>𝜁</m:t>
                        </m:r>
                      </m:num>
                      <m:den>
                        <m:r>
                          <a:rPr lang="en-US" sz="1600" i="1">
                            <a:latin typeface="Cambria Math" panose="02040503050406030204" pitchFamily="18" charset="0"/>
                            <a:ea typeface="Cambria Math" panose="02040503050406030204" pitchFamily="18" charset="0"/>
                          </a:rPr>
                          <m:t>𝜁</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0.00</m:t>
                        </m:r>
                        <m:r>
                          <a:rPr lang="en-US" sz="1600" b="0" i="1" smtClean="0">
                            <a:latin typeface="Cambria Math" panose="02040503050406030204" pitchFamily="18" charset="0"/>
                            <a:ea typeface="Cambria Math" panose="02040503050406030204" pitchFamily="18" charset="0"/>
                          </a:rPr>
                          <m:t>33</m:t>
                        </m:r>
                      </m:den>
                    </m:f>
                    <m:r>
                      <a:rPr lang="en-US" sz="1600" b="0" i="1" smtClean="0">
                        <a:latin typeface="Cambria Math" panose="02040503050406030204" pitchFamily="18" charset="0"/>
                        <a:ea typeface="Cambria Math" panose="02040503050406030204" pitchFamily="18" charset="0"/>
                      </a:rPr>
                      <m:t>.</m:t>
                    </m:r>
                  </m:oMath>
                </a14:m>
                <a:r>
                  <a:rPr lang="en-US" sz="1600" dirty="0" smtClean="0"/>
                  <a:t>  As </a:t>
                </a:r>
                <a:r>
                  <a:rPr lang="en-US" sz="1600" dirty="0"/>
                  <a:t>a reminder, the spin frequency in a ring with ideal snakes </a:t>
                </a:r>
                <a:r>
                  <a:rPr lang="en-US" sz="1600" dirty="0" smtClean="0"/>
                  <a:t>is 0.5, exactly.  </a:t>
                </a:r>
                <a:r>
                  <a:rPr lang="en-US" sz="1600" dirty="0"/>
                  <a:t>However, in practice, due to inevitable errors, we will have a doublet of frequencies: the first below 0.5 and the second above 0.5. The gap between these two frequencies can be deliberately increased, for example, to 0.01, to avoid interference between the two spin resonances </a:t>
                </a:r>
                <a:r>
                  <a:rPr lang="en-US" sz="1600" dirty="0" smtClean="0"/>
                  <a:t>with </a:t>
                </a:r>
                <a:r>
                  <a:rPr lang="en-US" sz="1600" dirty="0"/>
                  <a:t>the flipper's radio-frequency field, which could disrupt the ideal spin </a:t>
                </a:r>
                <a:r>
                  <a:rPr lang="en-US" sz="1600" dirty="0" smtClean="0"/>
                  <a:t>flip process. </a:t>
                </a:r>
                <a:r>
                  <a:rPr lang="en-US" sz="1600" dirty="0"/>
                  <a:t>In our simulation, the flipper harmonic value was chosen to be 200 times smaller </a:t>
                </a:r>
                <a:r>
                  <a:rPr lang="en-US" sz="1600" dirty="0" smtClean="0"/>
                  <a:t>than such </a:t>
                </a:r>
                <a:r>
                  <a:rPr lang="en-US" sz="1600" dirty="0"/>
                  <a:t>the gap </a:t>
                </a:r>
                <a:r>
                  <a:rPr lang="en-US" sz="1600" dirty="0" smtClean="0"/>
                  <a:t>size</a:t>
                </a:r>
                <a:r>
                  <a:rPr lang="en-US" sz="1600" dirty="0"/>
                  <a:t>. Thus, with this trick we are dealing with one spin resonance, not two!</a:t>
                </a:r>
                <a:endParaRPr lang="en-US" sz="1600" dirty="0" smtClean="0"/>
              </a:p>
            </p:txBody>
          </p:sp>
        </mc:Choice>
        <mc:Fallback>
          <p:sp>
            <p:nvSpPr>
              <p:cNvPr id="5" name="TextBox 4"/>
              <p:cNvSpPr txBox="1">
                <a:spLocks noRot="1" noChangeAspect="1" noMove="1" noResize="1" noEditPoints="1" noAdjustHandles="1" noChangeArrowheads="1" noChangeShapeType="1" noTextEdit="1"/>
              </p:cNvSpPr>
              <p:nvPr/>
            </p:nvSpPr>
            <p:spPr>
              <a:xfrm>
                <a:off x="0" y="676680"/>
                <a:ext cx="9172504" cy="2554545"/>
              </a:xfrm>
              <a:prstGeom prst="rect">
                <a:avLst/>
              </a:prstGeom>
              <a:blipFill>
                <a:blip r:embed="rId4"/>
                <a:stretch>
                  <a:fillRect l="-399" t="-716" r="-465" b="-2148"/>
                </a:stretch>
              </a:blipFill>
            </p:spPr>
            <p:txBody>
              <a:bodyPr/>
              <a:lstStyle/>
              <a:p>
                <a:r>
                  <a:rPr lang="ru-RU">
                    <a:noFill/>
                  </a:rPr>
                  <a:t> </a:t>
                </a:r>
              </a:p>
            </p:txBody>
          </p:sp>
        </mc:Fallback>
      </mc:AlternateContent>
    </p:spTree>
    <p:extLst>
      <p:ext uri="{BB962C8B-B14F-4D97-AF65-F5344CB8AC3E}">
        <p14:creationId xmlns:p14="http://schemas.microsoft.com/office/powerpoint/2010/main" val="3159851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p:txBody>
          <a:bodyPr/>
          <a:lstStyle/>
          <a:p>
            <a:r>
              <a:rPr lang="en-US" altLang="ru-RU" smtClean="0"/>
              <a:t>Koop, Polarization issues</a:t>
            </a:r>
            <a:endParaRPr lang="ru-RU" altLang="ru-RU"/>
          </a:p>
        </p:txBody>
      </p:sp>
      <p:sp>
        <p:nvSpPr>
          <p:cNvPr id="6" name="Номер слайда 5"/>
          <p:cNvSpPr>
            <a:spLocks noGrp="1"/>
          </p:cNvSpPr>
          <p:nvPr>
            <p:ph type="sldNum" sz="quarter" idx="12"/>
          </p:nvPr>
        </p:nvSpPr>
        <p:spPr/>
        <p:txBody>
          <a:bodyPr/>
          <a:lstStyle/>
          <a:p>
            <a:fld id="{8785F9B0-2D83-483F-A70C-19EB404C309E}" type="slidenum">
              <a:rPr lang="ru-RU" altLang="ru-RU"/>
              <a:pPr/>
              <a:t>2</a:t>
            </a:fld>
            <a:endParaRPr lang="ru-RU" altLang="ru-RU"/>
          </a:p>
        </p:txBody>
      </p:sp>
      <p:sp>
        <p:nvSpPr>
          <p:cNvPr id="33794" name="Rectangle 2"/>
          <p:cNvSpPr>
            <a:spLocks noGrp="1" noChangeArrowheads="1"/>
          </p:cNvSpPr>
          <p:nvPr>
            <p:ph type="title"/>
          </p:nvPr>
        </p:nvSpPr>
        <p:spPr>
          <a:xfrm>
            <a:off x="0" y="0"/>
            <a:ext cx="9144000" cy="504056"/>
          </a:xfrm>
          <a:solidFill>
            <a:srgbClr val="FFFF00"/>
          </a:solidFill>
        </p:spPr>
        <p:txBody>
          <a:bodyPr>
            <a:normAutofit fontScale="90000"/>
          </a:bodyPr>
          <a:lstStyle/>
          <a:p>
            <a:r>
              <a:rPr lang="en-US" altLang="ru-RU" sz="4000" dirty="0" smtClean="0"/>
              <a:t>Outline</a:t>
            </a:r>
            <a:endParaRPr lang="ru-RU" altLang="ru-RU" sz="4000" dirty="0"/>
          </a:p>
        </p:txBody>
      </p:sp>
      <p:sp>
        <p:nvSpPr>
          <p:cNvPr id="3" name="TextBox 2"/>
          <p:cNvSpPr txBox="1"/>
          <p:nvPr/>
        </p:nvSpPr>
        <p:spPr>
          <a:xfrm>
            <a:off x="112413" y="836712"/>
            <a:ext cx="8919173" cy="6555641"/>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Introduction to the longitudinal polarization schemes. Spin rotators, Siberian Snakes, Spin Transparency, DK formulae.</a:t>
            </a:r>
            <a:endParaRPr lang="en-US" sz="2400" dirty="0"/>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Novosibirsk </a:t>
            </a:r>
            <a:r>
              <a:rPr lang="en-US" sz="2400" dirty="0" smtClean="0"/>
              <a:t>SCTF </a:t>
            </a:r>
            <a:r>
              <a:rPr lang="en-US" sz="2400" dirty="0" smtClean="0"/>
              <a:t>polarization parameters with 1, 3 and 5 snakes.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Hefei’s </a:t>
            </a:r>
            <a:r>
              <a:rPr lang="en-US" sz="2400" dirty="0" smtClean="0"/>
              <a:t>STCF </a:t>
            </a:r>
            <a:r>
              <a:rPr lang="en-US" sz="2400" dirty="0" smtClean="0"/>
              <a:t>polarized electron beam option – possible solutions.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Optimized Siberian Snake optics and parameters.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What can be studied with the longitudinally polarized beams?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Requirements to the polarized electron source.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Conclusion.</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ru-RU" dirty="0"/>
          </a:p>
        </p:txBody>
      </p:sp>
    </p:spTree>
    <p:extLst>
      <p:ext uri="{BB962C8B-B14F-4D97-AF65-F5344CB8AC3E}">
        <p14:creationId xmlns:p14="http://schemas.microsoft.com/office/powerpoint/2010/main" val="174030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p:txBody>
          <a:bodyPr/>
          <a:lstStyle/>
          <a:p>
            <a:r>
              <a:rPr lang="en-US" altLang="ru-RU" smtClean="0"/>
              <a:t>Koop, Polarization issues</a:t>
            </a:r>
            <a:endParaRPr lang="ru-RU" altLang="ru-RU"/>
          </a:p>
        </p:txBody>
      </p:sp>
      <p:sp>
        <p:nvSpPr>
          <p:cNvPr id="6" name="Номер слайда 5"/>
          <p:cNvSpPr>
            <a:spLocks noGrp="1"/>
          </p:cNvSpPr>
          <p:nvPr>
            <p:ph type="sldNum" sz="quarter" idx="12"/>
          </p:nvPr>
        </p:nvSpPr>
        <p:spPr/>
        <p:txBody>
          <a:bodyPr/>
          <a:lstStyle/>
          <a:p>
            <a:fld id="{108B9AF0-00B0-4759-A2E8-3D4AF8D34A09}" type="slidenum">
              <a:rPr lang="ru-RU" altLang="ru-RU"/>
              <a:pPr/>
              <a:t>20</a:t>
            </a:fld>
            <a:endParaRPr lang="ru-RU" altLang="ru-RU"/>
          </a:p>
        </p:txBody>
      </p:sp>
      <p:sp>
        <p:nvSpPr>
          <p:cNvPr id="25602" name="Rectangle 2"/>
          <p:cNvSpPr>
            <a:spLocks noGrp="1" noChangeArrowheads="1"/>
          </p:cNvSpPr>
          <p:nvPr>
            <p:ph type="title"/>
          </p:nvPr>
        </p:nvSpPr>
        <p:spPr>
          <a:xfrm>
            <a:off x="0" y="5671"/>
            <a:ext cx="9144000" cy="398993"/>
          </a:xfrm>
          <a:solidFill>
            <a:srgbClr val="FFFF00"/>
          </a:solidFill>
        </p:spPr>
        <p:txBody>
          <a:bodyPr>
            <a:noAutofit/>
          </a:bodyPr>
          <a:lstStyle/>
          <a:p>
            <a:r>
              <a:rPr lang="en-US" sz="3200" dirty="0"/>
              <a:t>Requirements to the polarized electron source</a:t>
            </a:r>
            <a:endParaRPr lang="ru-RU" altLang="ru-RU" sz="3200" dirty="0"/>
          </a:p>
        </p:txBody>
      </p:sp>
      <mc:AlternateContent xmlns:mc="http://schemas.openxmlformats.org/markup-compatibility/2006">
        <mc:Choice xmlns:a14="http://schemas.microsoft.com/office/drawing/2010/main" Requires="a14">
          <p:sp>
            <p:nvSpPr>
              <p:cNvPr id="25603" name="Rectangle 3"/>
              <p:cNvSpPr>
                <a:spLocks noGrp="1" noChangeArrowheads="1"/>
              </p:cNvSpPr>
              <p:nvPr>
                <p:ph type="body" idx="1"/>
              </p:nvPr>
            </p:nvSpPr>
            <p:spPr>
              <a:xfrm>
                <a:off x="422275" y="692696"/>
                <a:ext cx="8264525" cy="4968875"/>
              </a:xfrm>
            </p:spPr>
            <p:txBody>
              <a:bodyPr>
                <a:normAutofit/>
              </a:bodyPr>
              <a:lstStyle/>
              <a:p>
                <a:pPr marL="0" indent="0">
                  <a:lnSpc>
                    <a:spcPct val="90000"/>
                  </a:lnSpc>
                  <a:buNone/>
                </a:pPr>
                <a:r>
                  <a:rPr lang="en-US" altLang="ru-RU" sz="2000" dirty="0" smtClean="0"/>
                  <a:t>Assuming that the number of bunches is </a:t>
                </a:r>
                <a14:m>
                  <m:oMath xmlns:m="http://schemas.openxmlformats.org/officeDocument/2006/math">
                    <m:sSub>
                      <m:sSubPr>
                        <m:ctrlPr>
                          <a:rPr lang="en-US" altLang="ru-RU" sz="2000" i="1" smtClean="0">
                            <a:latin typeface="Cambria Math" panose="02040503050406030204" pitchFamily="18" charset="0"/>
                          </a:rPr>
                        </m:ctrlPr>
                      </m:sSubPr>
                      <m:e>
                        <m:r>
                          <a:rPr lang="en-US" altLang="ru-RU" sz="2000" b="0" i="1" smtClean="0">
                            <a:latin typeface="Cambria Math" panose="02040503050406030204" pitchFamily="18" charset="0"/>
                          </a:rPr>
                          <m:t>𝑛</m:t>
                        </m:r>
                      </m:e>
                      <m:sub>
                        <m:r>
                          <a:rPr lang="en-US" altLang="ru-RU" sz="2000" b="0" i="1" smtClean="0">
                            <a:latin typeface="Cambria Math" panose="02040503050406030204" pitchFamily="18" charset="0"/>
                          </a:rPr>
                          <m:t>𝑏</m:t>
                        </m:r>
                      </m:sub>
                    </m:sSub>
                    <m:r>
                      <a:rPr lang="en-US" altLang="ru-RU" sz="2000" b="0" i="1" smtClean="0">
                        <a:latin typeface="Cambria Math" panose="02040503050406030204" pitchFamily="18" charset="0"/>
                      </a:rPr>
                      <m:t>=688</m:t>
                    </m:r>
                  </m:oMath>
                </a14:m>
                <a:r>
                  <a:rPr lang="en-US" altLang="ru-RU" sz="2000" dirty="0" smtClean="0"/>
                  <a:t>, </a:t>
                </a:r>
                <a:r>
                  <a:rPr lang="en-US" altLang="ru-RU" sz="2000" dirty="0"/>
                  <a:t>the number of particles in a bunch </a:t>
                </a:r>
                <a:r>
                  <a:rPr lang="en-US" altLang="ru-RU" sz="2000" dirty="0" smtClean="0"/>
                  <a:t>is </a:t>
                </a:r>
                <a14:m>
                  <m:oMath xmlns:m="http://schemas.openxmlformats.org/officeDocument/2006/math">
                    <m:r>
                      <a:rPr lang="en-US" altLang="ru-RU" sz="2000" b="0" i="1" smtClean="0">
                        <a:latin typeface="Cambria Math" panose="02040503050406030204" pitchFamily="18" charset="0"/>
                      </a:rPr>
                      <m:t>𝑁</m:t>
                    </m:r>
                    <m:r>
                      <a:rPr lang="en-US" altLang="ru-RU" sz="2000" b="0" i="0" smtClean="0">
                        <a:latin typeface="Cambria Math" panose="02040503050406030204" pitchFamily="18" charset="0"/>
                      </a:rPr>
                      <m:t>=</m:t>
                    </m:r>
                    <m:r>
                      <a:rPr lang="en-US" altLang="ru-RU" sz="2000" b="0" i="1" smtClean="0">
                        <a:latin typeface="Cambria Math" panose="02040503050406030204" pitchFamily="18" charset="0"/>
                      </a:rPr>
                      <m:t>5.2</m:t>
                    </m:r>
                    <m:sSup>
                      <m:sSupPr>
                        <m:ctrlPr>
                          <a:rPr lang="en-US" altLang="ru-RU" sz="2000" b="0" i="1" smtClean="0">
                            <a:latin typeface="Cambria Math" panose="02040503050406030204" pitchFamily="18" charset="0"/>
                          </a:rPr>
                        </m:ctrlPr>
                      </m:sSupPr>
                      <m:e>
                        <m:r>
                          <a:rPr lang="en-US" altLang="ru-RU" sz="2000" b="0" i="1" smtClean="0">
                            <a:latin typeface="Cambria Math" panose="02040503050406030204" pitchFamily="18" charset="0"/>
                            <a:ea typeface="Cambria Math" panose="02040503050406030204" pitchFamily="18" charset="0"/>
                          </a:rPr>
                          <m:t>∙</m:t>
                        </m:r>
                        <m:r>
                          <a:rPr lang="en-US" altLang="ru-RU" sz="2000" b="0" i="1" smtClean="0">
                            <a:latin typeface="Cambria Math" panose="02040503050406030204" pitchFamily="18" charset="0"/>
                          </a:rPr>
                          <m:t>10</m:t>
                        </m:r>
                      </m:e>
                      <m:sup>
                        <m:r>
                          <a:rPr lang="en-US" altLang="ru-RU" sz="2000" b="0" i="1" smtClean="0">
                            <a:latin typeface="Cambria Math" panose="02040503050406030204" pitchFamily="18" charset="0"/>
                          </a:rPr>
                          <m:t>10</m:t>
                        </m:r>
                      </m:sup>
                    </m:sSup>
                  </m:oMath>
                </a14:m>
                <a:r>
                  <a:rPr lang="en-US" altLang="ru-RU" sz="2000" dirty="0" smtClean="0"/>
                  <a:t> , </a:t>
                </a:r>
                <a:r>
                  <a:rPr lang="en-US" altLang="ru-RU" sz="2000" dirty="0"/>
                  <a:t>the repetition rate is </a:t>
                </a:r>
                <a14:m>
                  <m:oMath xmlns:m="http://schemas.openxmlformats.org/officeDocument/2006/math">
                    <m:sSub>
                      <m:sSubPr>
                        <m:ctrlPr>
                          <a:rPr lang="en-US" altLang="ru-RU" sz="2000" i="1">
                            <a:latin typeface="Cambria Math" panose="02040503050406030204" pitchFamily="18" charset="0"/>
                          </a:rPr>
                        </m:ctrlPr>
                      </m:sSubPr>
                      <m:e>
                        <m:r>
                          <a:rPr lang="en-US" altLang="ru-RU" sz="2000" b="0" i="1" smtClean="0">
                            <a:latin typeface="Cambria Math" panose="02040503050406030204" pitchFamily="18" charset="0"/>
                          </a:rPr>
                          <m:t>𝑓</m:t>
                        </m:r>
                      </m:e>
                      <m:sub>
                        <m:r>
                          <a:rPr lang="en-US" altLang="ru-RU" sz="2000" b="0" i="1" smtClean="0">
                            <a:latin typeface="Cambria Math" panose="02040503050406030204" pitchFamily="18" charset="0"/>
                          </a:rPr>
                          <m:t>𝑟𝑒𝑝</m:t>
                        </m:r>
                      </m:sub>
                    </m:sSub>
                    <m:r>
                      <a:rPr lang="en-US" altLang="ru-RU" sz="2000" i="1">
                        <a:latin typeface="Cambria Math" panose="02040503050406030204" pitchFamily="18" charset="0"/>
                      </a:rPr>
                      <m:t>=</m:t>
                    </m:r>
                    <m:r>
                      <a:rPr lang="en-US" altLang="ru-RU" sz="2000" b="0" i="1" smtClean="0">
                        <a:latin typeface="Cambria Math" panose="02040503050406030204" pitchFamily="18" charset="0"/>
                      </a:rPr>
                      <m:t>50</m:t>
                    </m:r>
                  </m:oMath>
                </a14:m>
                <a:r>
                  <a:rPr lang="en-US" altLang="ru-RU" sz="2000" dirty="0" smtClean="0"/>
                  <a:t> Hz , </a:t>
                </a:r>
                <a:r>
                  <a:rPr lang="en-US" altLang="ru-RU" sz="2000" dirty="0"/>
                  <a:t>and the beam lifetime </a:t>
                </a:r>
                <a:r>
                  <a:rPr lang="en-US" altLang="ru-RU" sz="2000" dirty="0" smtClean="0"/>
                  <a:t>is </a:t>
                </a:r>
                <a14:m>
                  <m:oMath xmlns:m="http://schemas.openxmlformats.org/officeDocument/2006/math">
                    <m:sSub>
                      <m:sSubPr>
                        <m:ctrlPr>
                          <a:rPr lang="en-US" altLang="ru-RU" sz="2000" i="1">
                            <a:latin typeface="Cambria Math" panose="02040503050406030204" pitchFamily="18" charset="0"/>
                          </a:rPr>
                        </m:ctrlPr>
                      </m:sSubPr>
                      <m:e>
                        <m:r>
                          <a:rPr lang="en-US" altLang="ru-RU" sz="2000" i="1" smtClean="0">
                            <a:latin typeface="Cambria Math" panose="02040503050406030204" pitchFamily="18" charset="0"/>
                            <a:ea typeface="Cambria Math" panose="02040503050406030204" pitchFamily="18" charset="0"/>
                          </a:rPr>
                          <m:t>𝜏</m:t>
                        </m:r>
                      </m:e>
                      <m:sub>
                        <m:r>
                          <a:rPr lang="en-US" altLang="ru-RU" sz="2000" i="1">
                            <a:latin typeface="Cambria Math" panose="02040503050406030204" pitchFamily="18" charset="0"/>
                          </a:rPr>
                          <m:t>𝑏</m:t>
                        </m:r>
                        <m:r>
                          <a:rPr lang="en-US" altLang="ru-RU" sz="2000" b="0" i="1" smtClean="0">
                            <a:latin typeface="Cambria Math" panose="02040503050406030204" pitchFamily="18" charset="0"/>
                          </a:rPr>
                          <m:t>𝑒𝑎𝑚</m:t>
                        </m:r>
                      </m:sub>
                    </m:sSub>
                    <m:r>
                      <a:rPr lang="en-US" altLang="ru-RU" sz="2000" i="1">
                        <a:latin typeface="Cambria Math" panose="02040503050406030204" pitchFamily="18" charset="0"/>
                      </a:rPr>
                      <m:t>=</m:t>
                    </m:r>
                    <m:r>
                      <a:rPr lang="en-US" altLang="ru-RU" sz="2000" b="0" i="1" smtClean="0">
                        <a:latin typeface="Cambria Math" panose="02040503050406030204" pitchFamily="18" charset="0"/>
                      </a:rPr>
                      <m:t>100</m:t>
                    </m:r>
                  </m:oMath>
                </a14:m>
                <a:r>
                  <a:rPr lang="en-US" altLang="ru-RU" sz="2000" dirty="0" smtClean="0"/>
                  <a:t> s</a:t>
                </a:r>
                <a:r>
                  <a:rPr lang="en-US" altLang="ru-RU" sz="2000" dirty="0"/>
                  <a:t>, we find that the required fraction of injected particles must </a:t>
                </a:r>
                <a:r>
                  <a:rPr lang="en-US" altLang="ru-RU" sz="2000" dirty="0" smtClean="0"/>
                  <a:t>exceed:</a:t>
                </a:r>
              </a:p>
              <a:p>
                <a:pPr marL="0" indent="0">
                  <a:lnSpc>
                    <a:spcPct val="90000"/>
                  </a:lnSpc>
                  <a:buNone/>
                </a:pPr>
                <a14:m>
                  <m:oMathPara xmlns:m="http://schemas.openxmlformats.org/officeDocument/2006/math">
                    <m:oMathParaPr>
                      <m:jc m:val="centerGroup"/>
                    </m:oMathParaPr>
                    <m:oMath xmlns:m="http://schemas.openxmlformats.org/officeDocument/2006/math">
                      <m:r>
                        <a:rPr lang="ru-RU" altLang="ru-RU" sz="2000" i="1" smtClean="0">
                          <a:latin typeface="Cambria Math" panose="02040503050406030204" pitchFamily="18" charset="0"/>
                          <a:ea typeface="Cambria Math" panose="02040503050406030204" pitchFamily="18" charset="0"/>
                        </a:rPr>
                        <m:t>∆</m:t>
                      </m:r>
                      <m:r>
                        <a:rPr lang="en-US" altLang="ru-RU" sz="2000" b="0" i="1" smtClean="0">
                          <a:latin typeface="Cambria Math" panose="02040503050406030204" pitchFamily="18" charset="0"/>
                          <a:ea typeface="Cambria Math" panose="02040503050406030204" pitchFamily="18" charset="0"/>
                        </a:rPr>
                        <m:t>𝑁</m:t>
                      </m:r>
                      <m:r>
                        <a:rPr lang="en-US" altLang="ru-RU" sz="2000" b="0" i="1" smtClean="0">
                          <a:latin typeface="Cambria Math" panose="02040503050406030204" pitchFamily="18" charset="0"/>
                          <a:ea typeface="Cambria Math" panose="02040503050406030204" pitchFamily="18" charset="0"/>
                        </a:rPr>
                        <m:t>=</m:t>
                      </m:r>
                      <m:sSub>
                        <m:sSubPr>
                          <m:ctrlPr>
                            <a:rPr lang="en-US" altLang="ru-RU" sz="2000" i="1">
                              <a:latin typeface="Cambria Math" panose="02040503050406030204" pitchFamily="18" charset="0"/>
                            </a:rPr>
                          </m:ctrlPr>
                        </m:sSubPr>
                        <m:e>
                          <m:r>
                            <a:rPr lang="en-US" altLang="ru-RU" sz="2000" i="1">
                              <a:latin typeface="Cambria Math" panose="02040503050406030204" pitchFamily="18" charset="0"/>
                            </a:rPr>
                            <m:t>𝑛</m:t>
                          </m:r>
                        </m:e>
                        <m:sub>
                          <m:r>
                            <a:rPr lang="en-US" altLang="ru-RU" sz="2000" i="1">
                              <a:latin typeface="Cambria Math" panose="02040503050406030204" pitchFamily="18" charset="0"/>
                            </a:rPr>
                            <m:t>𝑏</m:t>
                          </m:r>
                        </m:sub>
                      </m:sSub>
                      <m:r>
                        <a:rPr lang="en-US" altLang="ru-RU" sz="2000" b="0" i="1" smtClean="0">
                          <a:latin typeface="Cambria Math" panose="02040503050406030204" pitchFamily="18" charset="0"/>
                        </a:rPr>
                        <m:t>𝑁</m:t>
                      </m:r>
                      <m:f>
                        <m:fPr>
                          <m:ctrlPr>
                            <a:rPr lang="en-US" altLang="ru-RU" sz="2000" b="0" i="1" smtClean="0">
                              <a:latin typeface="Cambria Math" panose="02040503050406030204" pitchFamily="18" charset="0"/>
                            </a:rPr>
                          </m:ctrlPr>
                        </m:fPr>
                        <m:num>
                          <m:r>
                            <a:rPr lang="en-US" altLang="ru-RU" sz="2000" b="0" i="1" smtClean="0">
                              <a:latin typeface="Cambria Math" panose="02040503050406030204" pitchFamily="18" charset="0"/>
                            </a:rPr>
                            <m:t>1</m:t>
                          </m:r>
                        </m:num>
                        <m:den>
                          <m:r>
                            <a:rPr lang="en-US" altLang="ru-RU" sz="2000" b="0" i="1" smtClean="0">
                              <a:latin typeface="Cambria Math" panose="02040503050406030204" pitchFamily="18" charset="0"/>
                              <a:ea typeface="Cambria Math" panose="02040503050406030204" pitchFamily="18" charset="0"/>
                            </a:rPr>
                            <m:t>𝜏</m:t>
                          </m:r>
                          <m:sSub>
                            <m:sSubPr>
                              <m:ctrlPr>
                                <a:rPr lang="en-US" altLang="ru-RU" sz="2000" i="1">
                                  <a:latin typeface="Cambria Math" panose="02040503050406030204" pitchFamily="18" charset="0"/>
                                </a:rPr>
                              </m:ctrlPr>
                            </m:sSubPr>
                            <m:e>
                              <m:r>
                                <a:rPr lang="en-US" altLang="ru-RU" sz="2000" i="1">
                                  <a:latin typeface="Cambria Math" panose="02040503050406030204" pitchFamily="18" charset="0"/>
                                </a:rPr>
                                <m:t>𝑓</m:t>
                              </m:r>
                            </m:e>
                            <m:sub>
                              <m:r>
                                <a:rPr lang="en-US" altLang="ru-RU" sz="2000" i="1">
                                  <a:latin typeface="Cambria Math" panose="02040503050406030204" pitchFamily="18" charset="0"/>
                                </a:rPr>
                                <m:t>𝑟𝑒𝑝</m:t>
                              </m:r>
                            </m:sub>
                          </m:sSub>
                        </m:den>
                      </m:f>
                      <m:r>
                        <a:rPr lang="en-US" altLang="ru-RU" sz="2000" b="0" i="1" smtClean="0">
                          <a:latin typeface="Cambria Math" panose="02040503050406030204" pitchFamily="18" charset="0"/>
                        </a:rPr>
                        <m:t>=0.7</m:t>
                      </m:r>
                      <m:r>
                        <a:rPr lang="en-US" altLang="ru-RU" sz="2000" b="0" i="1" smtClean="0">
                          <a:latin typeface="Cambria Math" panose="02040503050406030204" pitchFamily="18" charset="0"/>
                          <a:ea typeface="Cambria Math" panose="02040503050406030204" pitchFamily="18" charset="0"/>
                        </a:rPr>
                        <m:t>∙</m:t>
                      </m:r>
                      <m:sSup>
                        <m:sSupPr>
                          <m:ctrlPr>
                            <a:rPr lang="en-US" altLang="ru-RU" sz="2000" b="0" i="1" smtClean="0">
                              <a:latin typeface="Cambria Math" panose="02040503050406030204" pitchFamily="18" charset="0"/>
                              <a:ea typeface="Cambria Math" panose="02040503050406030204" pitchFamily="18" charset="0"/>
                            </a:rPr>
                          </m:ctrlPr>
                        </m:sSupPr>
                        <m:e>
                          <m:r>
                            <a:rPr lang="en-US" altLang="ru-RU" sz="2000" b="0" i="1" smtClean="0">
                              <a:latin typeface="Cambria Math" panose="02040503050406030204" pitchFamily="18" charset="0"/>
                              <a:ea typeface="Cambria Math" panose="02040503050406030204" pitchFamily="18" charset="0"/>
                            </a:rPr>
                            <m:t>10</m:t>
                          </m:r>
                        </m:e>
                        <m:sup>
                          <m:r>
                            <a:rPr lang="en-US" altLang="ru-RU" sz="2000" b="0" i="1" smtClean="0">
                              <a:latin typeface="Cambria Math" panose="02040503050406030204" pitchFamily="18" charset="0"/>
                              <a:ea typeface="Cambria Math" panose="02040503050406030204" pitchFamily="18" charset="0"/>
                            </a:rPr>
                            <m:t>10</m:t>
                          </m:r>
                        </m:sup>
                      </m:sSup>
                    </m:oMath>
                  </m:oMathPara>
                </a14:m>
                <a:endParaRPr lang="en-US" altLang="ru-RU" sz="2000" dirty="0" smtClean="0"/>
              </a:p>
              <a:p>
                <a:pPr marL="0" indent="0">
                  <a:lnSpc>
                    <a:spcPct val="90000"/>
                  </a:lnSpc>
                  <a:buNone/>
                </a:pPr>
                <a:r>
                  <a:rPr lang="en-US" altLang="ru-RU" sz="2000" dirty="0" smtClean="0"/>
                  <a:t>With </a:t>
                </a:r>
                <a:r>
                  <a:rPr lang="en-US" altLang="ru-RU" sz="2000" dirty="0"/>
                  <a:t>some reserve, we will increase this value by approximately 1.5 times, to</a:t>
                </a:r>
                <a:r>
                  <a:rPr lang="en-US" altLang="ru-RU" sz="2000" dirty="0" smtClean="0"/>
                  <a:t>: </a:t>
                </a:r>
                <a:endParaRPr lang="en-US" altLang="ru-RU" sz="2000" dirty="0"/>
              </a:p>
              <a:p>
                <a:pPr marL="0" indent="0" algn="ctr">
                  <a:lnSpc>
                    <a:spcPct val="90000"/>
                  </a:lnSpc>
                  <a:buNone/>
                </a:pPr>
                <a:r>
                  <a:rPr lang="en-US" altLang="ru-RU" sz="2000" dirty="0" smtClean="0"/>
                  <a:t> </a:t>
                </a:r>
                <a14:m>
                  <m:oMath xmlns:m="http://schemas.openxmlformats.org/officeDocument/2006/math">
                    <m:r>
                      <a:rPr lang="ru-RU" altLang="ru-RU" sz="2000" i="1">
                        <a:latin typeface="Cambria Math" panose="02040503050406030204" pitchFamily="18" charset="0"/>
                        <a:ea typeface="Cambria Math" panose="02040503050406030204" pitchFamily="18" charset="0"/>
                      </a:rPr>
                      <m:t>∆</m:t>
                    </m:r>
                    <m:r>
                      <a:rPr lang="en-US" altLang="ru-RU" sz="2000" i="1">
                        <a:latin typeface="Cambria Math" panose="02040503050406030204" pitchFamily="18" charset="0"/>
                        <a:ea typeface="Cambria Math" panose="02040503050406030204" pitchFamily="18" charset="0"/>
                      </a:rPr>
                      <m:t>𝑁</m:t>
                    </m:r>
                    <m:r>
                      <a:rPr lang="en-US" altLang="ru-RU" sz="2000" i="1">
                        <a:latin typeface="Cambria Math" panose="02040503050406030204" pitchFamily="18" charset="0"/>
                        <a:ea typeface="Cambria Math" panose="02040503050406030204" pitchFamily="18" charset="0"/>
                      </a:rPr>
                      <m:t>=1∙</m:t>
                    </m:r>
                    <m:sSup>
                      <m:sSupPr>
                        <m:ctrlPr>
                          <a:rPr lang="en-US" altLang="ru-RU" sz="2000" i="1">
                            <a:latin typeface="Cambria Math" panose="02040503050406030204" pitchFamily="18" charset="0"/>
                            <a:ea typeface="Cambria Math" panose="02040503050406030204" pitchFamily="18" charset="0"/>
                          </a:rPr>
                        </m:ctrlPr>
                      </m:sSupPr>
                      <m:e>
                        <m:r>
                          <a:rPr lang="en-US" altLang="ru-RU" sz="2000" i="1">
                            <a:latin typeface="Cambria Math" panose="02040503050406030204" pitchFamily="18" charset="0"/>
                            <a:ea typeface="Cambria Math" panose="02040503050406030204" pitchFamily="18" charset="0"/>
                          </a:rPr>
                          <m:t>10</m:t>
                        </m:r>
                      </m:e>
                      <m:sup>
                        <m:r>
                          <a:rPr lang="en-US" altLang="ru-RU" sz="2000" i="1">
                            <a:latin typeface="Cambria Math" panose="02040503050406030204" pitchFamily="18" charset="0"/>
                            <a:ea typeface="Cambria Math" panose="02040503050406030204" pitchFamily="18" charset="0"/>
                          </a:rPr>
                          <m:t>10</m:t>
                        </m:r>
                      </m:sup>
                    </m:sSup>
                  </m:oMath>
                </a14:m>
                <a:endParaRPr lang="en-US" altLang="ru-RU" sz="2000" dirty="0" smtClean="0"/>
              </a:p>
              <a:p>
                <a:pPr marL="0" indent="0">
                  <a:lnSpc>
                    <a:spcPct val="90000"/>
                  </a:lnSpc>
                  <a:buNone/>
                </a:pPr>
                <a:r>
                  <a:rPr lang="en-US" altLang="ru-RU" sz="2000" dirty="0"/>
                  <a:t>In </a:t>
                </a:r>
                <a:r>
                  <a:rPr lang="en-US" altLang="ru-RU" sz="2000" dirty="0" smtClean="0"/>
                  <a:t>the swap out </a:t>
                </a:r>
                <a:r>
                  <a:rPr lang="en-US" altLang="ru-RU" sz="2000" dirty="0"/>
                  <a:t>injection mode, with complete replacement of particles in the beam, the full beam intensity must be provided by the </a:t>
                </a:r>
                <a:r>
                  <a:rPr lang="en-US" altLang="ru-RU" sz="2000" dirty="0" smtClean="0"/>
                  <a:t>particles source: </a:t>
                </a:r>
              </a:p>
              <a:p>
                <a:pPr marL="0" indent="0" algn="ctr">
                  <a:lnSpc>
                    <a:spcPct val="90000"/>
                  </a:lnSpc>
                  <a:buNone/>
                </a:pPr>
                <a14:m>
                  <m:oMathPara xmlns:m="http://schemas.openxmlformats.org/officeDocument/2006/math">
                    <m:oMathParaPr>
                      <m:jc m:val="centerGroup"/>
                    </m:oMathParaPr>
                    <m:oMath xmlns:m="http://schemas.openxmlformats.org/officeDocument/2006/math">
                      <m:r>
                        <a:rPr lang="en-US" altLang="ru-RU" sz="2000" i="1">
                          <a:latin typeface="Cambria Math" panose="02040503050406030204" pitchFamily="18" charset="0"/>
                        </a:rPr>
                        <m:t>𝑁</m:t>
                      </m:r>
                      <m:r>
                        <a:rPr lang="en-US" altLang="ru-RU" sz="2000">
                          <a:latin typeface="Cambria Math" panose="02040503050406030204" pitchFamily="18" charset="0"/>
                        </a:rPr>
                        <m:t>=</m:t>
                      </m:r>
                      <m:r>
                        <a:rPr lang="en-US" altLang="ru-RU" sz="2000" i="1">
                          <a:latin typeface="Cambria Math" panose="02040503050406030204" pitchFamily="18" charset="0"/>
                        </a:rPr>
                        <m:t>5.2</m:t>
                      </m:r>
                      <m:sSup>
                        <m:sSupPr>
                          <m:ctrlPr>
                            <a:rPr lang="en-US" altLang="ru-RU" sz="2000" i="1">
                              <a:latin typeface="Cambria Math" panose="02040503050406030204" pitchFamily="18" charset="0"/>
                            </a:rPr>
                          </m:ctrlPr>
                        </m:sSupPr>
                        <m:e>
                          <m:r>
                            <a:rPr lang="en-US" altLang="ru-RU" sz="2000" i="1">
                              <a:latin typeface="Cambria Math" panose="02040503050406030204" pitchFamily="18" charset="0"/>
                              <a:ea typeface="Cambria Math" panose="02040503050406030204" pitchFamily="18" charset="0"/>
                            </a:rPr>
                            <m:t>∙</m:t>
                          </m:r>
                          <m:r>
                            <a:rPr lang="en-US" altLang="ru-RU" sz="2000" i="1">
                              <a:latin typeface="Cambria Math" panose="02040503050406030204" pitchFamily="18" charset="0"/>
                            </a:rPr>
                            <m:t>10</m:t>
                          </m:r>
                        </m:e>
                        <m:sup>
                          <m:r>
                            <a:rPr lang="en-US" altLang="ru-RU" sz="2000" i="1">
                              <a:latin typeface="Cambria Math" panose="02040503050406030204" pitchFamily="18" charset="0"/>
                            </a:rPr>
                            <m:t>10</m:t>
                          </m:r>
                        </m:sup>
                      </m:sSup>
                    </m:oMath>
                  </m:oMathPara>
                </a14:m>
                <a:endParaRPr lang="en-US" altLang="ru-RU" sz="2000" dirty="0" smtClean="0"/>
              </a:p>
              <a:p>
                <a:pPr marL="0" indent="0">
                  <a:lnSpc>
                    <a:spcPct val="90000"/>
                  </a:lnSpc>
                  <a:buNone/>
                </a:pPr>
                <a:r>
                  <a:rPr lang="en-US" altLang="ru-RU" sz="2000" dirty="0"/>
                  <a:t>The source of polarized electrons must provide the highest possible degree of </a:t>
                </a:r>
                <a:r>
                  <a:rPr lang="en-US" altLang="ru-RU" sz="2000" dirty="0" smtClean="0"/>
                  <a:t>polarization</a:t>
                </a:r>
                <a:r>
                  <a:rPr lang="en-US" altLang="ru-RU" sz="2000" dirty="0"/>
                  <a:t>. The best values ​​achieved in many laboratories are around 90%.</a:t>
                </a:r>
                <a:endParaRPr lang="ru-RU" altLang="ru-RU" sz="2000" dirty="0"/>
              </a:p>
            </p:txBody>
          </p:sp>
        </mc:Choice>
        <mc:Fallback>
          <p:sp>
            <p:nvSpPr>
              <p:cNvPr id="25603" name="Rectangle 3"/>
              <p:cNvSpPr>
                <a:spLocks noGrp="1" noRot="1" noChangeAspect="1" noMove="1" noResize="1" noEditPoints="1" noAdjustHandles="1" noChangeArrowheads="1" noChangeShapeType="1" noTextEdit="1"/>
              </p:cNvSpPr>
              <p:nvPr>
                <p:ph type="body" idx="1"/>
              </p:nvPr>
            </p:nvSpPr>
            <p:spPr>
              <a:xfrm>
                <a:off x="422275" y="692696"/>
                <a:ext cx="8264525" cy="4968875"/>
              </a:xfrm>
              <a:blipFill>
                <a:blip r:embed="rId2"/>
                <a:stretch>
                  <a:fillRect l="-737" t="-1350" r="-1180"/>
                </a:stretch>
              </a:blipFill>
            </p:spPr>
            <p:txBody>
              <a:bodyPr/>
              <a:lstStyle/>
              <a:p>
                <a:r>
                  <a:rPr lang="ru-RU">
                    <a:noFill/>
                  </a:rPr>
                  <a:t> </a:t>
                </a:r>
              </a:p>
            </p:txBody>
          </p:sp>
        </mc:Fallback>
      </mc:AlternateContent>
    </p:spTree>
    <p:extLst>
      <p:ext uri="{BB962C8B-B14F-4D97-AF65-F5344CB8AC3E}">
        <p14:creationId xmlns:p14="http://schemas.microsoft.com/office/powerpoint/2010/main" val="1967766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p:txBody>
          <a:bodyPr/>
          <a:lstStyle/>
          <a:p>
            <a:r>
              <a:rPr lang="en-US" altLang="ru-RU" smtClean="0"/>
              <a:t>Koop, Polarization issues</a:t>
            </a:r>
            <a:endParaRPr lang="ru-RU" altLang="ru-RU"/>
          </a:p>
        </p:txBody>
      </p:sp>
      <p:sp>
        <p:nvSpPr>
          <p:cNvPr id="6" name="Номер слайда 5"/>
          <p:cNvSpPr>
            <a:spLocks noGrp="1"/>
          </p:cNvSpPr>
          <p:nvPr>
            <p:ph type="sldNum" sz="quarter" idx="12"/>
          </p:nvPr>
        </p:nvSpPr>
        <p:spPr/>
        <p:txBody>
          <a:bodyPr/>
          <a:lstStyle/>
          <a:p>
            <a:fld id="{108B9AF0-00B0-4759-A2E8-3D4AF8D34A09}" type="slidenum">
              <a:rPr lang="ru-RU" altLang="ru-RU"/>
              <a:pPr/>
              <a:t>21</a:t>
            </a:fld>
            <a:endParaRPr lang="ru-RU" altLang="ru-RU"/>
          </a:p>
        </p:txBody>
      </p:sp>
      <p:sp>
        <p:nvSpPr>
          <p:cNvPr id="25602" name="Rectangle 2"/>
          <p:cNvSpPr>
            <a:spLocks noGrp="1" noChangeArrowheads="1"/>
          </p:cNvSpPr>
          <p:nvPr>
            <p:ph type="title"/>
          </p:nvPr>
        </p:nvSpPr>
        <p:spPr>
          <a:xfrm>
            <a:off x="2484438" y="274638"/>
            <a:ext cx="4967287" cy="561975"/>
          </a:xfrm>
          <a:solidFill>
            <a:srgbClr val="FFFF00"/>
          </a:solidFill>
        </p:spPr>
        <p:txBody>
          <a:bodyPr>
            <a:normAutofit fontScale="90000"/>
          </a:bodyPr>
          <a:lstStyle/>
          <a:p>
            <a:r>
              <a:rPr lang="en-US" altLang="ru-RU" sz="4000"/>
              <a:t>Conclusion</a:t>
            </a:r>
            <a:endParaRPr lang="ru-RU" altLang="ru-RU" sz="4000"/>
          </a:p>
        </p:txBody>
      </p:sp>
      <p:sp>
        <p:nvSpPr>
          <p:cNvPr id="25603" name="Rectangle 3"/>
          <p:cNvSpPr>
            <a:spLocks noGrp="1" noChangeArrowheads="1"/>
          </p:cNvSpPr>
          <p:nvPr>
            <p:ph type="body" idx="1"/>
          </p:nvPr>
        </p:nvSpPr>
        <p:spPr>
          <a:xfrm>
            <a:off x="611188" y="1052513"/>
            <a:ext cx="8264525" cy="4968875"/>
          </a:xfrm>
        </p:spPr>
        <p:txBody>
          <a:bodyPr>
            <a:normAutofit/>
          </a:bodyPr>
          <a:lstStyle/>
          <a:p>
            <a:pPr>
              <a:lnSpc>
                <a:spcPct val="90000"/>
              </a:lnSpc>
            </a:pPr>
            <a:r>
              <a:rPr lang="en-US" altLang="ru-RU" sz="2000" dirty="0"/>
              <a:t>We have found optical solutions for one or three Siberian </a:t>
            </a:r>
            <a:r>
              <a:rPr lang="en-US" altLang="ru-RU" sz="2000" dirty="0" smtClean="0"/>
              <a:t>Snakes </a:t>
            </a:r>
            <a:r>
              <a:rPr lang="en-US" altLang="ru-RU" sz="2000" dirty="0"/>
              <a:t>that match the original STCF collider lattice and do not require changes to the collider ring layout</a:t>
            </a:r>
            <a:r>
              <a:rPr lang="en-US" altLang="ru-RU" sz="2000" dirty="0" smtClean="0"/>
              <a:t>.</a:t>
            </a:r>
          </a:p>
          <a:p>
            <a:pPr>
              <a:lnSpc>
                <a:spcPct val="90000"/>
              </a:lnSpc>
            </a:pPr>
            <a:r>
              <a:rPr lang="en-US" altLang="ru-RU" sz="2000" dirty="0"/>
              <a:t>We calculated the beam depolarization time and the equilibrium degree of polarization for all the options presented here</a:t>
            </a:r>
            <a:r>
              <a:rPr lang="en-US" altLang="ru-RU" sz="2000" dirty="0" smtClean="0"/>
              <a:t>. </a:t>
            </a:r>
            <a:endParaRPr lang="en-US" altLang="ru-RU" sz="2000" dirty="0" smtClean="0"/>
          </a:p>
          <a:p>
            <a:pPr>
              <a:lnSpc>
                <a:spcPct val="90000"/>
              </a:lnSpc>
            </a:pPr>
            <a:r>
              <a:rPr lang="en-US" altLang="ru-RU" sz="2000" dirty="0" smtClean="0"/>
              <a:t>1 </a:t>
            </a:r>
            <a:r>
              <a:rPr lang="en-US" altLang="ru-RU" sz="2000" dirty="0"/>
              <a:t>snake provides up to 80% of the longitudinal polarization at E &lt; 1.5 GeV.</a:t>
            </a:r>
          </a:p>
          <a:p>
            <a:pPr>
              <a:lnSpc>
                <a:spcPct val="90000"/>
              </a:lnSpc>
            </a:pPr>
            <a:r>
              <a:rPr lang="en-US" altLang="ru-RU" sz="2000" dirty="0"/>
              <a:t>3 snakes could provide sufficiently high polarization degree, about 70-80% in the energy range </a:t>
            </a:r>
            <a:r>
              <a:rPr lang="en-US" altLang="ru-RU" sz="2000" dirty="0" smtClean="0"/>
              <a:t>1.5 </a:t>
            </a:r>
            <a:r>
              <a:rPr lang="en-US" altLang="ru-RU" sz="2000" dirty="0"/>
              <a:t>&lt; E &lt; </a:t>
            </a:r>
            <a:r>
              <a:rPr lang="en-US" altLang="ru-RU" sz="2000" dirty="0" smtClean="0"/>
              <a:t>2.5</a:t>
            </a:r>
            <a:r>
              <a:rPr lang="en-US" altLang="ru-RU" sz="2000" dirty="0" smtClean="0"/>
              <a:t>  </a:t>
            </a:r>
            <a:r>
              <a:rPr lang="en-US" altLang="ru-RU" sz="2000" dirty="0"/>
              <a:t>GeV and only about 50% at </a:t>
            </a:r>
            <a:r>
              <a:rPr lang="en-US" altLang="ru-RU" sz="2000" dirty="0" smtClean="0"/>
              <a:t>3.0 </a:t>
            </a:r>
            <a:r>
              <a:rPr lang="en-US" altLang="ru-RU" sz="2000" dirty="0"/>
              <a:t>GeV</a:t>
            </a:r>
            <a:r>
              <a:rPr lang="en-US" altLang="ru-RU" sz="2000" dirty="0" smtClean="0"/>
              <a:t>. At 3.5 GeV the depolarization time is too small, about 40 s.</a:t>
            </a:r>
          </a:p>
          <a:p>
            <a:pPr>
              <a:lnSpc>
                <a:spcPct val="90000"/>
              </a:lnSpc>
            </a:pPr>
            <a:r>
              <a:rPr lang="en-US" altLang="ru-RU" sz="2000" dirty="0" smtClean="0"/>
              <a:t>The swap </a:t>
            </a:r>
            <a:r>
              <a:rPr lang="en-US" altLang="ru-RU" sz="2000" dirty="0"/>
              <a:t>out </a:t>
            </a:r>
            <a:r>
              <a:rPr lang="en-US" altLang="ru-RU" sz="2000" dirty="0" smtClean="0"/>
              <a:t>injection </a:t>
            </a:r>
            <a:r>
              <a:rPr lang="en-US" altLang="ru-RU" sz="2000" dirty="0"/>
              <a:t>can help to significantly increase the average degree of polarization</a:t>
            </a:r>
            <a:r>
              <a:rPr lang="en-US" altLang="ru-RU" sz="2000" dirty="0" smtClean="0"/>
              <a:t>.</a:t>
            </a:r>
            <a:endParaRPr lang="en-US" altLang="ru-RU" sz="2000" dirty="0"/>
          </a:p>
          <a:p>
            <a:pPr>
              <a:lnSpc>
                <a:spcPct val="90000"/>
              </a:lnSpc>
            </a:pPr>
            <a:r>
              <a:rPr lang="en-US" altLang="ru-RU" sz="2000" dirty="0"/>
              <a:t>There is no preferred polarization sign. This helps combat systematic errors caused by detection efficiency asymmetry</a:t>
            </a:r>
            <a:r>
              <a:rPr lang="en-US" altLang="ru-RU" sz="2000" dirty="0" smtClean="0"/>
              <a:t>. </a:t>
            </a:r>
            <a:endParaRPr lang="en-US" altLang="ru-RU" sz="2000" dirty="0"/>
          </a:p>
        </p:txBody>
      </p:sp>
    </p:spTree>
    <p:extLst>
      <p:ext uri="{BB962C8B-B14F-4D97-AF65-F5344CB8AC3E}">
        <p14:creationId xmlns:p14="http://schemas.microsoft.com/office/powerpoint/2010/main" val="2453408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Нижний колонтитул 4"/>
          <p:cNvSpPr>
            <a:spLocks noGrp="1"/>
          </p:cNvSpPr>
          <p:nvPr>
            <p:ph type="ftr" sz="quarter" idx="11"/>
          </p:nvPr>
        </p:nvSpPr>
        <p:spPr/>
        <p:txBody>
          <a:bodyPr/>
          <a:lstStyle/>
          <a:p>
            <a:r>
              <a:rPr lang="en-US" altLang="ru-RU" smtClean="0"/>
              <a:t>Koop, Polarization issues</a:t>
            </a:r>
            <a:endParaRPr lang="ru-RU" altLang="ru-RU"/>
          </a:p>
        </p:txBody>
      </p:sp>
      <p:sp>
        <p:nvSpPr>
          <p:cNvPr id="25" name="Номер слайда 5"/>
          <p:cNvSpPr>
            <a:spLocks noGrp="1"/>
          </p:cNvSpPr>
          <p:nvPr>
            <p:ph type="sldNum" sz="quarter" idx="12"/>
          </p:nvPr>
        </p:nvSpPr>
        <p:spPr/>
        <p:txBody>
          <a:bodyPr/>
          <a:lstStyle/>
          <a:p>
            <a:fld id="{D11C9796-60FA-48C6-94B2-8314B7029EF4}" type="slidenum">
              <a:rPr lang="ru-RU" altLang="ru-RU"/>
              <a:pPr/>
              <a:t>3</a:t>
            </a:fld>
            <a:endParaRPr lang="ru-RU" altLang="ru-RU"/>
          </a:p>
        </p:txBody>
      </p:sp>
      <p:sp>
        <p:nvSpPr>
          <p:cNvPr id="7170" name="Rectangle 2"/>
          <p:cNvSpPr>
            <a:spLocks noGrp="1" noChangeArrowheads="1"/>
          </p:cNvSpPr>
          <p:nvPr>
            <p:ph type="title"/>
          </p:nvPr>
        </p:nvSpPr>
        <p:spPr>
          <a:xfrm>
            <a:off x="0" y="-18941"/>
            <a:ext cx="9144000" cy="722254"/>
          </a:xfrm>
          <a:solidFill>
            <a:srgbClr val="FFFF00"/>
          </a:solidFill>
        </p:spPr>
        <p:txBody>
          <a:bodyPr>
            <a:normAutofit fontScale="90000"/>
          </a:bodyPr>
          <a:lstStyle/>
          <a:p>
            <a:r>
              <a:rPr lang="en-US" altLang="ru-RU" sz="2400" dirty="0" smtClean="0"/>
              <a:t>Longitudinal polarization </a:t>
            </a:r>
            <a:r>
              <a:rPr lang="en-US" altLang="ru-RU" sz="2400" dirty="0"/>
              <a:t>scheme with 3 snakes </a:t>
            </a:r>
            <a:r>
              <a:rPr lang="en-US" altLang="ru-RU" sz="2400" dirty="0" smtClean="0"/>
              <a:t/>
            </a:r>
            <a:br>
              <a:rPr lang="en-US" altLang="ru-RU" sz="2400" dirty="0" smtClean="0"/>
            </a:br>
            <a:r>
              <a:rPr lang="en-US" altLang="ru-RU" sz="2400" dirty="0" smtClean="0"/>
              <a:t>(arc 120</a:t>
            </a:r>
            <a:r>
              <a:rPr lang="en-US" altLang="ru-RU" sz="2400" baseline="30000" dirty="0" smtClean="0"/>
              <a:t>0 </a:t>
            </a:r>
            <a:r>
              <a:rPr lang="en-US" altLang="ru-RU" sz="2400" dirty="0" smtClean="0"/>
              <a:t>+ 2 </a:t>
            </a:r>
            <a:r>
              <a:rPr lang="en-US" altLang="ru-RU" sz="2400" dirty="0"/>
              <a:t>damping </a:t>
            </a:r>
            <a:r>
              <a:rPr lang="en-US" altLang="ru-RU" sz="2400" dirty="0" smtClean="0"/>
              <a:t>wigglers in </a:t>
            </a:r>
            <a:r>
              <a:rPr lang="en-US" altLang="ru-RU" sz="2400" dirty="0"/>
              <a:t>the arc’s </a:t>
            </a:r>
            <a:r>
              <a:rPr lang="en-US" altLang="ru-RU" sz="2400" dirty="0" smtClean="0"/>
              <a:t>middle point)</a:t>
            </a:r>
            <a:endParaRPr lang="ru-RU" altLang="ru-RU" sz="2400" dirty="0"/>
          </a:p>
        </p:txBody>
      </p:sp>
      <p:sp>
        <p:nvSpPr>
          <p:cNvPr id="7172" name="Oval 4"/>
          <p:cNvSpPr>
            <a:spLocks noChangeArrowheads="1"/>
          </p:cNvSpPr>
          <p:nvPr/>
        </p:nvSpPr>
        <p:spPr bwMode="auto">
          <a:xfrm>
            <a:off x="2051050" y="1433513"/>
            <a:ext cx="4537075" cy="4535487"/>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ru-RU" altLang="ru-RU"/>
          </a:p>
        </p:txBody>
      </p:sp>
      <p:sp>
        <p:nvSpPr>
          <p:cNvPr id="7173" name="AutoShape 5"/>
          <p:cNvSpPr>
            <a:spLocks noChangeArrowheads="1"/>
          </p:cNvSpPr>
          <p:nvPr/>
        </p:nvSpPr>
        <p:spPr bwMode="auto">
          <a:xfrm>
            <a:off x="3995738" y="1217613"/>
            <a:ext cx="431800" cy="433387"/>
          </a:xfrm>
          <a:prstGeom prst="irregularSeal1">
            <a:avLst/>
          </a:prstGeom>
          <a:solidFill>
            <a:srgbClr val="FA141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175" name="Text Box 7"/>
          <p:cNvSpPr txBox="1">
            <a:spLocks noChangeArrowheads="1"/>
          </p:cNvSpPr>
          <p:nvPr/>
        </p:nvSpPr>
        <p:spPr bwMode="auto">
          <a:xfrm>
            <a:off x="4025900" y="1649413"/>
            <a:ext cx="423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ru-RU" sz="2000"/>
              <a:t>IP</a:t>
            </a:r>
            <a:endParaRPr lang="ru-RU" altLang="ru-RU" sz="2000"/>
          </a:p>
        </p:txBody>
      </p:sp>
      <p:sp>
        <p:nvSpPr>
          <p:cNvPr id="7176" name="Rectangle 8"/>
          <p:cNvSpPr>
            <a:spLocks noChangeArrowheads="1"/>
          </p:cNvSpPr>
          <p:nvPr/>
        </p:nvSpPr>
        <p:spPr bwMode="auto">
          <a:xfrm rot="17831792">
            <a:off x="1994693" y="2580482"/>
            <a:ext cx="576263" cy="2159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177" name="Rectangle 9"/>
          <p:cNvSpPr>
            <a:spLocks noChangeArrowheads="1"/>
          </p:cNvSpPr>
          <p:nvPr/>
        </p:nvSpPr>
        <p:spPr bwMode="auto">
          <a:xfrm rot="3697397">
            <a:off x="6047581" y="2548732"/>
            <a:ext cx="576263" cy="2159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178" name="Rectangle 10"/>
          <p:cNvSpPr>
            <a:spLocks noChangeArrowheads="1"/>
          </p:cNvSpPr>
          <p:nvPr/>
        </p:nvSpPr>
        <p:spPr bwMode="auto">
          <a:xfrm>
            <a:off x="4067175" y="5826125"/>
            <a:ext cx="576263" cy="2159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179" name="Line 11"/>
          <p:cNvSpPr>
            <a:spLocks noChangeShapeType="1"/>
          </p:cNvSpPr>
          <p:nvPr/>
        </p:nvSpPr>
        <p:spPr bwMode="auto">
          <a:xfrm>
            <a:off x="4211638" y="1433513"/>
            <a:ext cx="1116012" cy="0"/>
          </a:xfrm>
          <a:prstGeom prst="line">
            <a:avLst/>
          </a:prstGeom>
          <a:noFill/>
          <a:ln w="57150">
            <a:solidFill>
              <a:srgbClr val="3333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ru-RU"/>
          </a:p>
        </p:txBody>
      </p:sp>
      <p:sp>
        <p:nvSpPr>
          <p:cNvPr id="7180" name="Line 12"/>
          <p:cNvSpPr>
            <a:spLocks noChangeShapeType="1"/>
          </p:cNvSpPr>
          <p:nvPr/>
        </p:nvSpPr>
        <p:spPr bwMode="auto">
          <a:xfrm flipH="1" flipV="1">
            <a:off x="3586163" y="5364163"/>
            <a:ext cx="1081087" cy="576262"/>
          </a:xfrm>
          <a:prstGeom prst="line">
            <a:avLst/>
          </a:prstGeom>
          <a:noFill/>
          <a:ln w="57150">
            <a:solidFill>
              <a:srgbClr val="3333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ru-RU"/>
          </a:p>
        </p:txBody>
      </p:sp>
      <p:sp>
        <p:nvSpPr>
          <p:cNvPr id="7181" name="Line 13"/>
          <p:cNvSpPr>
            <a:spLocks noChangeShapeType="1"/>
          </p:cNvSpPr>
          <p:nvPr/>
        </p:nvSpPr>
        <p:spPr bwMode="auto">
          <a:xfrm flipH="1">
            <a:off x="5724525" y="4786313"/>
            <a:ext cx="611188" cy="1019175"/>
          </a:xfrm>
          <a:prstGeom prst="line">
            <a:avLst/>
          </a:prstGeom>
          <a:noFill/>
          <a:ln w="57150">
            <a:solidFill>
              <a:srgbClr val="3333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ru-RU"/>
          </a:p>
        </p:txBody>
      </p:sp>
      <p:sp>
        <p:nvSpPr>
          <p:cNvPr id="7182" name="Line 14"/>
          <p:cNvSpPr>
            <a:spLocks noChangeShapeType="1"/>
          </p:cNvSpPr>
          <p:nvPr/>
        </p:nvSpPr>
        <p:spPr bwMode="auto">
          <a:xfrm flipH="1" flipV="1">
            <a:off x="1825625" y="4138613"/>
            <a:ext cx="627063" cy="863600"/>
          </a:xfrm>
          <a:prstGeom prst="line">
            <a:avLst/>
          </a:prstGeom>
          <a:noFill/>
          <a:ln w="57150">
            <a:solidFill>
              <a:srgbClr val="3333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ru-RU"/>
          </a:p>
        </p:txBody>
      </p:sp>
      <p:sp>
        <p:nvSpPr>
          <p:cNvPr id="7185" name="Line 17"/>
          <p:cNvSpPr>
            <a:spLocks noChangeShapeType="1"/>
          </p:cNvSpPr>
          <p:nvPr/>
        </p:nvSpPr>
        <p:spPr bwMode="auto">
          <a:xfrm flipH="1">
            <a:off x="2916238" y="5949950"/>
            <a:ext cx="1081087" cy="576263"/>
          </a:xfrm>
          <a:prstGeom prst="line">
            <a:avLst/>
          </a:prstGeom>
          <a:noFill/>
          <a:ln w="57150">
            <a:solidFill>
              <a:srgbClr val="3333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ru-RU"/>
          </a:p>
        </p:txBody>
      </p:sp>
      <p:sp>
        <p:nvSpPr>
          <p:cNvPr id="7187" name="Rectangle 19"/>
          <p:cNvSpPr>
            <a:spLocks noChangeArrowheads="1"/>
          </p:cNvSpPr>
          <p:nvPr/>
        </p:nvSpPr>
        <p:spPr bwMode="auto">
          <a:xfrm>
            <a:off x="3851275" y="5229225"/>
            <a:ext cx="1003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ru-RU" sz="2000"/>
              <a:t>snake1</a:t>
            </a:r>
            <a:endParaRPr lang="ru-RU" altLang="ru-RU" sz="2000"/>
          </a:p>
        </p:txBody>
      </p:sp>
      <p:sp>
        <p:nvSpPr>
          <p:cNvPr id="7188" name="Rectangle 20"/>
          <p:cNvSpPr>
            <a:spLocks noChangeArrowheads="1"/>
          </p:cNvSpPr>
          <p:nvPr/>
        </p:nvSpPr>
        <p:spPr bwMode="auto">
          <a:xfrm>
            <a:off x="1116013" y="2349500"/>
            <a:ext cx="1003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ru-RU" sz="2000"/>
              <a:t>snake2</a:t>
            </a:r>
            <a:endParaRPr lang="ru-RU" altLang="ru-RU" sz="2000"/>
          </a:p>
        </p:txBody>
      </p:sp>
      <p:sp>
        <p:nvSpPr>
          <p:cNvPr id="7189" name="Rectangle 21"/>
          <p:cNvSpPr>
            <a:spLocks noChangeArrowheads="1"/>
          </p:cNvSpPr>
          <p:nvPr/>
        </p:nvSpPr>
        <p:spPr bwMode="auto">
          <a:xfrm>
            <a:off x="6516688" y="2420938"/>
            <a:ext cx="1003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ru-RU" sz="2000"/>
              <a:t>snake3</a:t>
            </a:r>
            <a:endParaRPr lang="ru-RU" altLang="ru-RU" sz="2000"/>
          </a:p>
        </p:txBody>
      </p:sp>
      <p:sp>
        <p:nvSpPr>
          <p:cNvPr id="7190" name="Line 22"/>
          <p:cNvSpPr>
            <a:spLocks noChangeShapeType="1"/>
          </p:cNvSpPr>
          <p:nvPr/>
        </p:nvSpPr>
        <p:spPr bwMode="auto">
          <a:xfrm>
            <a:off x="6454775" y="2903538"/>
            <a:ext cx="792163" cy="720725"/>
          </a:xfrm>
          <a:prstGeom prst="line">
            <a:avLst/>
          </a:prstGeom>
          <a:noFill/>
          <a:ln w="57150">
            <a:solidFill>
              <a:srgbClr val="3333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ru-RU"/>
          </a:p>
        </p:txBody>
      </p:sp>
      <p:sp>
        <p:nvSpPr>
          <p:cNvPr id="7191" name="Line 23"/>
          <p:cNvSpPr>
            <a:spLocks noChangeShapeType="1"/>
          </p:cNvSpPr>
          <p:nvPr/>
        </p:nvSpPr>
        <p:spPr bwMode="auto">
          <a:xfrm flipH="1">
            <a:off x="6011863" y="2349500"/>
            <a:ext cx="144462" cy="1079500"/>
          </a:xfrm>
          <a:prstGeom prst="line">
            <a:avLst/>
          </a:prstGeom>
          <a:noFill/>
          <a:ln w="57150">
            <a:solidFill>
              <a:srgbClr val="3333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ru-RU"/>
          </a:p>
        </p:txBody>
      </p:sp>
      <p:sp>
        <p:nvSpPr>
          <p:cNvPr id="7192" name="Rectangle 24"/>
          <p:cNvSpPr>
            <a:spLocks noChangeArrowheads="1"/>
          </p:cNvSpPr>
          <p:nvPr/>
        </p:nvSpPr>
        <p:spPr bwMode="auto">
          <a:xfrm rot="3127501">
            <a:off x="2196307" y="4868068"/>
            <a:ext cx="431800" cy="144463"/>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193" name="Rectangle 25"/>
          <p:cNvSpPr>
            <a:spLocks noChangeArrowheads="1"/>
          </p:cNvSpPr>
          <p:nvPr/>
        </p:nvSpPr>
        <p:spPr bwMode="auto">
          <a:xfrm rot="-46863204">
            <a:off x="6065044" y="4779169"/>
            <a:ext cx="431800" cy="14446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195" name="Text Box 27"/>
          <p:cNvSpPr txBox="1">
            <a:spLocks noChangeArrowheads="1"/>
          </p:cNvSpPr>
          <p:nvPr/>
        </p:nvSpPr>
        <p:spPr bwMode="auto">
          <a:xfrm>
            <a:off x="1116013" y="4868863"/>
            <a:ext cx="11588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ru-RU" sz="2000"/>
              <a:t>damping</a:t>
            </a:r>
          </a:p>
          <a:p>
            <a:r>
              <a:rPr lang="en-US" altLang="ru-RU" sz="2000"/>
              <a:t>wiggler1</a:t>
            </a:r>
            <a:endParaRPr lang="ru-RU" altLang="ru-RU" sz="2000"/>
          </a:p>
        </p:txBody>
      </p:sp>
      <p:sp>
        <p:nvSpPr>
          <p:cNvPr id="7196" name="Text Box 28"/>
          <p:cNvSpPr txBox="1">
            <a:spLocks noChangeArrowheads="1"/>
          </p:cNvSpPr>
          <p:nvPr/>
        </p:nvSpPr>
        <p:spPr bwMode="auto">
          <a:xfrm>
            <a:off x="6443663" y="4724400"/>
            <a:ext cx="11588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ru-RU" sz="2000"/>
              <a:t>damping</a:t>
            </a:r>
          </a:p>
          <a:p>
            <a:r>
              <a:rPr lang="en-US" altLang="ru-RU" sz="2000"/>
              <a:t>wiggler2</a:t>
            </a:r>
            <a:endParaRPr lang="ru-RU" altLang="ru-RU" sz="2000"/>
          </a:p>
        </p:txBody>
      </p:sp>
      <p:sp>
        <p:nvSpPr>
          <p:cNvPr id="2" name="TextBox 1"/>
          <p:cNvSpPr txBox="1"/>
          <p:nvPr/>
        </p:nvSpPr>
        <p:spPr>
          <a:xfrm>
            <a:off x="2771723" y="3615393"/>
            <a:ext cx="3162404" cy="523220"/>
          </a:xfrm>
          <a:prstGeom prst="rect">
            <a:avLst/>
          </a:prstGeom>
          <a:noFill/>
        </p:spPr>
        <p:txBody>
          <a:bodyPr wrap="none" rtlCol="0">
            <a:spAutoFit/>
          </a:bodyPr>
          <a:lstStyle/>
          <a:p>
            <a:r>
              <a:rPr lang="en-US" sz="1400" dirty="0" smtClean="0">
                <a:solidFill>
                  <a:srgbClr val="7030A0"/>
                </a:solidFill>
              </a:rPr>
              <a:t>Idea of Siberian snake proposed in 70-th </a:t>
            </a:r>
          </a:p>
          <a:p>
            <a:r>
              <a:rPr lang="en-US" sz="1400" dirty="0" smtClean="0">
                <a:solidFill>
                  <a:srgbClr val="7030A0"/>
                </a:solidFill>
              </a:rPr>
              <a:t>by </a:t>
            </a:r>
            <a:r>
              <a:rPr lang="en-US" sz="1400" dirty="0" err="1" smtClean="0">
                <a:solidFill>
                  <a:srgbClr val="7030A0"/>
                </a:solidFill>
              </a:rPr>
              <a:t>Derbenev</a:t>
            </a:r>
            <a:r>
              <a:rPr lang="en-US" sz="1400" dirty="0" smtClean="0">
                <a:solidFill>
                  <a:srgbClr val="7030A0"/>
                </a:solidFill>
              </a:rPr>
              <a:t>, Kondratenko and Skrinsky</a:t>
            </a:r>
            <a:endParaRPr lang="ru-RU" sz="1400" dirty="0">
              <a:solidFill>
                <a:srgbClr val="7030A0"/>
              </a:solidFill>
            </a:endParaRPr>
          </a:p>
        </p:txBody>
      </p:sp>
    </p:spTree>
    <p:extLst>
      <p:ext uri="{BB962C8B-B14F-4D97-AF65-F5344CB8AC3E}">
        <p14:creationId xmlns:p14="http://schemas.microsoft.com/office/powerpoint/2010/main" val="520693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Нижний колонтитул 4"/>
          <p:cNvSpPr>
            <a:spLocks noGrp="1"/>
          </p:cNvSpPr>
          <p:nvPr>
            <p:ph type="ftr" sz="quarter" idx="11"/>
          </p:nvPr>
        </p:nvSpPr>
        <p:spPr/>
        <p:txBody>
          <a:bodyPr/>
          <a:lstStyle/>
          <a:p>
            <a:r>
              <a:rPr lang="en-US" altLang="ru-RU" smtClean="0"/>
              <a:t>Koop, Polarization issues</a:t>
            </a:r>
            <a:endParaRPr lang="ru-RU" altLang="ru-RU"/>
          </a:p>
        </p:txBody>
      </p:sp>
      <p:sp>
        <p:nvSpPr>
          <p:cNvPr id="51" name="Номер слайда 5"/>
          <p:cNvSpPr>
            <a:spLocks noGrp="1"/>
          </p:cNvSpPr>
          <p:nvPr>
            <p:ph type="sldNum" sz="quarter" idx="12"/>
          </p:nvPr>
        </p:nvSpPr>
        <p:spPr/>
        <p:txBody>
          <a:bodyPr/>
          <a:lstStyle/>
          <a:p>
            <a:fld id="{3EE4DED2-0376-4E73-A043-47DC353C271B}" type="slidenum">
              <a:rPr lang="ru-RU" altLang="ru-RU"/>
              <a:pPr/>
              <a:t>4</a:t>
            </a:fld>
            <a:endParaRPr lang="ru-RU" altLang="ru-RU"/>
          </a:p>
        </p:txBody>
      </p:sp>
      <p:sp>
        <p:nvSpPr>
          <p:cNvPr id="40962" name="Rectangle 2"/>
          <p:cNvSpPr>
            <a:spLocks noGrp="1" noChangeArrowheads="1"/>
          </p:cNvSpPr>
          <p:nvPr>
            <p:ph type="title"/>
          </p:nvPr>
        </p:nvSpPr>
        <p:spPr>
          <a:xfrm>
            <a:off x="0" y="-21271"/>
            <a:ext cx="9144000" cy="641960"/>
          </a:xfrm>
          <a:solidFill>
            <a:srgbClr val="FFFF00"/>
          </a:solidFill>
        </p:spPr>
        <p:txBody>
          <a:bodyPr/>
          <a:lstStyle/>
          <a:p>
            <a:r>
              <a:rPr lang="en-US" altLang="ru-RU" sz="3600" dirty="0"/>
              <a:t>The Novosibirsk c-tau factory parameters</a:t>
            </a:r>
            <a:endParaRPr lang="ru-RU" altLang="ru-RU" sz="3600" dirty="0"/>
          </a:p>
        </p:txBody>
      </p:sp>
      <p:graphicFrame>
        <p:nvGraphicFramePr>
          <p:cNvPr id="41079" name="Group 119"/>
          <p:cNvGraphicFramePr>
            <a:graphicFrameLocks noGrp="1"/>
          </p:cNvGraphicFramePr>
          <p:nvPr/>
        </p:nvGraphicFramePr>
        <p:xfrm>
          <a:off x="395288" y="939800"/>
          <a:ext cx="8280400" cy="5233353"/>
        </p:xfrm>
        <a:graphic>
          <a:graphicData uri="http://schemas.openxmlformats.org/drawingml/2006/table">
            <a:tbl>
              <a:tblPr/>
              <a:tblGrid>
                <a:gridCol w="4391025">
                  <a:extLst>
                    <a:ext uri="{9D8B030D-6E8A-4147-A177-3AD203B41FA5}">
                      <a16:colId xmlns:a16="http://schemas.microsoft.com/office/drawing/2014/main" val="20000"/>
                    </a:ext>
                  </a:extLst>
                </a:gridCol>
                <a:gridCol w="2378075">
                  <a:extLst>
                    <a:ext uri="{9D8B030D-6E8A-4147-A177-3AD203B41FA5}">
                      <a16:colId xmlns:a16="http://schemas.microsoft.com/office/drawing/2014/main" val="20001"/>
                    </a:ext>
                  </a:extLst>
                </a:gridCol>
                <a:gridCol w="1511300">
                  <a:extLst>
                    <a:ext uri="{9D8B030D-6E8A-4147-A177-3AD203B41FA5}">
                      <a16:colId xmlns:a16="http://schemas.microsoft.com/office/drawing/2014/main" val="20002"/>
                    </a:ext>
                  </a:extLst>
                </a:gridCol>
              </a:tblGrid>
              <a:tr h="4064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0" smtClean="0">
                          <a:ln>
                            <a:noFill/>
                          </a:ln>
                          <a:solidFill>
                            <a:schemeClr val="tx1"/>
                          </a:solidFill>
                          <a:effectLst/>
                          <a:latin typeface="Arial" charset="0"/>
                        </a:rPr>
                        <a:t>Energy</a:t>
                      </a:r>
                      <a:endParaRPr kumimoji="0" lang="ru-RU" altLang="ru-RU"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0" smtClean="0">
                          <a:ln>
                            <a:noFill/>
                          </a:ln>
                          <a:solidFill>
                            <a:schemeClr val="tx1"/>
                          </a:solidFill>
                          <a:effectLst/>
                          <a:latin typeface="Arial" charset="0"/>
                        </a:rPr>
                        <a:t>1.0 – 2.5</a:t>
                      </a:r>
                      <a:endParaRPr kumimoji="0" lang="ru-RU" altLang="ru-RU"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0" smtClean="0">
                          <a:ln>
                            <a:noFill/>
                          </a:ln>
                          <a:solidFill>
                            <a:schemeClr val="tx1"/>
                          </a:solidFill>
                          <a:effectLst/>
                          <a:latin typeface="Arial" charset="0"/>
                        </a:rPr>
                        <a:t>GeV</a:t>
                      </a:r>
                      <a:endParaRPr kumimoji="0" lang="ru-RU" altLang="ru-RU"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64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0" smtClean="0">
                          <a:ln>
                            <a:noFill/>
                          </a:ln>
                          <a:solidFill>
                            <a:schemeClr val="tx1"/>
                          </a:solidFill>
                          <a:effectLst/>
                          <a:latin typeface="Arial" charset="0"/>
                        </a:rPr>
                        <a:t>Circumference</a:t>
                      </a:r>
                      <a:endParaRPr kumimoji="0" lang="ru-RU" altLang="ru-RU"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0" smtClean="0">
                          <a:ln>
                            <a:noFill/>
                          </a:ln>
                          <a:solidFill>
                            <a:schemeClr val="tx1"/>
                          </a:solidFill>
                          <a:effectLst/>
                          <a:latin typeface="Arial" charset="0"/>
                        </a:rPr>
                        <a:t>765</a:t>
                      </a:r>
                      <a:endParaRPr kumimoji="0" lang="ru-RU" altLang="ru-RU"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0" smtClean="0">
                          <a:ln>
                            <a:noFill/>
                          </a:ln>
                          <a:solidFill>
                            <a:schemeClr val="tx1"/>
                          </a:solidFill>
                          <a:effectLst/>
                          <a:latin typeface="Arial" charset="0"/>
                        </a:rPr>
                        <a:t>m</a:t>
                      </a:r>
                      <a:endParaRPr kumimoji="0" lang="ru-RU" altLang="ru-RU"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64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0" smtClean="0">
                          <a:ln>
                            <a:noFill/>
                          </a:ln>
                          <a:solidFill>
                            <a:schemeClr val="tx1"/>
                          </a:solidFill>
                          <a:effectLst/>
                          <a:latin typeface="Arial" charset="0"/>
                        </a:rPr>
                        <a:t>Crossing angle</a:t>
                      </a:r>
                      <a:endParaRPr kumimoji="0" lang="ru-RU" altLang="ru-RU"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0" smtClean="0">
                          <a:ln>
                            <a:noFill/>
                          </a:ln>
                          <a:solidFill>
                            <a:schemeClr val="tx1"/>
                          </a:solidFill>
                          <a:effectLst/>
                          <a:latin typeface="Arial" charset="0"/>
                        </a:rPr>
                        <a:t>60</a:t>
                      </a:r>
                      <a:endParaRPr kumimoji="0" lang="ru-RU" altLang="ru-RU"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0" smtClean="0">
                          <a:ln>
                            <a:noFill/>
                          </a:ln>
                          <a:solidFill>
                            <a:schemeClr val="tx1"/>
                          </a:solidFill>
                          <a:effectLst/>
                          <a:latin typeface="Arial" charset="0"/>
                        </a:rPr>
                        <a:t>mr</a:t>
                      </a:r>
                      <a:endParaRPr kumimoji="0" lang="ru-RU" altLang="ru-RU"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64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0" smtClean="0">
                          <a:ln>
                            <a:noFill/>
                          </a:ln>
                          <a:solidFill>
                            <a:schemeClr val="tx1"/>
                          </a:solidFill>
                          <a:effectLst/>
                          <a:latin typeface="Arial" charset="0"/>
                        </a:rPr>
                        <a:t>Emittances, </a:t>
                      </a:r>
                      <a:r>
                        <a:rPr kumimoji="0" lang="el-GR" altLang="ru-RU" sz="2800" b="0" i="0" u="none" strike="noStrike" cap="none" normalizeH="0" baseline="0" smtClean="0">
                          <a:ln>
                            <a:noFill/>
                          </a:ln>
                          <a:solidFill>
                            <a:schemeClr val="tx1"/>
                          </a:solidFill>
                          <a:effectLst/>
                          <a:latin typeface="Arial" charset="0"/>
                          <a:cs typeface="Arial" charset="0"/>
                        </a:rPr>
                        <a:t>ε</a:t>
                      </a:r>
                      <a:r>
                        <a:rPr kumimoji="0" lang="en-US" altLang="ru-RU" sz="2800" b="0" i="0" u="none" strike="noStrike" cap="none" normalizeH="0" baseline="-25000" smtClean="0">
                          <a:ln>
                            <a:noFill/>
                          </a:ln>
                          <a:solidFill>
                            <a:schemeClr val="tx1"/>
                          </a:solidFill>
                          <a:effectLst/>
                          <a:latin typeface="Arial" charset="0"/>
                          <a:cs typeface="Arial" charset="0"/>
                        </a:rPr>
                        <a:t>x </a:t>
                      </a:r>
                      <a:r>
                        <a:rPr kumimoji="0" lang="en-US" altLang="ru-RU" sz="2800" b="0" i="0" u="none" strike="noStrike" cap="none" normalizeH="0" baseline="0" smtClean="0">
                          <a:ln>
                            <a:noFill/>
                          </a:ln>
                          <a:solidFill>
                            <a:schemeClr val="tx1"/>
                          </a:solidFill>
                          <a:effectLst/>
                          <a:latin typeface="Arial" charset="0"/>
                          <a:cs typeface="Arial" charset="0"/>
                        </a:rPr>
                        <a:t>/</a:t>
                      </a:r>
                      <a:r>
                        <a:rPr kumimoji="0" lang="en-US" altLang="ru-RU" sz="2800" b="0" i="0" u="none" strike="noStrike" cap="none" normalizeH="0" baseline="-25000" smtClean="0">
                          <a:ln>
                            <a:noFill/>
                          </a:ln>
                          <a:solidFill>
                            <a:schemeClr val="tx1"/>
                          </a:solidFill>
                          <a:effectLst/>
                          <a:latin typeface="Arial" charset="0"/>
                          <a:cs typeface="Arial" charset="0"/>
                        </a:rPr>
                        <a:t> </a:t>
                      </a:r>
                      <a:r>
                        <a:rPr kumimoji="0" lang="el-GR" altLang="ru-RU" sz="2800" b="0" i="0" u="none" strike="noStrike" cap="none" normalizeH="0" baseline="0" smtClean="0">
                          <a:ln>
                            <a:noFill/>
                          </a:ln>
                          <a:solidFill>
                            <a:schemeClr val="tx1"/>
                          </a:solidFill>
                          <a:effectLst/>
                          <a:latin typeface="Arial" charset="0"/>
                          <a:cs typeface="Arial" charset="0"/>
                        </a:rPr>
                        <a:t>ε</a:t>
                      </a:r>
                      <a:r>
                        <a:rPr kumimoji="0" lang="en-US" altLang="ru-RU" sz="2800" b="0" i="0" u="none" strike="noStrike" cap="none" normalizeH="0" baseline="-25000" smtClean="0">
                          <a:ln>
                            <a:noFill/>
                          </a:ln>
                          <a:solidFill>
                            <a:schemeClr val="tx1"/>
                          </a:solidFill>
                          <a:effectLst/>
                          <a:latin typeface="Arial" charset="0"/>
                          <a:cs typeface="Arial" charset="0"/>
                        </a:rPr>
                        <a:t>y </a:t>
                      </a:r>
                      <a:endParaRPr kumimoji="0" lang="el-GR" altLang="ru-RU" sz="2800" b="0" i="0" u="none" strike="noStrike" cap="none" normalizeH="0" baseline="-2500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0" smtClean="0">
                          <a:ln>
                            <a:noFill/>
                          </a:ln>
                          <a:solidFill>
                            <a:schemeClr val="tx1"/>
                          </a:solidFill>
                          <a:effectLst/>
                          <a:latin typeface="Arial" charset="0"/>
                        </a:rPr>
                        <a:t>8 / 0.04</a:t>
                      </a:r>
                      <a:endParaRPr kumimoji="0" lang="ru-RU" altLang="ru-RU"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0" smtClean="0">
                          <a:ln>
                            <a:noFill/>
                          </a:ln>
                          <a:solidFill>
                            <a:schemeClr val="tx1"/>
                          </a:solidFill>
                          <a:effectLst/>
                          <a:latin typeface="Arial" charset="0"/>
                        </a:rPr>
                        <a:t>nm</a:t>
                      </a:r>
                      <a:endParaRPr kumimoji="0" lang="ru-RU" altLang="ru-RU"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64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0" smtClean="0">
                          <a:ln>
                            <a:noFill/>
                          </a:ln>
                          <a:solidFill>
                            <a:schemeClr val="tx1"/>
                          </a:solidFill>
                          <a:effectLst/>
                          <a:latin typeface="Arial" charset="0"/>
                        </a:rPr>
                        <a:t>Number of bunches</a:t>
                      </a:r>
                      <a:endParaRPr kumimoji="0" lang="ru-RU" altLang="ru-RU"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0" smtClean="0">
                          <a:ln>
                            <a:noFill/>
                          </a:ln>
                          <a:solidFill>
                            <a:schemeClr val="tx1"/>
                          </a:solidFill>
                          <a:effectLst/>
                          <a:latin typeface="Arial" charset="0"/>
                        </a:rPr>
                        <a:t>390</a:t>
                      </a:r>
                      <a:endParaRPr kumimoji="0" lang="ru-RU" altLang="ru-RU"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64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0" smtClean="0">
                          <a:ln>
                            <a:noFill/>
                          </a:ln>
                          <a:solidFill>
                            <a:schemeClr val="tx1"/>
                          </a:solidFill>
                          <a:effectLst/>
                          <a:latin typeface="Arial" charset="0"/>
                        </a:rPr>
                        <a:t>Number of particles/bunch</a:t>
                      </a:r>
                      <a:endParaRPr kumimoji="0" lang="ru-RU" altLang="ru-RU"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0" smtClean="0">
                          <a:ln>
                            <a:noFill/>
                          </a:ln>
                          <a:solidFill>
                            <a:schemeClr val="tx1"/>
                          </a:solidFill>
                          <a:effectLst/>
                          <a:latin typeface="Arial" charset="0"/>
                        </a:rPr>
                        <a:t>7</a:t>
                      </a:r>
                      <a:r>
                        <a:rPr kumimoji="0" lang="en-US" altLang="ru-RU" sz="2800" b="0" i="0" u="none" strike="noStrike" cap="none" normalizeH="0" baseline="0" smtClean="0">
                          <a:ln>
                            <a:noFill/>
                          </a:ln>
                          <a:solidFill>
                            <a:schemeClr val="tx1"/>
                          </a:solidFill>
                          <a:effectLst/>
                          <a:latin typeface="Arial" charset="0"/>
                          <a:cs typeface="Arial" charset="0"/>
                        </a:rPr>
                        <a:t>·</a:t>
                      </a:r>
                      <a:r>
                        <a:rPr kumimoji="0" lang="en-US" altLang="ru-RU" sz="2800" b="0" i="0" u="none" strike="noStrike" cap="none" normalizeH="0" baseline="0" smtClean="0">
                          <a:ln>
                            <a:noFill/>
                          </a:ln>
                          <a:solidFill>
                            <a:schemeClr val="tx1"/>
                          </a:solidFill>
                          <a:effectLst/>
                          <a:latin typeface="Arial" charset="0"/>
                        </a:rPr>
                        <a:t>10</a:t>
                      </a:r>
                      <a:r>
                        <a:rPr kumimoji="0" lang="en-US" altLang="ru-RU" sz="2800" b="0" i="0" u="none" strike="noStrike" cap="none" normalizeH="0" baseline="30000" smtClean="0">
                          <a:ln>
                            <a:noFill/>
                          </a:ln>
                          <a:solidFill>
                            <a:schemeClr val="tx1"/>
                          </a:solidFill>
                          <a:effectLst/>
                          <a:latin typeface="Arial" charset="0"/>
                        </a:rPr>
                        <a:t>10</a:t>
                      </a:r>
                      <a:endParaRPr kumimoji="0" lang="ru-RU" altLang="ru-RU"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064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0" smtClean="0">
                          <a:ln>
                            <a:noFill/>
                          </a:ln>
                          <a:solidFill>
                            <a:schemeClr val="tx1"/>
                          </a:solidFill>
                          <a:effectLst/>
                          <a:latin typeface="Arial" charset="0"/>
                        </a:rPr>
                        <a:t>Total current</a:t>
                      </a:r>
                      <a:endParaRPr kumimoji="0" lang="ru-RU" altLang="ru-RU"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0" smtClean="0">
                          <a:ln>
                            <a:noFill/>
                          </a:ln>
                          <a:solidFill>
                            <a:schemeClr val="tx1"/>
                          </a:solidFill>
                          <a:effectLst/>
                          <a:latin typeface="Arial" charset="0"/>
                        </a:rPr>
                        <a:t>1.7</a:t>
                      </a:r>
                      <a:endParaRPr kumimoji="0" lang="ru-RU" altLang="ru-RU"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0" smtClean="0">
                          <a:ln>
                            <a:noFill/>
                          </a:ln>
                          <a:solidFill>
                            <a:schemeClr val="tx1"/>
                          </a:solidFill>
                          <a:effectLst/>
                          <a:latin typeface="Arial" charset="0"/>
                        </a:rPr>
                        <a:t>A</a:t>
                      </a:r>
                      <a:endParaRPr kumimoji="0" lang="ru-RU" altLang="ru-RU"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6991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0" smtClean="0">
                          <a:ln>
                            <a:noFill/>
                          </a:ln>
                          <a:solidFill>
                            <a:schemeClr val="tx1"/>
                          </a:solidFill>
                          <a:effectLst/>
                          <a:latin typeface="Arial" charset="0"/>
                        </a:rPr>
                        <a:t>Beta function, </a:t>
                      </a:r>
                      <a:r>
                        <a:rPr kumimoji="0" lang="el-GR" altLang="ru-RU" sz="2800" b="0" i="0" u="none" strike="noStrike" cap="none" normalizeH="0" baseline="0" smtClean="0">
                          <a:ln>
                            <a:noFill/>
                          </a:ln>
                          <a:solidFill>
                            <a:schemeClr val="tx1"/>
                          </a:solidFill>
                          <a:effectLst/>
                          <a:latin typeface="Arial" charset="0"/>
                          <a:cs typeface="Arial" charset="0"/>
                        </a:rPr>
                        <a:t>β</a:t>
                      </a:r>
                      <a:r>
                        <a:rPr kumimoji="0" lang="en-US" altLang="ru-RU" sz="2800" b="0" i="0" u="none" strike="noStrike" cap="none" normalizeH="0" baseline="-25000" smtClean="0">
                          <a:ln>
                            <a:noFill/>
                          </a:ln>
                          <a:solidFill>
                            <a:schemeClr val="tx1"/>
                          </a:solidFill>
                          <a:effectLst/>
                          <a:latin typeface="Arial" charset="0"/>
                          <a:cs typeface="Arial" charset="0"/>
                        </a:rPr>
                        <a:t>x</a:t>
                      </a:r>
                      <a:r>
                        <a:rPr kumimoji="0" lang="en-US" altLang="ru-RU" sz="2800" b="0" i="0" u="none" strike="noStrike" cap="none" normalizeH="0" baseline="0" smtClean="0">
                          <a:ln>
                            <a:noFill/>
                          </a:ln>
                          <a:solidFill>
                            <a:schemeClr val="tx1"/>
                          </a:solidFill>
                          <a:effectLst/>
                          <a:latin typeface="Arial" charset="0"/>
                          <a:cs typeface="Arial" charset="0"/>
                        </a:rPr>
                        <a:t> / </a:t>
                      </a:r>
                      <a:r>
                        <a:rPr kumimoji="0" lang="el-GR" altLang="ru-RU" sz="2800" b="0" i="0" u="none" strike="noStrike" cap="none" normalizeH="0" baseline="0" smtClean="0">
                          <a:ln>
                            <a:noFill/>
                          </a:ln>
                          <a:solidFill>
                            <a:schemeClr val="tx1"/>
                          </a:solidFill>
                          <a:effectLst/>
                          <a:latin typeface="Arial" charset="0"/>
                          <a:cs typeface="Arial" charset="0"/>
                        </a:rPr>
                        <a:t>β</a:t>
                      </a:r>
                      <a:r>
                        <a:rPr kumimoji="0" lang="en-US" altLang="ru-RU" sz="2800" b="0" i="0" u="none" strike="noStrike" cap="none" normalizeH="0" baseline="-25000" smtClean="0">
                          <a:ln>
                            <a:noFill/>
                          </a:ln>
                          <a:solidFill>
                            <a:schemeClr val="tx1"/>
                          </a:solidFill>
                          <a:effectLst/>
                          <a:latin typeface="Arial" charset="0"/>
                          <a:cs typeface="Arial" charset="0"/>
                        </a:rPr>
                        <a:t>y</a:t>
                      </a:r>
                      <a:endParaRPr kumimoji="0" lang="el-GR" altLang="ru-RU"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0" smtClean="0">
                          <a:ln>
                            <a:noFill/>
                          </a:ln>
                          <a:solidFill>
                            <a:schemeClr val="tx1"/>
                          </a:solidFill>
                          <a:effectLst/>
                          <a:latin typeface="Arial" charset="0"/>
                        </a:rPr>
                        <a:t>4  /  0.08</a:t>
                      </a:r>
                      <a:endParaRPr kumimoji="0" lang="ru-RU" altLang="ru-RU"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0" smtClean="0">
                          <a:ln>
                            <a:noFill/>
                          </a:ln>
                          <a:solidFill>
                            <a:schemeClr val="tx1"/>
                          </a:solidFill>
                          <a:effectLst/>
                          <a:latin typeface="Arial" charset="0"/>
                        </a:rPr>
                        <a:t>cm</a:t>
                      </a:r>
                      <a:endParaRPr kumimoji="0" lang="ru-RU" altLang="ru-RU"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064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0" smtClean="0">
                          <a:ln>
                            <a:noFill/>
                          </a:ln>
                          <a:solidFill>
                            <a:schemeClr val="tx1"/>
                          </a:solidFill>
                          <a:effectLst/>
                          <a:latin typeface="Arial" charset="0"/>
                        </a:rPr>
                        <a:t>Sigma, </a:t>
                      </a:r>
                      <a:r>
                        <a:rPr kumimoji="0" lang="el-GR" altLang="ru-RU" sz="2800" b="0" i="0" u="none" strike="noStrike" cap="none" normalizeH="0" baseline="0" smtClean="0">
                          <a:ln>
                            <a:noFill/>
                          </a:ln>
                          <a:solidFill>
                            <a:schemeClr val="tx1"/>
                          </a:solidFill>
                          <a:effectLst/>
                          <a:latin typeface="Arial" charset="0"/>
                          <a:cs typeface="Arial" charset="0"/>
                        </a:rPr>
                        <a:t>σ</a:t>
                      </a:r>
                      <a:r>
                        <a:rPr kumimoji="0" lang="en-US" altLang="ru-RU" sz="2800" b="0" i="0" u="none" strike="noStrike" cap="none" normalizeH="0" baseline="-25000" smtClean="0">
                          <a:ln>
                            <a:noFill/>
                          </a:ln>
                          <a:solidFill>
                            <a:schemeClr val="tx1"/>
                          </a:solidFill>
                          <a:effectLst/>
                          <a:latin typeface="Arial" charset="0"/>
                          <a:cs typeface="Arial" charset="0"/>
                        </a:rPr>
                        <a:t>x</a:t>
                      </a:r>
                      <a:r>
                        <a:rPr kumimoji="0" lang="en-US" altLang="ru-RU" sz="2800" b="0" i="0" u="none" strike="noStrike" cap="none" normalizeH="0" baseline="0" smtClean="0">
                          <a:ln>
                            <a:noFill/>
                          </a:ln>
                          <a:solidFill>
                            <a:schemeClr val="tx1"/>
                          </a:solidFill>
                          <a:effectLst/>
                          <a:latin typeface="Arial" charset="0"/>
                          <a:cs typeface="Arial" charset="0"/>
                        </a:rPr>
                        <a:t> / </a:t>
                      </a:r>
                      <a:r>
                        <a:rPr kumimoji="0" lang="el-GR" altLang="ru-RU" sz="2800" b="0" i="0" u="none" strike="noStrike" cap="none" normalizeH="0" baseline="0" smtClean="0">
                          <a:ln>
                            <a:noFill/>
                          </a:ln>
                          <a:solidFill>
                            <a:schemeClr val="tx1"/>
                          </a:solidFill>
                          <a:effectLst/>
                          <a:latin typeface="Arial" charset="0"/>
                          <a:cs typeface="Arial" charset="0"/>
                        </a:rPr>
                        <a:t>σ</a:t>
                      </a:r>
                      <a:r>
                        <a:rPr kumimoji="0" lang="en-US" altLang="ru-RU" sz="2800" b="0" i="0" u="none" strike="noStrike" cap="none" normalizeH="0" baseline="-25000" smtClean="0">
                          <a:ln>
                            <a:noFill/>
                          </a:ln>
                          <a:solidFill>
                            <a:schemeClr val="tx1"/>
                          </a:solidFill>
                          <a:effectLst/>
                          <a:latin typeface="Arial" charset="0"/>
                          <a:cs typeface="Arial" charset="0"/>
                        </a:rPr>
                        <a:t>y</a:t>
                      </a:r>
                      <a:r>
                        <a:rPr kumimoji="0" lang="en-US" altLang="ru-RU" sz="2800" b="0" i="0" u="none" strike="noStrike" cap="none" normalizeH="0" baseline="0" smtClean="0">
                          <a:ln>
                            <a:noFill/>
                          </a:ln>
                          <a:solidFill>
                            <a:schemeClr val="tx1"/>
                          </a:solidFill>
                          <a:effectLst/>
                          <a:latin typeface="Arial" charset="0"/>
                          <a:cs typeface="Arial" charset="0"/>
                        </a:rPr>
                        <a:t> </a:t>
                      </a:r>
                      <a:endParaRPr kumimoji="0" lang="ru-RU" altLang="ru-RU"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0" smtClean="0">
                          <a:ln>
                            <a:noFill/>
                          </a:ln>
                          <a:solidFill>
                            <a:schemeClr val="tx1"/>
                          </a:solidFill>
                          <a:effectLst/>
                          <a:latin typeface="Arial" charset="0"/>
                        </a:rPr>
                        <a:t>18 / 0.18</a:t>
                      </a:r>
                      <a:endParaRPr kumimoji="0" lang="ru-RU" altLang="ru-RU"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0" smtClean="0">
                          <a:ln>
                            <a:noFill/>
                          </a:ln>
                          <a:solidFill>
                            <a:schemeClr val="tx1"/>
                          </a:solidFill>
                          <a:effectLst/>
                          <a:latin typeface="Arial" charset="0"/>
                        </a:rPr>
                        <a:t>mkm</a:t>
                      </a:r>
                      <a:endParaRPr kumimoji="0" lang="ru-RU" altLang="ru-RU"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064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0" smtClean="0">
                          <a:ln>
                            <a:noFill/>
                          </a:ln>
                          <a:solidFill>
                            <a:schemeClr val="tx1"/>
                          </a:solidFill>
                          <a:effectLst/>
                          <a:latin typeface="Arial" charset="0"/>
                        </a:rPr>
                        <a:t>Luminosity</a:t>
                      </a:r>
                      <a:endParaRPr kumimoji="0" lang="ru-RU" altLang="ru-RU"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0" smtClean="0">
                          <a:ln>
                            <a:noFill/>
                          </a:ln>
                          <a:solidFill>
                            <a:schemeClr val="tx1"/>
                          </a:solidFill>
                          <a:effectLst/>
                          <a:latin typeface="Arial" charset="0"/>
                        </a:rPr>
                        <a:t>0.6 -1.0 </a:t>
                      </a:r>
                      <a:r>
                        <a:rPr kumimoji="0" lang="en-US" altLang="ru-RU" sz="2800" b="0" i="0" u="none" strike="noStrike" cap="none" normalizeH="0" baseline="0" smtClean="0">
                          <a:ln>
                            <a:noFill/>
                          </a:ln>
                          <a:solidFill>
                            <a:schemeClr val="tx1"/>
                          </a:solidFill>
                          <a:effectLst/>
                          <a:latin typeface="Arial" charset="0"/>
                          <a:cs typeface="Arial" charset="0"/>
                        </a:rPr>
                        <a:t>· 10</a:t>
                      </a:r>
                      <a:r>
                        <a:rPr kumimoji="0" lang="en-US" altLang="ru-RU" sz="2800" b="0" i="0" u="none" strike="noStrike" cap="none" normalizeH="0" baseline="30000" smtClean="0">
                          <a:ln>
                            <a:noFill/>
                          </a:ln>
                          <a:solidFill>
                            <a:schemeClr val="tx1"/>
                          </a:solidFill>
                          <a:effectLst/>
                          <a:latin typeface="Arial" charset="0"/>
                          <a:cs typeface="Arial" charset="0"/>
                        </a:rPr>
                        <a:t>35</a:t>
                      </a:r>
                      <a:endParaRPr kumimoji="0" lang="en-US" altLang="ru-RU"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0" smtClean="0">
                          <a:ln>
                            <a:noFill/>
                          </a:ln>
                          <a:solidFill>
                            <a:schemeClr val="tx1"/>
                          </a:solidFill>
                          <a:effectLst/>
                          <a:latin typeface="Arial" charset="0"/>
                        </a:rPr>
                        <a:t>cm</a:t>
                      </a:r>
                      <a:r>
                        <a:rPr kumimoji="0" lang="en-US" altLang="ru-RU" sz="2800" b="0" i="0" u="none" strike="noStrike" cap="none" normalizeH="0" baseline="30000" smtClean="0">
                          <a:ln>
                            <a:noFill/>
                          </a:ln>
                          <a:solidFill>
                            <a:schemeClr val="tx1"/>
                          </a:solidFill>
                          <a:effectLst/>
                          <a:latin typeface="Arial" charset="0"/>
                        </a:rPr>
                        <a:t>-2</a:t>
                      </a:r>
                      <a:r>
                        <a:rPr kumimoji="0" lang="en-US" altLang="ru-RU" sz="2800" b="0" i="0" u="none" strike="noStrike" cap="none" normalizeH="0" baseline="0" smtClean="0">
                          <a:ln>
                            <a:noFill/>
                          </a:ln>
                          <a:solidFill>
                            <a:schemeClr val="tx1"/>
                          </a:solidFill>
                          <a:effectLst/>
                          <a:latin typeface="Arial" charset="0"/>
                        </a:rPr>
                        <a:t>s</a:t>
                      </a:r>
                      <a:r>
                        <a:rPr kumimoji="0" lang="en-US" altLang="ru-RU" sz="2800" b="0" i="0" u="none" strike="noStrike" cap="none" normalizeH="0" baseline="30000" smtClean="0">
                          <a:ln>
                            <a:noFill/>
                          </a:ln>
                          <a:solidFill>
                            <a:schemeClr val="tx1"/>
                          </a:solidFill>
                          <a:effectLst/>
                          <a:latin typeface="Arial" charset="0"/>
                        </a:rPr>
                        <a:t>-1</a:t>
                      </a:r>
                      <a:endParaRPr kumimoji="0" lang="ru-RU" altLang="ru-RU"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867246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Нижний колонтитул 4"/>
          <p:cNvSpPr>
            <a:spLocks noGrp="1"/>
          </p:cNvSpPr>
          <p:nvPr>
            <p:ph type="ftr" sz="quarter" idx="11"/>
          </p:nvPr>
        </p:nvSpPr>
        <p:spPr/>
        <p:txBody>
          <a:bodyPr/>
          <a:lstStyle/>
          <a:p>
            <a:r>
              <a:rPr lang="en-US" altLang="ru-RU" smtClean="0"/>
              <a:t>Koop, Polarization issues</a:t>
            </a:r>
            <a:endParaRPr lang="ru-RU" altLang="ru-RU"/>
          </a:p>
        </p:txBody>
      </p:sp>
      <p:sp>
        <p:nvSpPr>
          <p:cNvPr id="37" name="Номер слайда 5"/>
          <p:cNvSpPr>
            <a:spLocks noGrp="1"/>
          </p:cNvSpPr>
          <p:nvPr>
            <p:ph type="sldNum" sz="quarter" idx="12"/>
          </p:nvPr>
        </p:nvSpPr>
        <p:spPr/>
        <p:txBody>
          <a:bodyPr/>
          <a:lstStyle/>
          <a:p>
            <a:fld id="{4E74B13D-EDC4-4991-954B-D6156D625490}" type="slidenum">
              <a:rPr lang="ru-RU" altLang="ru-RU"/>
              <a:pPr/>
              <a:t>5</a:t>
            </a:fld>
            <a:endParaRPr lang="ru-RU" altLang="ru-RU"/>
          </a:p>
        </p:txBody>
      </p:sp>
      <p:sp>
        <p:nvSpPr>
          <p:cNvPr id="49154" name="Rectangle 2"/>
          <p:cNvSpPr>
            <a:spLocks noGrp="1" noChangeArrowheads="1"/>
          </p:cNvSpPr>
          <p:nvPr>
            <p:ph type="title"/>
          </p:nvPr>
        </p:nvSpPr>
        <p:spPr>
          <a:xfrm>
            <a:off x="0" y="3177"/>
            <a:ext cx="9144000" cy="474662"/>
          </a:xfrm>
          <a:solidFill>
            <a:srgbClr val="FFFF00"/>
          </a:solidFill>
        </p:spPr>
        <p:txBody>
          <a:bodyPr>
            <a:normAutofit fontScale="90000"/>
          </a:bodyPr>
          <a:lstStyle/>
          <a:p>
            <a:r>
              <a:rPr lang="en-US" altLang="ru-RU" sz="3600" dirty="0">
                <a:solidFill>
                  <a:schemeClr val="tx1"/>
                </a:solidFill>
              </a:rPr>
              <a:t>Transparent spin rotator (partial snake)</a:t>
            </a:r>
            <a:endParaRPr lang="ru-RU" altLang="ru-RU" sz="3600" dirty="0">
              <a:solidFill>
                <a:schemeClr val="tx1"/>
              </a:solidFill>
            </a:endParaRPr>
          </a:p>
        </p:txBody>
      </p:sp>
      <p:sp>
        <p:nvSpPr>
          <p:cNvPr id="49155" name="Rectangle 3"/>
          <p:cNvSpPr>
            <a:spLocks noChangeArrowheads="1"/>
          </p:cNvSpPr>
          <p:nvPr/>
        </p:nvSpPr>
        <p:spPr bwMode="auto">
          <a:xfrm>
            <a:off x="1447800" y="3048000"/>
            <a:ext cx="914400" cy="91440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9156" name="Rectangle 4"/>
          <p:cNvSpPr>
            <a:spLocks noChangeArrowheads="1"/>
          </p:cNvSpPr>
          <p:nvPr/>
        </p:nvSpPr>
        <p:spPr bwMode="auto">
          <a:xfrm>
            <a:off x="2743200" y="3048000"/>
            <a:ext cx="152400" cy="9144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9157" name="Rectangle 5"/>
          <p:cNvSpPr>
            <a:spLocks noChangeArrowheads="1"/>
          </p:cNvSpPr>
          <p:nvPr/>
        </p:nvSpPr>
        <p:spPr bwMode="auto">
          <a:xfrm>
            <a:off x="4876800" y="3048000"/>
            <a:ext cx="152400" cy="914400"/>
          </a:xfrm>
          <a:prstGeom prst="rect">
            <a:avLst/>
          </a:prstGeom>
          <a:solidFill>
            <a:srgbClr val="2B04E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9158" name="Rectangle 6"/>
          <p:cNvSpPr>
            <a:spLocks noChangeArrowheads="1"/>
          </p:cNvSpPr>
          <p:nvPr/>
        </p:nvSpPr>
        <p:spPr bwMode="auto">
          <a:xfrm>
            <a:off x="3505200" y="3048000"/>
            <a:ext cx="152400" cy="914400"/>
          </a:xfrm>
          <a:prstGeom prst="rect">
            <a:avLst/>
          </a:prstGeom>
          <a:solidFill>
            <a:srgbClr val="2B04E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9159" name="Rectangle 7"/>
          <p:cNvSpPr>
            <a:spLocks noChangeArrowheads="1"/>
          </p:cNvSpPr>
          <p:nvPr/>
        </p:nvSpPr>
        <p:spPr bwMode="auto">
          <a:xfrm>
            <a:off x="4191000" y="3048000"/>
            <a:ext cx="152400" cy="9144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9160" name="Rectangle 8"/>
          <p:cNvSpPr>
            <a:spLocks noChangeArrowheads="1"/>
          </p:cNvSpPr>
          <p:nvPr/>
        </p:nvSpPr>
        <p:spPr bwMode="auto">
          <a:xfrm>
            <a:off x="5562600" y="3048000"/>
            <a:ext cx="152400" cy="9144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9161" name="Rectangle 9"/>
          <p:cNvSpPr>
            <a:spLocks noChangeArrowheads="1"/>
          </p:cNvSpPr>
          <p:nvPr/>
        </p:nvSpPr>
        <p:spPr bwMode="auto">
          <a:xfrm>
            <a:off x="6324600" y="3048000"/>
            <a:ext cx="152400" cy="914400"/>
          </a:xfrm>
          <a:prstGeom prst="rect">
            <a:avLst/>
          </a:prstGeom>
          <a:solidFill>
            <a:srgbClr val="2B04E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9162" name="Rectangle 10"/>
          <p:cNvSpPr>
            <a:spLocks noChangeArrowheads="1"/>
          </p:cNvSpPr>
          <p:nvPr/>
        </p:nvSpPr>
        <p:spPr bwMode="auto">
          <a:xfrm>
            <a:off x="7086600" y="3048000"/>
            <a:ext cx="152400" cy="9144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9163" name="Rectangle 11"/>
          <p:cNvSpPr>
            <a:spLocks noChangeArrowheads="1"/>
          </p:cNvSpPr>
          <p:nvPr/>
        </p:nvSpPr>
        <p:spPr bwMode="auto">
          <a:xfrm>
            <a:off x="7620000" y="3048000"/>
            <a:ext cx="914400" cy="91440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49164" name="Line 12"/>
          <p:cNvSpPr>
            <a:spLocks noChangeShapeType="1"/>
          </p:cNvSpPr>
          <p:nvPr/>
        </p:nvSpPr>
        <p:spPr bwMode="auto">
          <a:xfrm>
            <a:off x="1524000" y="3505200"/>
            <a:ext cx="8382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ru-RU"/>
          </a:p>
        </p:txBody>
      </p:sp>
      <p:sp>
        <p:nvSpPr>
          <p:cNvPr id="49165" name="Line 13"/>
          <p:cNvSpPr>
            <a:spLocks noChangeShapeType="1"/>
          </p:cNvSpPr>
          <p:nvPr/>
        </p:nvSpPr>
        <p:spPr bwMode="auto">
          <a:xfrm>
            <a:off x="7696200" y="3505200"/>
            <a:ext cx="8382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ru-RU"/>
          </a:p>
        </p:txBody>
      </p:sp>
      <p:sp>
        <p:nvSpPr>
          <p:cNvPr id="49166" name="Line 14"/>
          <p:cNvSpPr>
            <a:spLocks noChangeShapeType="1"/>
          </p:cNvSpPr>
          <p:nvPr/>
        </p:nvSpPr>
        <p:spPr bwMode="auto">
          <a:xfrm>
            <a:off x="914400" y="3505200"/>
            <a:ext cx="800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ru-RU"/>
          </a:p>
        </p:txBody>
      </p:sp>
      <p:graphicFrame>
        <p:nvGraphicFramePr>
          <p:cNvPr id="49167" name="Object 15"/>
          <p:cNvGraphicFramePr>
            <a:graphicFrameLocks noChangeAspect="1"/>
          </p:cNvGraphicFramePr>
          <p:nvPr/>
        </p:nvGraphicFramePr>
        <p:xfrm>
          <a:off x="1600200" y="3048000"/>
          <a:ext cx="342900" cy="457200"/>
        </p:xfrm>
        <a:graphic>
          <a:graphicData uri="http://schemas.openxmlformats.org/presentationml/2006/ole">
            <mc:AlternateContent xmlns:mc="http://schemas.openxmlformats.org/markup-compatibility/2006">
              <mc:Choice xmlns:v="urn:schemas-microsoft-com:vml" Requires="v">
                <p:oleObj spid="_x0000_s1701" name="Equation" r:id="rId3" imgW="152280" imgH="203040" progId="Equation.DSMT4">
                  <p:embed/>
                </p:oleObj>
              </mc:Choice>
              <mc:Fallback>
                <p:oleObj name="Equation" r:id="rId3" imgW="152280" imgH="203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3048000"/>
                        <a:ext cx="342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168" name="Object 16"/>
          <p:cNvGraphicFramePr>
            <a:graphicFrameLocks noChangeAspect="1"/>
          </p:cNvGraphicFramePr>
          <p:nvPr/>
        </p:nvGraphicFramePr>
        <p:xfrm>
          <a:off x="7772400" y="3048000"/>
          <a:ext cx="342900" cy="457200"/>
        </p:xfrm>
        <a:graphic>
          <a:graphicData uri="http://schemas.openxmlformats.org/presentationml/2006/ole">
            <mc:AlternateContent xmlns:mc="http://schemas.openxmlformats.org/markup-compatibility/2006">
              <mc:Choice xmlns:v="urn:schemas-microsoft-com:vml" Requires="v">
                <p:oleObj spid="_x0000_s1702" name="Equation" r:id="rId5" imgW="152280" imgH="203040" progId="Equation.DSMT4">
                  <p:embed/>
                </p:oleObj>
              </mc:Choice>
              <mc:Fallback>
                <p:oleObj name="Equation" r:id="rId5" imgW="152280" imgH="203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3048000"/>
                        <a:ext cx="342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49169" name="AutoShape 17"/>
          <p:cNvCxnSpPr>
            <a:cxnSpLocks noChangeShapeType="1"/>
            <a:endCxn id="49163" idx="3"/>
          </p:cNvCxnSpPr>
          <p:nvPr/>
        </p:nvCxnSpPr>
        <p:spPr bwMode="auto">
          <a:xfrm>
            <a:off x="5148263" y="1412875"/>
            <a:ext cx="3386137" cy="2092325"/>
          </a:xfrm>
          <a:prstGeom prst="curvedConnector3">
            <a:avLst>
              <a:gd name="adj1" fmla="val 10675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170" name="AutoShape 18"/>
          <p:cNvCxnSpPr>
            <a:cxnSpLocks noChangeShapeType="1"/>
          </p:cNvCxnSpPr>
          <p:nvPr/>
        </p:nvCxnSpPr>
        <p:spPr bwMode="auto">
          <a:xfrm rot="5400000">
            <a:off x="986632" y="1758156"/>
            <a:ext cx="2139950" cy="1306513"/>
          </a:xfrm>
          <a:prstGeom prst="curvedConnector4">
            <a:avLst>
              <a:gd name="adj1" fmla="val 8824"/>
              <a:gd name="adj2" fmla="val 117495"/>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49171" name="Object 19"/>
          <p:cNvGraphicFramePr>
            <a:graphicFrameLocks noChangeAspect="1"/>
          </p:cNvGraphicFramePr>
          <p:nvPr/>
        </p:nvGraphicFramePr>
        <p:xfrm>
          <a:off x="1341438" y="1773238"/>
          <a:ext cx="7113587" cy="1082675"/>
        </p:xfrm>
        <a:graphic>
          <a:graphicData uri="http://schemas.openxmlformats.org/presentationml/2006/ole">
            <mc:AlternateContent xmlns:mc="http://schemas.openxmlformats.org/markup-compatibility/2006">
              <mc:Choice xmlns:v="urn:schemas-microsoft-com:vml" Requires="v">
                <p:oleObj spid="_x0000_s1703" name="Equation" r:id="rId6" imgW="3504960" imgH="533160" progId="Equation.DSMT4">
                  <p:embed/>
                </p:oleObj>
              </mc:Choice>
              <mc:Fallback>
                <p:oleObj name="Equation" r:id="rId6" imgW="3504960" imgH="53316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41438" y="1773238"/>
                        <a:ext cx="7113587" cy="1082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172" name="Object 20"/>
          <p:cNvGraphicFramePr>
            <a:graphicFrameLocks noChangeAspect="1"/>
          </p:cNvGraphicFramePr>
          <p:nvPr/>
        </p:nvGraphicFramePr>
        <p:xfrm>
          <a:off x="2700338" y="4076700"/>
          <a:ext cx="244475" cy="317500"/>
        </p:xfrm>
        <a:graphic>
          <a:graphicData uri="http://schemas.openxmlformats.org/presentationml/2006/ole">
            <mc:AlternateContent xmlns:mc="http://schemas.openxmlformats.org/markup-compatibility/2006">
              <mc:Choice xmlns:v="urn:schemas-microsoft-com:vml" Requires="v">
                <p:oleObj spid="_x0000_s1704" name="Equation" r:id="rId8" imgW="126720" imgH="164880" progId="Equation.DSMT4">
                  <p:embed/>
                </p:oleObj>
              </mc:Choice>
              <mc:Fallback>
                <p:oleObj name="Equation" r:id="rId8" imgW="126720" imgH="1648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00338" y="4076700"/>
                        <a:ext cx="244475" cy="3175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173" name="Object 21"/>
          <p:cNvGraphicFramePr>
            <a:graphicFrameLocks noChangeAspect="1"/>
          </p:cNvGraphicFramePr>
          <p:nvPr/>
        </p:nvGraphicFramePr>
        <p:xfrm>
          <a:off x="4140200" y="4076700"/>
          <a:ext cx="244475" cy="317500"/>
        </p:xfrm>
        <a:graphic>
          <a:graphicData uri="http://schemas.openxmlformats.org/presentationml/2006/ole">
            <mc:AlternateContent xmlns:mc="http://schemas.openxmlformats.org/markup-compatibility/2006">
              <mc:Choice xmlns:v="urn:schemas-microsoft-com:vml" Requires="v">
                <p:oleObj spid="_x0000_s1705" name="Equation" r:id="rId10" imgW="126720" imgH="164880" progId="Equation.DSMT4">
                  <p:embed/>
                </p:oleObj>
              </mc:Choice>
              <mc:Fallback>
                <p:oleObj name="Equation" r:id="rId10" imgW="126720" imgH="1648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40200" y="4076700"/>
                        <a:ext cx="244475" cy="3175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174" name="Object 22"/>
          <p:cNvGraphicFramePr>
            <a:graphicFrameLocks noChangeAspect="1"/>
          </p:cNvGraphicFramePr>
          <p:nvPr/>
        </p:nvGraphicFramePr>
        <p:xfrm>
          <a:off x="5508625" y="4076700"/>
          <a:ext cx="244475" cy="317500"/>
        </p:xfrm>
        <a:graphic>
          <a:graphicData uri="http://schemas.openxmlformats.org/presentationml/2006/ole">
            <mc:AlternateContent xmlns:mc="http://schemas.openxmlformats.org/markup-compatibility/2006">
              <mc:Choice xmlns:v="urn:schemas-microsoft-com:vml" Requires="v">
                <p:oleObj spid="_x0000_s1706" name="Equation" r:id="rId11" imgW="126720" imgH="164880" progId="Equation.DSMT4">
                  <p:embed/>
                </p:oleObj>
              </mc:Choice>
              <mc:Fallback>
                <p:oleObj name="Equation" r:id="rId11" imgW="126720" imgH="1648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08625" y="4076700"/>
                        <a:ext cx="244475" cy="3175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175" name="Object 23"/>
          <p:cNvGraphicFramePr>
            <a:graphicFrameLocks noChangeAspect="1"/>
          </p:cNvGraphicFramePr>
          <p:nvPr/>
        </p:nvGraphicFramePr>
        <p:xfrm>
          <a:off x="7019925" y="4076700"/>
          <a:ext cx="244475" cy="317500"/>
        </p:xfrm>
        <a:graphic>
          <a:graphicData uri="http://schemas.openxmlformats.org/presentationml/2006/ole">
            <mc:AlternateContent xmlns:mc="http://schemas.openxmlformats.org/markup-compatibility/2006">
              <mc:Choice xmlns:v="urn:schemas-microsoft-com:vml" Requires="v">
                <p:oleObj spid="_x0000_s1707" name="Equation" r:id="rId12" imgW="126720" imgH="164880" progId="Equation.DSMT4">
                  <p:embed/>
                </p:oleObj>
              </mc:Choice>
              <mc:Fallback>
                <p:oleObj name="Equation" r:id="rId12" imgW="126720" imgH="1648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9925" y="4076700"/>
                        <a:ext cx="244475" cy="3175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176" name="Object 24"/>
          <p:cNvGraphicFramePr>
            <a:graphicFrameLocks noChangeAspect="1"/>
          </p:cNvGraphicFramePr>
          <p:nvPr/>
        </p:nvGraphicFramePr>
        <p:xfrm>
          <a:off x="3382963" y="4076700"/>
          <a:ext cx="317500" cy="317500"/>
        </p:xfrm>
        <a:graphic>
          <a:graphicData uri="http://schemas.openxmlformats.org/presentationml/2006/ole">
            <mc:AlternateContent xmlns:mc="http://schemas.openxmlformats.org/markup-compatibility/2006">
              <mc:Choice xmlns:v="urn:schemas-microsoft-com:vml" Requires="v">
                <p:oleObj spid="_x0000_s1708" name="Equation" r:id="rId13" imgW="164880" imgH="164880" progId="Equation.DSMT4">
                  <p:embed/>
                </p:oleObj>
              </mc:Choice>
              <mc:Fallback>
                <p:oleObj name="Equation" r:id="rId13" imgW="164880" imgH="1648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82963" y="4076700"/>
                        <a:ext cx="317500" cy="3175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177" name="Object 25"/>
          <p:cNvGraphicFramePr>
            <a:graphicFrameLocks noChangeAspect="1"/>
          </p:cNvGraphicFramePr>
          <p:nvPr/>
        </p:nvGraphicFramePr>
        <p:xfrm>
          <a:off x="4859338" y="4076700"/>
          <a:ext cx="317500" cy="317500"/>
        </p:xfrm>
        <a:graphic>
          <a:graphicData uri="http://schemas.openxmlformats.org/presentationml/2006/ole">
            <mc:AlternateContent xmlns:mc="http://schemas.openxmlformats.org/markup-compatibility/2006">
              <mc:Choice xmlns:v="urn:schemas-microsoft-com:vml" Requires="v">
                <p:oleObj spid="_x0000_s1709" name="Equation" r:id="rId15" imgW="164880" imgH="164880" progId="Equation.DSMT4">
                  <p:embed/>
                </p:oleObj>
              </mc:Choice>
              <mc:Fallback>
                <p:oleObj name="Equation" r:id="rId15" imgW="164880" imgH="1648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59338" y="4076700"/>
                        <a:ext cx="317500" cy="3175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178" name="Object 26"/>
          <p:cNvGraphicFramePr>
            <a:graphicFrameLocks noChangeAspect="1"/>
          </p:cNvGraphicFramePr>
          <p:nvPr/>
        </p:nvGraphicFramePr>
        <p:xfrm>
          <a:off x="6300788" y="4076700"/>
          <a:ext cx="317500" cy="317500"/>
        </p:xfrm>
        <a:graphic>
          <a:graphicData uri="http://schemas.openxmlformats.org/presentationml/2006/ole">
            <mc:AlternateContent xmlns:mc="http://schemas.openxmlformats.org/markup-compatibility/2006">
              <mc:Choice xmlns:v="urn:schemas-microsoft-com:vml" Requires="v">
                <p:oleObj spid="_x0000_s1710" name="Equation" r:id="rId16" imgW="164880" imgH="164880" progId="Equation.DSMT4">
                  <p:embed/>
                </p:oleObj>
              </mc:Choice>
              <mc:Fallback>
                <p:oleObj name="Equation" r:id="rId16" imgW="164880" imgH="1648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00788" y="4076700"/>
                        <a:ext cx="317500" cy="3175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179" name="Object 27"/>
          <p:cNvGraphicFramePr>
            <a:graphicFrameLocks noChangeAspect="1"/>
          </p:cNvGraphicFramePr>
          <p:nvPr/>
        </p:nvGraphicFramePr>
        <p:xfrm>
          <a:off x="250825" y="4292600"/>
          <a:ext cx="1270000" cy="392113"/>
        </p:xfrm>
        <a:graphic>
          <a:graphicData uri="http://schemas.openxmlformats.org/presentationml/2006/ole">
            <mc:AlternateContent xmlns:mc="http://schemas.openxmlformats.org/markup-compatibility/2006">
              <mc:Choice xmlns:v="urn:schemas-microsoft-com:vml" Requires="v">
                <p:oleObj spid="_x0000_s1711" name="Equation" r:id="rId17" imgW="660240" imgH="203040" progId="Equation.DSMT4">
                  <p:embed/>
                </p:oleObj>
              </mc:Choice>
              <mc:Fallback>
                <p:oleObj name="Equation" r:id="rId17" imgW="660240" imgH="20304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0825" y="4292600"/>
                        <a:ext cx="1270000" cy="39211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180" name="Object 28"/>
          <p:cNvGraphicFramePr>
            <a:graphicFrameLocks noChangeAspect="1"/>
          </p:cNvGraphicFramePr>
          <p:nvPr/>
        </p:nvGraphicFramePr>
        <p:xfrm>
          <a:off x="1533525" y="3536950"/>
          <a:ext cx="585788" cy="393700"/>
        </p:xfrm>
        <a:graphic>
          <a:graphicData uri="http://schemas.openxmlformats.org/presentationml/2006/ole">
            <mc:AlternateContent xmlns:mc="http://schemas.openxmlformats.org/markup-compatibility/2006">
              <mc:Choice xmlns:v="urn:schemas-microsoft-com:vml" Requires="v">
                <p:oleObj spid="_x0000_s1712" name="Equation" r:id="rId19" imgW="304560" imgH="203040" progId="Equation.DSMT4">
                  <p:embed/>
                </p:oleObj>
              </mc:Choice>
              <mc:Fallback>
                <p:oleObj name="Equation" r:id="rId19" imgW="304560" imgH="20304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33525" y="3536950"/>
                        <a:ext cx="585788" cy="3937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181" name="Object 29"/>
          <p:cNvGraphicFramePr>
            <a:graphicFrameLocks noChangeAspect="1"/>
          </p:cNvGraphicFramePr>
          <p:nvPr>
            <p:extLst>
              <p:ext uri="{D42A27DB-BD31-4B8C-83A1-F6EECF244321}">
                <p14:modId xmlns:p14="http://schemas.microsoft.com/office/powerpoint/2010/main" val="1426161028"/>
              </p:ext>
            </p:extLst>
          </p:nvPr>
        </p:nvGraphicFramePr>
        <p:xfrm>
          <a:off x="2219728" y="4518508"/>
          <a:ext cx="5009032" cy="409575"/>
        </p:xfrm>
        <a:graphic>
          <a:graphicData uri="http://schemas.openxmlformats.org/presentationml/2006/ole">
            <mc:AlternateContent xmlns:mc="http://schemas.openxmlformats.org/markup-compatibility/2006">
              <mc:Choice xmlns:v="urn:schemas-microsoft-com:vml" Requires="v">
                <p:oleObj spid="_x0000_s1713" name="Equation" r:id="rId21" imgW="2514600" imgH="203040" progId="Equation.DSMT4">
                  <p:embed/>
                </p:oleObj>
              </mc:Choice>
              <mc:Fallback>
                <p:oleObj name="Equation" r:id="rId21" imgW="2514600" imgH="20304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219728" y="4518508"/>
                        <a:ext cx="5009032" cy="409575"/>
                      </a:xfrm>
                      <a:prstGeom prst="rect">
                        <a:avLst/>
                      </a:prstGeom>
                      <a:solidFill>
                        <a:srgbClr val="FFFF00"/>
                      </a:solidFill>
                      <a:ln>
                        <a:noFill/>
                      </a:ln>
                      <a:effectLst/>
                      <a:extLst/>
                    </p:spPr>
                  </p:pic>
                </p:oleObj>
              </mc:Fallback>
            </mc:AlternateContent>
          </a:graphicData>
        </a:graphic>
      </p:graphicFrame>
      <p:graphicFrame>
        <p:nvGraphicFramePr>
          <p:cNvPr id="49182" name="Object 30"/>
          <p:cNvGraphicFramePr>
            <a:graphicFrameLocks noChangeAspect="1"/>
          </p:cNvGraphicFramePr>
          <p:nvPr/>
        </p:nvGraphicFramePr>
        <p:xfrm>
          <a:off x="58738" y="836613"/>
          <a:ext cx="6026150" cy="534987"/>
        </p:xfrm>
        <a:graphic>
          <a:graphicData uri="http://schemas.openxmlformats.org/presentationml/2006/ole">
            <mc:AlternateContent xmlns:mc="http://schemas.openxmlformats.org/markup-compatibility/2006">
              <mc:Choice xmlns:v="urn:schemas-microsoft-com:vml" Requires="v">
                <p:oleObj spid="_x0000_s1714" name="Equation" r:id="rId23" imgW="2743200" imgH="241200" progId="Equation.DSMT4">
                  <p:embed/>
                </p:oleObj>
              </mc:Choice>
              <mc:Fallback>
                <p:oleObj name="Equation" r:id="rId23" imgW="2743200" imgH="2412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8738" y="836613"/>
                        <a:ext cx="6026150" cy="534987"/>
                      </a:xfrm>
                      <a:prstGeom prst="rect">
                        <a:avLst/>
                      </a:prstGeom>
                      <a:solidFill>
                        <a:srgbClr val="99FF3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9183" name="Text Box 31"/>
          <p:cNvSpPr txBox="1">
            <a:spLocks noChangeArrowheads="1"/>
          </p:cNvSpPr>
          <p:nvPr/>
        </p:nvSpPr>
        <p:spPr bwMode="auto">
          <a:xfrm>
            <a:off x="2172103" y="5679233"/>
            <a:ext cx="5447897" cy="707886"/>
          </a:xfrm>
          <a:prstGeom prst="rect">
            <a:avLst/>
          </a:prstGeom>
          <a:solidFill>
            <a:srgbClr val="99FF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ru-RU" sz="2000" dirty="0" smtClean="0"/>
              <a:t>Advantage to place quads between two solenoids:  they don’t  need to be  skewed!</a:t>
            </a:r>
            <a:endParaRPr lang="ru-RU" altLang="ru-RU" sz="2000" dirty="0"/>
          </a:p>
        </p:txBody>
      </p:sp>
      <p:graphicFrame>
        <p:nvGraphicFramePr>
          <p:cNvPr id="49184" name="Object 32"/>
          <p:cNvGraphicFramePr>
            <a:graphicFrameLocks noChangeAspect="1"/>
          </p:cNvGraphicFramePr>
          <p:nvPr/>
        </p:nvGraphicFramePr>
        <p:xfrm>
          <a:off x="7667625" y="3500438"/>
          <a:ext cx="585788" cy="393700"/>
        </p:xfrm>
        <a:graphic>
          <a:graphicData uri="http://schemas.openxmlformats.org/presentationml/2006/ole">
            <mc:AlternateContent xmlns:mc="http://schemas.openxmlformats.org/markup-compatibility/2006">
              <mc:Choice xmlns:v="urn:schemas-microsoft-com:vml" Requires="v">
                <p:oleObj spid="_x0000_s1715" name="Equation" r:id="rId25" imgW="304560" imgH="203040" progId="Equation.DSMT4">
                  <p:embed/>
                </p:oleObj>
              </mc:Choice>
              <mc:Fallback>
                <p:oleObj name="Equation" r:id="rId25" imgW="304560" imgH="20304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667625" y="3500438"/>
                        <a:ext cx="585788" cy="3937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9185" name="Text Box 33"/>
          <p:cNvSpPr txBox="1">
            <a:spLocks noChangeArrowheads="1"/>
          </p:cNvSpPr>
          <p:nvPr/>
        </p:nvSpPr>
        <p:spPr bwMode="auto">
          <a:xfrm>
            <a:off x="5272088" y="2439988"/>
            <a:ext cx="2660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ru-RU">
                <a:solidFill>
                  <a:srgbClr val="3333FF"/>
                </a:solidFill>
              </a:rPr>
              <a:t>( Koop et al., SPIN2006)</a:t>
            </a:r>
            <a:endParaRPr lang="ru-RU" altLang="ru-RU">
              <a:solidFill>
                <a:srgbClr val="3333FF"/>
              </a:solidFill>
            </a:endParaRPr>
          </a:p>
        </p:txBody>
      </p:sp>
      <p:sp>
        <p:nvSpPr>
          <p:cNvPr id="49186" name="Text Box 34"/>
          <p:cNvSpPr txBox="1">
            <a:spLocks noChangeArrowheads="1"/>
          </p:cNvSpPr>
          <p:nvPr/>
        </p:nvSpPr>
        <p:spPr bwMode="auto">
          <a:xfrm>
            <a:off x="6084888" y="908050"/>
            <a:ext cx="3003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ru-RU">
                <a:solidFill>
                  <a:srgbClr val="2B04EC"/>
                </a:solidFill>
              </a:rPr>
              <a:t>(Litvinenko, Zholentz,1980)</a:t>
            </a:r>
            <a:endParaRPr lang="ru-RU" altLang="ru-RU">
              <a:solidFill>
                <a:srgbClr val="2B04EC"/>
              </a:solidFill>
            </a:endParaRPr>
          </a:p>
        </p:txBody>
      </p:sp>
      <mc:AlternateContent xmlns:mc="http://schemas.openxmlformats.org/markup-compatibility/2006" xmlns:a14="http://schemas.microsoft.com/office/drawing/2010/main">
        <mc:Choice Requires="a14">
          <p:sp>
            <p:nvSpPr>
              <p:cNvPr id="4" name="TextBox 3"/>
              <p:cNvSpPr txBox="1"/>
              <p:nvPr/>
            </p:nvSpPr>
            <p:spPr>
              <a:xfrm>
                <a:off x="196429" y="4976325"/>
                <a:ext cx="8448018" cy="605550"/>
              </a:xfrm>
              <a:prstGeom prst="rect">
                <a:avLst/>
              </a:prstGeom>
              <a:noFill/>
            </p:spPr>
            <p:txBody>
              <a:bodyPr wrap="none" rtlCol="0">
                <a:spAutoFit/>
              </a:bodyPr>
              <a:lstStyle/>
              <a:p>
                <a:r>
                  <a:rPr lang="en-US" sz="2000" dirty="0" smtClean="0"/>
                  <a:t>In case </a:t>
                </a:r>
                <a14:m>
                  <m:oMath xmlns:m="http://schemas.openxmlformats.org/officeDocument/2006/math">
                    <m:r>
                      <a:rPr lang="en-US" sz="2000" i="1" smtClean="0">
                        <a:latin typeface="Cambria Math" panose="02040503050406030204" pitchFamily="18" charset="0"/>
                        <a:ea typeface="Cambria Math" panose="02040503050406030204" pitchFamily="18" charset="0"/>
                      </a:rPr>
                      <m:t>𝜑</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𝜋</m:t>
                    </m:r>
                  </m:oMath>
                </a14:m>
                <a:r>
                  <a:rPr lang="en-US" sz="2000" dirty="0" smtClean="0"/>
                  <a:t>  will get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𝑇</m:t>
                        </m:r>
                      </m:e>
                      <m:sub>
                        <m:r>
                          <a:rPr lang="en-US" sz="2000" b="0" i="1" smtClean="0">
                            <a:latin typeface="Cambria Math" panose="02040503050406030204" pitchFamily="18" charset="0"/>
                          </a:rPr>
                          <m:t>𝑥</m:t>
                        </m:r>
                      </m:sub>
                    </m:sSub>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m>
                          <m:mPr>
                            <m:mcs>
                              <m:mc>
                                <m:mcPr>
                                  <m:count m:val="2"/>
                                  <m:mcJc m:val="center"/>
                                </m:mcPr>
                              </m:mc>
                            </m:mcs>
                            <m:ctrlPr>
                              <a:rPr lang="en-US" sz="2000" b="0" i="1" smtClean="0">
                                <a:latin typeface="Cambria Math" panose="02040503050406030204" pitchFamily="18" charset="0"/>
                              </a:rPr>
                            </m:ctrlPr>
                          </m:mPr>
                          <m:mr>
                            <m:e>
                              <m:r>
                                <m:rPr>
                                  <m:brk m:alnAt="7"/>
                                </m:rPr>
                                <a:rPr lang="en-US" sz="2000" b="0" i="1" smtClean="0">
                                  <a:latin typeface="Cambria Math" panose="02040503050406030204" pitchFamily="18" charset="0"/>
                                </a:rPr>
                                <m:t>1</m:t>
                              </m:r>
                            </m:e>
                            <m:e>
                              <m:r>
                                <a:rPr lang="en-US" sz="2000" b="0" i="1" smtClean="0">
                                  <a:latin typeface="Cambria Math" panose="02040503050406030204" pitchFamily="18" charset="0"/>
                                </a:rPr>
                                <m:t>0</m:t>
                              </m:r>
                            </m:e>
                          </m:mr>
                          <m:mr>
                            <m:e>
                              <m:r>
                                <a:rPr lang="en-US" sz="2000" b="0" i="1" smtClean="0">
                                  <a:latin typeface="Cambria Math" panose="02040503050406030204" pitchFamily="18" charset="0"/>
                                </a:rPr>
                                <m:t>0</m:t>
                              </m:r>
                            </m:e>
                            <m:e>
                              <m:r>
                                <a:rPr lang="en-US" sz="2000" b="0" i="1" smtClean="0">
                                  <a:latin typeface="Cambria Math" panose="02040503050406030204" pitchFamily="18" charset="0"/>
                                </a:rPr>
                                <m:t>1</m:t>
                              </m:r>
                            </m:e>
                          </m:mr>
                        </m:m>
                      </m:e>
                    </m:d>
                  </m:oMath>
                </a14:m>
                <a:r>
                  <a:rPr lang="en-US" sz="2000" dirty="0" smtClean="0"/>
                  <a:t>,  while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𝑥</m:t>
                        </m:r>
                      </m:sub>
                    </m:sSub>
                    <m:r>
                      <a:rPr lang="en-US" sz="2000" i="1">
                        <a:latin typeface="Cambria Math" panose="02040503050406030204" pitchFamily="18" charset="0"/>
                      </a:rPr>
                      <m:t>=</m:t>
                    </m:r>
                    <m:d>
                      <m:dPr>
                        <m:ctrlPr>
                          <a:rPr lang="en-US" sz="2000" i="1">
                            <a:latin typeface="Cambria Math" panose="02040503050406030204" pitchFamily="18" charset="0"/>
                          </a:rPr>
                        </m:ctrlPr>
                      </m:dPr>
                      <m:e>
                        <m:m>
                          <m:mPr>
                            <m:mcs>
                              <m:mc>
                                <m:mcPr>
                                  <m:count m:val="2"/>
                                  <m:mcJc m:val="center"/>
                                </m:mcPr>
                              </m:mc>
                            </m:mcs>
                            <m:ctrlPr>
                              <a:rPr lang="en-US" sz="2000" i="1">
                                <a:latin typeface="Cambria Math" panose="02040503050406030204" pitchFamily="18" charset="0"/>
                              </a:rPr>
                            </m:ctrlPr>
                          </m:mPr>
                          <m:mr>
                            <m:e>
                              <m:r>
                                <m:rPr>
                                  <m:brk m:alnAt="7"/>
                                </m:rPr>
                                <a:rPr lang="en-US" sz="2000" b="0" i="1" smtClean="0">
                                  <a:latin typeface="Cambria Math" panose="02040503050406030204" pitchFamily="18" charset="0"/>
                                </a:rPr>
                                <m:t>0</m:t>
                              </m:r>
                            </m:e>
                            <m:e>
                              <m:r>
                                <a:rPr lang="en-US" sz="2000" b="0" i="1" smtClean="0">
                                  <a:latin typeface="Cambria Math" panose="02040503050406030204" pitchFamily="18" charset="0"/>
                                </a:rPr>
                                <m:t>−2</m:t>
                              </m:r>
                              <m:r>
                                <a:rPr lang="en-US" sz="2000" b="0" i="1" smtClean="0">
                                  <a:latin typeface="Cambria Math" panose="02040503050406030204" pitchFamily="18" charset="0"/>
                                </a:rPr>
                                <m:t>𝑟</m:t>
                              </m:r>
                            </m:e>
                          </m:mr>
                          <m:mr>
                            <m:e>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2</m:t>
                                  </m:r>
                                  <m:r>
                                    <a:rPr lang="en-US" sz="2000" b="0" i="1" smtClean="0">
                                      <a:latin typeface="Cambria Math" panose="02040503050406030204" pitchFamily="18" charset="0"/>
                                    </a:rPr>
                                    <m:t>𝑟</m:t>
                                  </m:r>
                                </m:e>
                                <m:sup>
                                  <m:r>
                                    <a:rPr lang="en-US" sz="2000" b="0" i="1" smtClean="0">
                                      <a:latin typeface="Cambria Math" panose="02040503050406030204" pitchFamily="18" charset="0"/>
                                    </a:rPr>
                                    <m:t>−1</m:t>
                                  </m:r>
                                </m:sup>
                              </m:sSup>
                            </m:e>
                            <m:e>
                              <m:r>
                                <a:rPr lang="en-US" sz="2000" b="0" i="1" smtClean="0">
                                  <a:latin typeface="Cambria Math" panose="02040503050406030204" pitchFamily="18" charset="0"/>
                                </a:rPr>
                                <m:t>0</m:t>
                              </m:r>
                            </m:e>
                          </m:mr>
                        </m:m>
                      </m:e>
                    </m:d>
                  </m:oMath>
                </a14:m>
                <a:r>
                  <a:rPr lang="en-US" sz="2000" dirty="0" smtClean="0"/>
                  <a:t>   for </a:t>
                </a:r>
                <a14:m>
                  <m:oMath xmlns:m="http://schemas.openxmlformats.org/officeDocument/2006/math">
                    <m:r>
                      <a:rPr lang="en-US" sz="2000" i="1">
                        <a:latin typeface="Cambria Math" panose="02040503050406030204" pitchFamily="18" charset="0"/>
                        <a:ea typeface="Cambria Math" panose="02040503050406030204" pitchFamily="18" charset="0"/>
                      </a:rPr>
                      <m:t>𝜑</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𝜋</m:t>
                    </m:r>
                    <m:r>
                      <a:rPr lang="en-US" sz="2000" b="0" i="1" smtClean="0">
                        <a:latin typeface="Cambria Math" panose="02040503050406030204" pitchFamily="18" charset="0"/>
                        <a:ea typeface="Cambria Math" panose="02040503050406030204" pitchFamily="18" charset="0"/>
                      </a:rPr>
                      <m:t>/2</m:t>
                    </m:r>
                  </m:oMath>
                </a14:m>
                <a:r>
                  <a:rPr lang="en-US" sz="2000" dirty="0" smtClean="0"/>
                  <a:t> </a:t>
                </a:r>
                <a:endParaRPr lang="ru-RU" sz="2000" dirty="0"/>
              </a:p>
            </p:txBody>
          </p:sp>
        </mc:Choice>
        <mc:Fallback xmlns="">
          <p:sp>
            <p:nvSpPr>
              <p:cNvPr id="4" name="TextBox 3"/>
              <p:cNvSpPr txBox="1">
                <a:spLocks noRot="1" noChangeAspect="1" noMove="1" noResize="1" noEditPoints="1" noAdjustHandles="1" noChangeArrowheads="1" noChangeShapeType="1" noTextEdit="1"/>
              </p:cNvSpPr>
              <p:nvPr/>
            </p:nvSpPr>
            <p:spPr>
              <a:xfrm>
                <a:off x="196429" y="4976325"/>
                <a:ext cx="8448018" cy="605550"/>
              </a:xfrm>
              <a:prstGeom prst="rect">
                <a:avLst/>
              </a:prstGeom>
              <a:blipFill>
                <a:blip r:embed="rId26"/>
                <a:stretch>
                  <a:fillRect l="-722" b="-1000"/>
                </a:stretch>
              </a:blipFill>
            </p:spPr>
            <p:txBody>
              <a:bodyPr/>
              <a:lstStyle/>
              <a:p>
                <a:r>
                  <a:rPr lang="ru-RU">
                    <a:noFill/>
                  </a:rPr>
                  <a:t> </a:t>
                </a:r>
              </a:p>
            </p:txBody>
          </p:sp>
        </mc:Fallback>
      </mc:AlternateContent>
    </p:spTree>
    <p:extLst>
      <p:ext uri="{BB962C8B-B14F-4D97-AF65-F5344CB8AC3E}">
        <p14:creationId xmlns:p14="http://schemas.microsoft.com/office/powerpoint/2010/main" val="2936811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Нижний колонтитул 5"/>
          <p:cNvSpPr>
            <a:spLocks noGrp="1"/>
          </p:cNvSpPr>
          <p:nvPr>
            <p:ph type="ftr" sz="quarter" idx="11"/>
          </p:nvPr>
        </p:nvSpPr>
        <p:spPr/>
        <p:txBody>
          <a:bodyPr/>
          <a:lstStyle/>
          <a:p>
            <a:r>
              <a:rPr lang="en-US" altLang="ru-RU" smtClean="0"/>
              <a:t>Koop, Polarization issues</a:t>
            </a:r>
            <a:endParaRPr lang="ru-RU" altLang="ru-RU"/>
          </a:p>
        </p:txBody>
      </p:sp>
      <p:sp>
        <p:nvSpPr>
          <p:cNvPr id="17" name="Номер слайда 6"/>
          <p:cNvSpPr>
            <a:spLocks noGrp="1"/>
          </p:cNvSpPr>
          <p:nvPr>
            <p:ph type="sldNum" sz="quarter" idx="12"/>
          </p:nvPr>
        </p:nvSpPr>
        <p:spPr/>
        <p:txBody>
          <a:bodyPr/>
          <a:lstStyle/>
          <a:p>
            <a:fld id="{BF73A5B4-8754-4899-9914-08BE884E90B5}" type="slidenum">
              <a:rPr lang="ru-RU" altLang="ru-RU"/>
              <a:pPr/>
              <a:t>6</a:t>
            </a:fld>
            <a:endParaRPr lang="ru-RU" altLang="ru-RU"/>
          </a:p>
        </p:txBody>
      </p:sp>
      <p:sp>
        <p:nvSpPr>
          <p:cNvPr id="5122" name="Rectangle 2"/>
          <p:cNvSpPr>
            <a:spLocks noGrp="1" noChangeArrowheads="1"/>
          </p:cNvSpPr>
          <p:nvPr>
            <p:ph type="title"/>
          </p:nvPr>
        </p:nvSpPr>
        <p:spPr>
          <a:xfrm>
            <a:off x="0" y="-23812"/>
            <a:ext cx="9144000" cy="503237"/>
          </a:xfrm>
          <a:solidFill>
            <a:srgbClr val="FFFF00"/>
          </a:solidFill>
        </p:spPr>
        <p:txBody>
          <a:bodyPr>
            <a:normAutofit fontScale="90000"/>
          </a:bodyPr>
          <a:lstStyle/>
          <a:p>
            <a:r>
              <a:rPr lang="en-US" altLang="ru-RU" sz="3600">
                <a:solidFill>
                  <a:schemeClr val="tx1"/>
                </a:solidFill>
              </a:rPr>
              <a:t>Depolarization time in presence of snakes</a:t>
            </a:r>
            <a:endParaRPr lang="en-US" altLang="ru-RU" sz="3600"/>
          </a:p>
        </p:txBody>
      </p:sp>
      <p:graphicFrame>
        <p:nvGraphicFramePr>
          <p:cNvPr id="5129" name="Object 9"/>
          <p:cNvGraphicFramePr>
            <a:graphicFrameLocks noGrp="1" noChangeAspect="1"/>
          </p:cNvGraphicFramePr>
          <p:nvPr>
            <p:ph sz="half" idx="1"/>
            <p:extLst>
              <p:ext uri="{D42A27DB-BD31-4B8C-83A1-F6EECF244321}">
                <p14:modId xmlns:p14="http://schemas.microsoft.com/office/powerpoint/2010/main" val="2811009012"/>
              </p:ext>
            </p:extLst>
          </p:nvPr>
        </p:nvGraphicFramePr>
        <p:xfrm>
          <a:off x="141288" y="4606443"/>
          <a:ext cx="2952750" cy="984250"/>
        </p:xfrm>
        <a:graphic>
          <a:graphicData uri="http://schemas.openxmlformats.org/presentationml/2006/ole">
            <mc:AlternateContent xmlns:mc="http://schemas.openxmlformats.org/markup-compatibility/2006">
              <mc:Choice xmlns:v="urn:schemas-microsoft-com:vml" Requires="v">
                <p:oleObj spid="_x0000_s2430" name="Equation" r:id="rId4" imgW="1371600" imgH="457200" progId="Equation.DSMT4">
                  <p:embed/>
                </p:oleObj>
              </mc:Choice>
              <mc:Fallback>
                <p:oleObj name="Equation" r:id="rId4" imgW="1371600" imgH="457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288" y="4606443"/>
                        <a:ext cx="2952750" cy="984250"/>
                      </a:xfrm>
                      <a:prstGeom prst="rect">
                        <a:avLst/>
                      </a:prstGeom>
                      <a:solidFill>
                        <a:srgbClr val="78FC6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3" name="Object 3"/>
          <p:cNvGraphicFramePr>
            <a:graphicFrameLocks noChangeAspect="1"/>
          </p:cNvGraphicFramePr>
          <p:nvPr>
            <p:extLst>
              <p:ext uri="{D42A27DB-BD31-4B8C-83A1-F6EECF244321}">
                <p14:modId xmlns:p14="http://schemas.microsoft.com/office/powerpoint/2010/main" val="1852710461"/>
              </p:ext>
            </p:extLst>
          </p:nvPr>
        </p:nvGraphicFramePr>
        <p:xfrm>
          <a:off x="161982" y="580543"/>
          <a:ext cx="6013450" cy="1560513"/>
        </p:xfrm>
        <a:graphic>
          <a:graphicData uri="http://schemas.openxmlformats.org/presentationml/2006/ole">
            <mc:AlternateContent xmlns:mc="http://schemas.openxmlformats.org/markup-compatibility/2006">
              <mc:Choice xmlns:v="urn:schemas-microsoft-com:vml" Requires="v">
                <p:oleObj spid="_x0000_s2431" name="Equation" r:id="rId6" imgW="2831760" imgH="736560" progId="Equation.DSMT4">
                  <p:embed/>
                </p:oleObj>
              </mc:Choice>
              <mc:Fallback>
                <p:oleObj name="Equation" r:id="rId6" imgW="2831760" imgH="73656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982" y="580543"/>
                        <a:ext cx="6013450" cy="1560513"/>
                      </a:xfrm>
                      <a:prstGeom prst="rect">
                        <a:avLst/>
                      </a:prstGeom>
                      <a:solidFill>
                        <a:srgbClr val="78FC6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5" name="Object 5"/>
          <p:cNvGraphicFramePr>
            <a:graphicFrameLocks noChangeAspect="1"/>
          </p:cNvGraphicFramePr>
          <p:nvPr>
            <p:extLst>
              <p:ext uri="{D42A27DB-BD31-4B8C-83A1-F6EECF244321}">
                <p14:modId xmlns:p14="http://schemas.microsoft.com/office/powerpoint/2010/main" val="3446984592"/>
              </p:ext>
            </p:extLst>
          </p:nvPr>
        </p:nvGraphicFramePr>
        <p:xfrm>
          <a:off x="6587753" y="580543"/>
          <a:ext cx="1944687" cy="1697038"/>
        </p:xfrm>
        <a:graphic>
          <a:graphicData uri="http://schemas.openxmlformats.org/presentationml/2006/ole">
            <mc:AlternateContent xmlns:mc="http://schemas.openxmlformats.org/markup-compatibility/2006">
              <mc:Choice xmlns:v="urn:schemas-microsoft-com:vml" Requires="v">
                <p:oleObj spid="_x0000_s2432" name="Equation" r:id="rId8" imgW="1002960" imgH="876240" progId="Equation.DSMT4">
                  <p:embed/>
                </p:oleObj>
              </mc:Choice>
              <mc:Fallback>
                <p:oleObj name="Equation" r:id="rId8" imgW="1002960" imgH="8762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87753" y="580543"/>
                        <a:ext cx="1944687" cy="1697038"/>
                      </a:xfrm>
                      <a:prstGeom prst="rect">
                        <a:avLst/>
                      </a:prstGeom>
                      <a:solidFill>
                        <a:srgbClr val="78FC6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6" name="Object 6"/>
          <p:cNvGraphicFramePr>
            <a:graphicFrameLocks noChangeAspect="1"/>
          </p:cNvGraphicFramePr>
          <p:nvPr>
            <p:extLst>
              <p:ext uri="{D42A27DB-BD31-4B8C-83A1-F6EECF244321}">
                <p14:modId xmlns:p14="http://schemas.microsoft.com/office/powerpoint/2010/main" val="1946837492"/>
              </p:ext>
            </p:extLst>
          </p:nvPr>
        </p:nvGraphicFramePr>
        <p:xfrm>
          <a:off x="146959" y="3509481"/>
          <a:ext cx="2746375" cy="1017587"/>
        </p:xfrm>
        <a:graphic>
          <a:graphicData uri="http://schemas.openxmlformats.org/presentationml/2006/ole">
            <mc:AlternateContent xmlns:mc="http://schemas.openxmlformats.org/markup-compatibility/2006">
              <mc:Choice xmlns:v="urn:schemas-microsoft-com:vml" Requires="v">
                <p:oleObj spid="_x0000_s2433" name="Equation" r:id="rId10" imgW="1231560" imgH="457200" progId="Equation.DSMT4">
                  <p:embed/>
                </p:oleObj>
              </mc:Choice>
              <mc:Fallback>
                <p:oleObj name="Equation" r:id="rId10" imgW="1231560" imgH="4572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6959" y="3509481"/>
                        <a:ext cx="2746375" cy="1017587"/>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36" name="Object 16"/>
          <p:cNvGraphicFramePr>
            <a:graphicFrameLocks noChangeAspect="1"/>
          </p:cNvGraphicFramePr>
          <p:nvPr>
            <p:extLst>
              <p:ext uri="{D42A27DB-BD31-4B8C-83A1-F6EECF244321}">
                <p14:modId xmlns:p14="http://schemas.microsoft.com/office/powerpoint/2010/main" val="706802236"/>
              </p:ext>
            </p:extLst>
          </p:nvPr>
        </p:nvGraphicFramePr>
        <p:xfrm>
          <a:off x="3527425" y="4358793"/>
          <a:ext cx="755650" cy="495300"/>
        </p:xfrm>
        <a:graphic>
          <a:graphicData uri="http://schemas.openxmlformats.org/presentationml/2006/ole">
            <mc:AlternateContent xmlns:mc="http://schemas.openxmlformats.org/markup-compatibility/2006">
              <mc:Choice xmlns:v="urn:schemas-microsoft-com:vml" Requires="v">
                <p:oleObj spid="_x0000_s2434" name="Equation" r:id="rId12" imgW="368280" imgH="241200" progId="Equation.DSMT4">
                  <p:embed/>
                </p:oleObj>
              </mc:Choice>
              <mc:Fallback>
                <p:oleObj name="Equation" r:id="rId12" imgW="368280" imgH="2412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27425" y="4358793"/>
                        <a:ext cx="755650" cy="4953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37" name="Line 17"/>
          <p:cNvSpPr>
            <a:spLocks noChangeShapeType="1"/>
          </p:cNvSpPr>
          <p:nvPr/>
        </p:nvSpPr>
        <p:spPr bwMode="auto">
          <a:xfrm>
            <a:off x="4018351" y="4813907"/>
            <a:ext cx="647700" cy="7921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139" name="Text Box 19"/>
          <p:cNvSpPr txBox="1">
            <a:spLocks noChangeArrowheads="1"/>
          </p:cNvSpPr>
          <p:nvPr/>
        </p:nvSpPr>
        <p:spPr bwMode="auto">
          <a:xfrm>
            <a:off x="134101" y="5637240"/>
            <a:ext cx="3092450" cy="915988"/>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ru-RU" b="1" dirty="0"/>
              <a:t>Placing damping wigglers </a:t>
            </a:r>
          </a:p>
          <a:p>
            <a:r>
              <a:rPr lang="en-US" altLang="ru-RU" b="1" dirty="0"/>
              <a:t>in minimum of |d| weakens</a:t>
            </a:r>
          </a:p>
          <a:p>
            <a:r>
              <a:rPr lang="en-US" altLang="ru-RU" b="1" dirty="0"/>
              <a:t>depolarizing effects of SR</a:t>
            </a:r>
            <a:endParaRPr lang="ru-RU" altLang="ru-RU" b="1" dirty="0"/>
          </a:p>
        </p:txBody>
      </p:sp>
      <p:pic>
        <p:nvPicPr>
          <p:cNvPr id="5150" name="Picture 30"/>
          <p:cNvPicPr>
            <a:picLocks noGrp="1" noChangeAspect="1" noChangeArrowheads="1"/>
          </p:cNvPicPr>
          <p:nvPr>
            <p:ph sz="half" idx="2"/>
          </p:nvPr>
        </p:nvPicPr>
        <p:blipFill>
          <a:blip r:embed="rId14">
            <a:extLst>
              <a:ext uri="{28A0092B-C50C-407E-A947-70E740481C1C}">
                <a14:useLocalDpi xmlns:a14="http://schemas.microsoft.com/office/drawing/2010/main" val="0"/>
              </a:ext>
            </a:extLst>
          </a:blip>
          <a:srcRect/>
          <a:stretch>
            <a:fillRect/>
          </a:stretch>
        </p:blipFill>
        <p:spPr>
          <a:xfrm>
            <a:off x="4159250" y="2705778"/>
            <a:ext cx="4787900" cy="3208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5152" name="Object 32"/>
          <p:cNvGraphicFramePr>
            <a:graphicFrameLocks noChangeAspect="1"/>
          </p:cNvGraphicFramePr>
          <p:nvPr>
            <p:extLst>
              <p:ext uri="{D42A27DB-BD31-4B8C-83A1-F6EECF244321}">
                <p14:modId xmlns:p14="http://schemas.microsoft.com/office/powerpoint/2010/main" val="660817178"/>
              </p:ext>
            </p:extLst>
          </p:nvPr>
        </p:nvGraphicFramePr>
        <p:xfrm>
          <a:off x="7046999" y="5181608"/>
          <a:ext cx="1655762" cy="527050"/>
        </p:xfrm>
        <a:graphic>
          <a:graphicData uri="http://schemas.openxmlformats.org/presentationml/2006/ole">
            <mc:AlternateContent xmlns:mc="http://schemas.openxmlformats.org/markup-compatibility/2006">
              <mc:Choice xmlns:v="urn:schemas-microsoft-com:vml" Requires="v">
                <p:oleObj spid="_x0000_s2435" name="Equation" r:id="rId15" imgW="876240" imgH="279360" progId="Equation.DSMT4">
                  <p:embed/>
                </p:oleObj>
              </mc:Choice>
              <mc:Fallback>
                <p:oleObj name="Equation" r:id="rId15" imgW="876240" imgH="27936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46999" y="5181608"/>
                        <a:ext cx="1655762"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53" name="Object 33"/>
          <p:cNvGraphicFramePr>
            <a:graphicFrameLocks noChangeAspect="1"/>
          </p:cNvGraphicFramePr>
          <p:nvPr>
            <p:extLst>
              <p:ext uri="{D42A27DB-BD31-4B8C-83A1-F6EECF244321}">
                <p14:modId xmlns:p14="http://schemas.microsoft.com/office/powerpoint/2010/main" val="3783469783"/>
              </p:ext>
            </p:extLst>
          </p:nvPr>
        </p:nvGraphicFramePr>
        <p:xfrm>
          <a:off x="4666051" y="2849874"/>
          <a:ext cx="865187" cy="512763"/>
        </p:xfrm>
        <a:graphic>
          <a:graphicData uri="http://schemas.openxmlformats.org/presentationml/2006/ole">
            <mc:AlternateContent xmlns:mc="http://schemas.openxmlformats.org/markup-compatibility/2006">
              <mc:Choice xmlns:v="urn:schemas-microsoft-com:vml" Requires="v">
                <p:oleObj spid="_x0000_s2436" name="Equation" r:id="rId17" imgW="406080" imgH="241200" progId="Equation.DSMT4">
                  <p:embed/>
                </p:oleObj>
              </mc:Choice>
              <mc:Fallback>
                <p:oleObj name="Equation" r:id="rId17" imgW="406080" imgH="2412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666051" y="2849874"/>
                        <a:ext cx="865187"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55" name="Object 35"/>
          <p:cNvGraphicFramePr>
            <a:graphicFrameLocks noChangeAspect="1"/>
          </p:cNvGraphicFramePr>
          <p:nvPr>
            <p:extLst>
              <p:ext uri="{D42A27DB-BD31-4B8C-83A1-F6EECF244321}">
                <p14:modId xmlns:p14="http://schemas.microsoft.com/office/powerpoint/2010/main" val="757435345"/>
              </p:ext>
            </p:extLst>
          </p:nvPr>
        </p:nvGraphicFramePr>
        <p:xfrm>
          <a:off x="144289" y="2202969"/>
          <a:ext cx="3203575" cy="1227137"/>
        </p:xfrm>
        <a:graphic>
          <a:graphicData uri="http://schemas.openxmlformats.org/presentationml/2006/ole">
            <mc:AlternateContent xmlns:mc="http://schemas.openxmlformats.org/markup-compatibility/2006">
              <mc:Choice xmlns:v="urn:schemas-microsoft-com:vml" Requires="v">
                <p:oleObj spid="_x0000_s2437" name="Equation" r:id="rId19" imgW="1854000" imgH="711000" progId="Equation.DSMT4">
                  <p:embed/>
                </p:oleObj>
              </mc:Choice>
              <mc:Fallback>
                <p:oleObj name="Equation" r:id="rId19" imgW="1854000" imgH="7110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44289" y="2202969"/>
                        <a:ext cx="3203575" cy="1227137"/>
                      </a:xfrm>
                      <a:prstGeom prst="rect">
                        <a:avLst/>
                      </a:prstGeom>
                      <a:solidFill>
                        <a:srgbClr val="99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2" name="TextBox 1"/>
              <p:cNvSpPr txBox="1"/>
              <p:nvPr/>
            </p:nvSpPr>
            <p:spPr>
              <a:xfrm>
                <a:off x="4589802" y="3800769"/>
                <a:ext cx="4104456" cy="50917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ru-RU" sz="2400" i="1" smtClean="0">
                              <a:latin typeface="Cambria Math" panose="02040503050406030204" pitchFamily="18" charset="0"/>
                            </a:rPr>
                          </m:ctrlPr>
                        </m:sSupPr>
                        <m:e>
                          <m:r>
                            <a:rPr lang="en-US" sz="2400" b="0" i="1" smtClean="0">
                              <a:latin typeface="Cambria Math" panose="02040503050406030204" pitchFamily="18" charset="0"/>
                            </a:rPr>
                            <m:t>𝑑</m:t>
                          </m:r>
                        </m:e>
                        <m:sup>
                          <m:r>
                            <a:rPr lang="en-US" sz="2400" b="0" i="1" smtClean="0">
                              <a:latin typeface="Cambria Math" panose="02040503050406030204" pitchFamily="18" charset="0"/>
                            </a:rPr>
                            <m:t>2</m:t>
                          </m:r>
                        </m:sup>
                      </m:sSup>
                      <m:d>
                        <m:dPr>
                          <m:ctrlPr>
                            <a:rPr lang="en-US" sz="2400" b="0" i="1" smtClean="0">
                              <a:latin typeface="Cambria Math" panose="02040503050406030204" pitchFamily="18" charset="0"/>
                            </a:rPr>
                          </m:ctrlPr>
                        </m:d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ea typeface="Cambria Math" panose="02040503050406030204" pitchFamily="18" charset="0"/>
                                </a:rPr>
                                <m:t>𝜃</m:t>
                              </m:r>
                            </m:e>
                          </m:acc>
                        </m:e>
                      </m:d>
                      <m:r>
                        <a:rPr lang="en-US" sz="2400" b="0" i="1" smtClean="0">
                          <a:latin typeface="Cambria Math" panose="02040503050406030204" pitchFamily="18" charset="0"/>
                        </a:rPr>
                        <m:t>=</m:t>
                      </m:r>
                      <m:sSup>
                        <m:sSupPr>
                          <m:ctrlPr>
                            <a:rPr lang="ru-RU" sz="2400" i="1">
                              <a:latin typeface="Cambria Math" panose="02040503050406030204" pitchFamily="18" charset="0"/>
                            </a:rPr>
                          </m:ctrlPr>
                        </m:sSupPr>
                        <m:e>
                          <m:r>
                            <a:rPr lang="en-US" sz="2400" i="1">
                              <a:latin typeface="Cambria Math" panose="02040503050406030204" pitchFamily="18" charset="0"/>
                            </a:rPr>
                            <m:t>𝑑</m:t>
                          </m:r>
                        </m:e>
                        <m:sup>
                          <m:r>
                            <a:rPr lang="en-US" sz="2400" i="1">
                              <a:latin typeface="Cambria Math" panose="02040503050406030204" pitchFamily="18" charset="0"/>
                            </a:rPr>
                            <m:t>2</m:t>
                          </m:r>
                        </m:sup>
                      </m:sSup>
                      <m:d>
                        <m:dPr>
                          <m:ctrlPr>
                            <a:rPr lang="en-US" sz="2400" i="1">
                              <a:latin typeface="Cambria Math" panose="02040503050406030204" pitchFamily="18" charset="0"/>
                            </a:rPr>
                          </m:ctrlPr>
                        </m:dPr>
                        <m:e>
                          <m:r>
                            <a:rPr lang="en-US" sz="2400" b="0" i="1" smtClean="0">
                              <a:latin typeface="Cambria Math" panose="02040503050406030204" pitchFamily="18" charset="0"/>
                            </a:rPr>
                            <m:t>0</m:t>
                          </m:r>
                        </m:e>
                      </m:d>
                      <m:r>
                        <a:rPr lang="en-US" sz="2400" b="0" i="1" smtClean="0">
                          <a:latin typeface="Cambria Math" panose="02040503050406030204" pitchFamily="18" charset="0"/>
                          <a:ea typeface="Cambria Math" panose="02040503050406030204" pitchFamily="18" charset="0"/>
                        </a:rPr>
                        <m:t>+</m:t>
                      </m:r>
                      <m:f>
                        <m:fPr>
                          <m:type m:val="lin"/>
                          <m:ctrlPr>
                            <a:rPr lang="en-US" sz="2400" b="0" i="1" smtClean="0">
                              <a:latin typeface="Cambria Math" panose="02040503050406030204" pitchFamily="18" charset="0"/>
                              <a:ea typeface="Cambria Math" panose="02040503050406030204" pitchFamily="18" charset="0"/>
                            </a:rPr>
                          </m:ctrlPr>
                        </m:fPr>
                        <m:num>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𝜈</m:t>
                              </m:r>
                            </m:e>
                            <m:sup>
                              <m:r>
                                <a:rPr lang="en-US" sz="2400" b="0" i="1" smtClean="0">
                                  <a:latin typeface="Cambria Math" panose="02040503050406030204" pitchFamily="18" charset="0"/>
                                  <a:ea typeface="Cambria Math" panose="02040503050406030204" pitchFamily="18" charset="0"/>
                                </a:rPr>
                                <m:t>2</m:t>
                              </m:r>
                            </m:sup>
                          </m:sSup>
                          <m:sSup>
                            <m:sSupPr>
                              <m:ctrlPr>
                                <a:rPr lang="en-US" sz="2400" i="1">
                                  <a:latin typeface="Cambria Math" panose="02040503050406030204" pitchFamily="18" charset="0"/>
                                  <a:ea typeface="Cambria Math" panose="02040503050406030204" pitchFamily="18" charset="0"/>
                                </a:rPr>
                              </m:ctrlPr>
                            </m:sSupPr>
                            <m:e>
                              <m:acc>
                                <m:accPr>
                                  <m:chr m:val="̃"/>
                                  <m:ctrlPr>
                                    <a:rPr lang="en-US" sz="2400" i="1">
                                      <a:latin typeface="Cambria Math" panose="02040503050406030204" pitchFamily="18" charset="0"/>
                                    </a:rPr>
                                  </m:ctrlPr>
                                </m:accPr>
                                <m:e>
                                  <m:r>
                                    <a:rPr lang="en-US" sz="2400" i="1">
                                      <a:latin typeface="Cambria Math" panose="02040503050406030204" pitchFamily="18" charset="0"/>
                                      <a:ea typeface="Cambria Math" panose="02040503050406030204" pitchFamily="18" charset="0"/>
                                    </a:rPr>
                                    <m:t>𝜃</m:t>
                                  </m:r>
                                </m:e>
                              </m:acc>
                            </m:e>
                            <m:sup>
                              <m:r>
                                <a:rPr lang="en-US" sz="2400" i="1">
                                  <a:latin typeface="Cambria Math" panose="02040503050406030204" pitchFamily="18" charset="0"/>
                                  <a:ea typeface="Cambria Math" panose="02040503050406030204" pitchFamily="18" charset="0"/>
                                </a:rPr>
                                <m:t>2</m:t>
                              </m:r>
                            </m:sup>
                          </m:sSup>
                        </m:num>
                        <m:den>
                          <m:sSup>
                            <m:sSupPr>
                              <m:ctrlPr>
                                <a:rPr lang="en-US" sz="2400" b="0" i="1" smtClean="0">
                                  <a:latin typeface="Cambria Math" panose="02040503050406030204" pitchFamily="18" charset="0"/>
                                  <a:ea typeface="Cambria Math" panose="02040503050406030204" pitchFamily="18" charset="0"/>
                                </a:rPr>
                              </m:ctrlPr>
                            </m:sSupPr>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𝑛</m:t>
                                  </m:r>
                                </m:e>
                                <m:sub>
                                  <m:r>
                                    <a:rPr lang="en-US" sz="2400" b="0" i="1" smtClean="0">
                                      <a:latin typeface="Cambria Math" panose="02040503050406030204" pitchFamily="18" charset="0"/>
                                      <a:ea typeface="Cambria Math" panose="02040503050406030204" pitchFamily="18" charset="0"/>
                                    </a:rPr>
                                    <m:t>𝑠𝑛𝑘</m:t>
                                  </m:r>
                                </m:sub>
                              </m:sSub>
                            </m:e>
                            <m:sup>
                              <m:r>
                                <a:rPr lang="en-US" sz="2400" b="0" i="1" smtClean="0">
                                  <a:latin typeface="Cambria Math" panose="02040503050406030204" pitchFamily="18" charset="0"/>
                                  <a:ea typeface="Cambria Math" panose="02040503050406030204" pitchFamily="18" charset="0"/>
                                </a:rPr>
                                <m:t>2</m:t>
                              </m:r>
                            </m:sup>
                          </m:sSup>
                        </m:den>
                      </m:f>
                    </m:oMath>
                  </m:oMathPara>
                </a14:m>
                <a:endParaRPr lang="ru-RU" sz="2400" dirty="0"/>
              </a:p>
            </p:txBody>
          </p:sp>
        </mc:Choice>
        <mc:Fallback xmlns="">
          <p:sp>
            <p:nvSpPr>
              <p:cNvPr id="2" name="TextBox 1"/>
              <p:cNvSpPr txBox="1">
                <a:spLocks noRot="1" noChangeAspect="1" noMove="1" noResize="1" noEditPoints="1" noAdjustHandles="1" noChangeArrowheads="1" noChangeShapeType="1" noTextEdit="1"/>
              </p:cNvSpPr>
              <p:nvPr/>
            </p:nvSpPr>
            <p:spPr>
              <a:xfrm>
                <a:off x="4589802" y="3800769"/>
                <a:ext cx="4104456" cy="509178"/>
              </a:xfrm>
              <a:prstGeom prst="rect">
                <a:avLst/>
              </a:prstGeom>
              <a:blipFill>
                <a:blip r:embed="rId21"/>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6321191" y="2840971"/>
                <a:ext cx="1451616" cy="830997"/>
              </a:xfrm>
              <a:prstGeom prst="rect">
                <a:avLst/>
              </a:prstGeom>
              <a:noFill/>
            </p:spPr>
            <p:txBody>
              <a:bodyPr wrap="none" rtlCol="0">
                <a:spAutoFit/>
              </a:bodyPr>
              <a:lstStyle/>
              <a:p>
                <a:r>
                  <a:rPr lang="en-US" sz="2400" i="1" dirty="0" smtClean="0"/>
                  <a:t>E=1</a:t>
                </a:r>
                <a:r>
                  <a:rPr lang="en-US" sz="2400" dirty="0" smtClean="0"/>
                  <a:t> GeV</a:t>
                </a:r>
              </a:p>
              <a:p>
                <a:pPr/>
                <a14:m>
                  <m:oMathPara xmlns:m="http://schemas.openxmlformats.org/officeDocument/2006/math">
                    <m:oMathParaPr>
                      <m:jc m:val="centerGroup"/>
                    </m:oMathParaPr>
                    <m:oMath xmlns:m="http://schemas.openxmlformats.org/officeDocument/2006/math">
                      <m:sSub>
                        <m:sSubPr>
                          <m:ctrlPr>
                            <a:rPr lang="ru-RU" sz="240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𝑠𝑛𝑘</m:t>
                          </m:r>
                        </m:sub>
                      </m:sSub>
                      <m:r>
                        <a:rPr lang="en-US" sz="2400" b="0" i="1" smtClean="0">
                          <a:latin typeface="Cambria Math" panose="02040503050406030204" pitchFamily="18" charset="0"/>
                        </a:rPr>
                        <m:t>=1</m:t>
                      </m:r>
                    </m:oMath>
                  </m:oMathPara>
                </a14:m>
                <a:endParaRPr lang="ru-RU" sz="2400" dirty="0"/>
              </a:p>
            </p:txBody>
          </p:sp>
        </mc:Choice>
        <mc:Fallback xmlns="">
          <p:sp>
            <p:nvSpPr>
              <p:cNvPr id="3" name="TextBox 2"/>
              <p:cNvSpPr txBox="1">
                <a:spLocks noRot="1" noChangeAspect="1" noMove="1" noResize="1" noEditPoints="1" noAdjustHandles="1" noChangeArrowheads="1" noChangeShapeType="1" noTextEdit="1"/>
              </p:cNvSpPr>
              <p:nvPr/>
            </p:nvSpPr>
            <p:spPr>
              <a:xfrm>
                <a:off x="6321191" y="2840971"/>
                <a:ext cx="1451616" cy="830997"/>
              </a:xfrm>
              <a:prstGeom prst="rect">
                <a:avLst/>
              </a:prstGeom>
              <a:blipFill>
                <a:blip r:embed="rId22"/>
                <a:stretch>
                  <a:fillRect l="-6723" t="-5882" b="-1471"/>
                </a:stretch>
              </a:blipFill>
            </p:spPr>
            <p:txBody>
              <a:bodyPr/>
              <a:lstStyle/>
              <a:p>
                <a:r>
                  <a:rPr lang="ru-RU">
                    <a:noFill/>
                  </a:rPr>
                  <a:t> </a:t>
                </a:r>
              </a:p>
            </p:txBody>
          </p:sp>
        </mc:Fallback>
      </mc:AlternateContent>
    </p:spTree>
    <p:extLst>
      <p:ext uri="{BB962C8B-B14F-4D97-AF65-F5344CB8AC3E}">
        <p14:creationId xmlns:p14="http://schemas.microsoft.com/office/powerpoint/2010/main" val="36359489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Нижний колонтитул 5"/>
          <p:cNvSpPr>
            <a:spLocks noGrp="1"/>
          </p:cNvSpPr>
          <p:nvPr>
            <p:ph type="ftr" sz="quarter" idx="11"/>
          </p:nvPr>
        </p:nvSpPr>
        <p:spPr/>
        <p:txBody>
          <a:bodyPr/>
          <a:lstStyle/>
          <a:p>
            <a:r>
              <a:rPr lang="en-US" altLang="ru-RU" smtClean="0"/>
              <a:t>Koop, Polarization issues</a:t>
            </a:r>
            <a:endParaRPr lang="ru-RU" altLang="ru-RU"/>
          </a:p>
        </p:txBody>
      </p:sp>
      <p:sp>
        <p:nvSpPr>
          <p:cNvPr id="14" name="Номер слайда 6"/>
          <p:cNvSpPr>
            <a:spLocks noGrp="1"/>
          </p:cNvSpPr>
          <p:nvPr>
            <p:ph type="sldNum" sz="quarter" idx="12"/>
          </p:nvPr>
        </p:nvSpPr>
        <p:spPr/>
        <p:txBody>
          <a:bodyPr/>
          <a:lstStyle/>
          <a:p>
            <a:fld id="{CA6A6E81-9BF7-4E77-903E-84C67CFDAD57}" type="slidenum">
              <a:rPr lang="ru-RU" altLang="ru-RU"/>
              <a:pPr/>
              <a:t>7</a:t>
            </a:fld>
            <a:endParaRPr lang="ru-RU" altLang="ru-RU"/>
          </a:p>
        </p:txBody>
      </p:sp>
      <p:sp>
        <p:nvSpPr>
          <p:cNvPr id="17410" name="Rectangle 2"/>
          <p:cNvSpPr>
            <a:spLocks noGrp="1" noChangeArrowheads="1"/>
          </p:cNvSpPr>
          <p:nvPr>
            <p:ph type="title"/>
          </p:nvPr>
        </p:nvSpPr>
        <p:spPr>
          <a:xfrm>
            <a:off x="468313" y="114300"/>
            <a:ext cx="8229600" cy="561975"/>
          </a:xfrm>
          <a:solidFill>
            <a:srgbClr val="FFFF00"/>
          </a:solidFill>
        </p:spPr>
        <p:txBody>
          <a:bodyPr>
            <a:normAutofit fontScale="90000"/>
          </a:bodyPr>
          <a:lstStyle/>
          <a:p>
            <a:r>
              <a:rPr lang="en-US" altLang="ru-RU" sz="3600">
                <a:solidFill>
                  <a:schemeClr val="tx1"/>
                </a:solidFill>
              </a:rPr>
              <a:t>Self-polarization in presence of snakes</a:t>
            </a:r>
            <a:endParaRPr lang="en-US" altLang="ru-RU" sz="3600"/>
          </a:p>
        </p:txBody>
      </p:sp>
      <p:graphicFrame>
        <p:nvGraphicFramePr>
          <p:cNvPr id="17411" name="Object 3"/>
          <p:cNvGraphicFramePr>
            <a:graphicFrameLocks noChangeAspect="1"/>
          </p:cNvGraphicFramePr>
          <p:nvPr/>
        </p:nvGraphicFramePr>
        <p:xfrm>
          <a:off x="296863" y="866775"/>
          <a:ext cx="8634412" cy="1303338"/>
        </p:xfrm>
        <a:graphic>
          <a:graphicData uri="http://schemas.openxmlformats.org/presentationml/2006/ole">
            <mc:AlternateContent xmlns:mc="http://schemas.openxmlformats.org/markup-compatibility/2006">
              <mc:Choice xmlns:v="urn:schemas-microsoft-com:vml" Requires="v">
                <p:oleObj spid="_x0000_s3368" name="Equation" r:id="rId3" imgW="3860640" imgH="583920" progId="Equation.DSMT4">
                  <p:embed/>
                </p:oleObj>
              </mc:Choice>
              <mc:Fallback>
                <p:oleObj name="Equation" r:id="rId3" imgW="3860640" imgH="58392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863" y="866775"/>
                        <a:ext cx="8634412" cy="1303338"/>
                      </a:xfrm>
                      <a:prstGeom prst="rect">
                        <a:avLst/>
                      </a:prstGeom>
                      <a:solidFill>
                        <a:srgbClr val="99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741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00" y="2432050"/>
            <a:ext cx="5441950" cy="364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417" name="Object 9"/>
          <p:cNvGraphicFramePr>
            <a:graphicFrameLocks noChangeAspect="1"/>
          </p:cNvGraphicFramePr>
          <p:nvPr/>
        </p:nvGraphicFramePr>
        <p:xfrm>
          <a:off x="6059488" y="2847975"/>
          <a:ext cx="1354137" cy="1428750"/>
        </p:xfrm>
        <a:graphic>
          <a:graphicData uri="http://schemas.openxmlformats.org/presentationml/2006/ole">
            <mc:AlternateContent xmlns:mc="http://schemas.openxmlformats.org/markup-compatibility/2006">
              <mc:Choice xmlns:v="urn:schemas-microsoft-com:vml" Requires="v">
                <p:oleObj spid="_x0000_s3369" name="Equation" r:id="rId6" imgW="660240" imgH="698400" progId="Equation.DSMT4">
                  <p:embed/>
                </p:oleObj>
              </mc:Choice>
              <mc:Fallback>
                <p:oleObj name="Equation" r:id="rId6" imgW="660240" imgH="6984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59488" y="2847975"/>
                        <a:ext cx="1354137" cy="14287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21" name="Text Box 13"/>
          <p:cNvSpPr txBox="1">
            <a:spLocks noChangeArrowheads="1"/>
          </p:cNvSpPr>
          <p:nvPr/>
        </p:nvSpPr>
        <p:spPr bwMode="auto">
          <a:xfrm>
            <a:off x="250825" y="2997200"/>
            <a:ext cx="3079750" cy="1465263"/>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ru-RU"/>
              <a:t>Symmetric wigglers do not</a:t>
            </a:r>
          </a:p>
          <a:p>
            <a:r>
              <a:rPr lang="en-US" altLang="ru-RU"/>
              <a:t>contribute to the nominator,</a:t>
            </a:r>
          </a:p>
          <a:p>
            <a:r>
              <a:rPr lang="en-US" altLang="ru-RU"/>
              <a:t>but asymmetric will do. That </a:t>
            </a:r>
          </a:p>
          <a:p>
            <a:r>
              <a:rPr lang="en-US" altLang="ru-RU"/>
              <a:t>can be used to polarize the</a:t>
            </a:r>
          </a:p>
          <a:p>
            <a:r>
              <a:rPr lang="en-US" altLang="ru-RU"/>
              <a:t>positron beam.</a:t>
            </a:r>
            <a:endParaRPr lang="ru-RU" altLang="ru-RU"/>
          </a:p>
        </p:txBody>
      </p:sp>
      <p:graphicFrame>
        <p:nvGraphicFramePr>
          <p:cNvPr id="17430" name="Object 22"/>
          <p:cNvGraphicFramePr>
            <a:graphicFrameLocks noGrp="1" noChangeAspect="1"/>
          </p:cNvGraphicFramePr>
          <p:nvPr>
            <p:ph sz="half" idx="2"/>
          </p:nvPr>
        </p:nvGraphicFramePr>
        <p:xfrm>
          <a:off x="395288" y="2276475"/>
          <a:ext cx="1673225" cy="611188"/>
        </p:xfrm>
        <a:graphic>
          <a:graphicData uri="http://schemas.openxmlformats.org/presentationml/2006/ole">
            <mc:AlternateContent xmlns:mc="http://schemas.openxmlformats.org/markup-compatibility/2006">
              <mc:Choice xmlns:v="urn:schemas-microsoft-com:vml" Requires="v">
                <p:oleObj spid="_x0000_s3370" name="Equation" r:id="rId8" imgW="660240" imgH="241200" progId="Equation.DSMT4">
                  <p:embed/>
                </p:oleObj>
              </mc:Choice>
              <mc:Fallback>
                <p:oleObj name="Equation" r:id="rId8" imgW="660240" imgH="241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288" y="2276475"/>
                        <a:ext cx="1673225" cy="611188"/>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32" name="Object 24"/>
          <p:cNvGraphicFramePr>
            <a:graphicFrameLocks noChangeAspect="1"/>
          </p:cNvGraphicFramePr>
          <p:nvPr/>
        </p:nvGraphicFramePr>
        <p:xfrm>
          <a:off x="7380288" y="5229225"/>
          <a:ext cx="1655762" cy="527050"/>
        </p:xfrm>
        <a:graphic>
          <a:graphicData uri="http://schemas.openxmlformats.org/presentationml/2006/ole">
            <mc:AlternateContent xmlns:mc="http://schemas.openxmlformats.org/markup-compatibility/2006">
              <mc:Choice xmlns:v="urn:schemas-microsoft-com:vml" Requires="v">
                <p:oleObj spid="_x0000_s3371" name="Equation" r:id="rId10" imgW="876240" imgH="279360" progId="Equation.DSMT4">
                  <p:embed/>
                </p:oleObj>
              </mc:Choice>
              <mc:Fallback>
                <p:oleObj name="Equation" r:id="rId10" imgW="876240" imgH="27936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80288" y="5229225"/>
                        <a:ext cx="1655762"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33" name="Object 25"/>
          <p:cNvGraphicFramePr>
            <a:graphicFrameLocks noChangeAspect="1"/>
          </p:cNvGraphicFramePr>
          <p:nvPr/>
        </p:nvGraphicFramePr>
        <p:xfrm>
          <a:off x="4067175" y="2708275"/>
          <a:ext cx="865188" cy="512763"/>
        </p:xfrm>
        <a:graphic>
          <a:graphicData uri="http://schemas.openxmlformats.org/presentationml/2006/ole">
            <mc:AlternateContent xmlns:mc="http://schemas.openxmlformats.org/markup-compatibility/2006">
              <mc:Choice xmlns:v="urn:schemas-microsoft-com:vml" Requires="v">
                <p:oleObj spid="_x0000_s3372" name="Equation" r:id="rId12" imgW="406080" imgH="241200" progId="Equation.DSMT4">
                  <p:embed/>
                </p:oleObj>
              </mc:Choice>
              <mc:Fallback>
                <p:oleObj name="Equation" r:id="rId12" imgW="406080" imgH="2412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67175" y="2708275"/>
                        <a:ext cx="865188"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37" name="Object 29"/>
          <p:cNvGraphicFramePr>
            <a:graphicFrameLocks noGrp="1" noChangeAspect="1"/>
          </p:cNvGraphicFramePr>
          <p:nvPr>
            <p:ph sz="half" idx="1"/>
          </p:nvPr>
        </p:nvGraphicFramePr>
        <p:xfrm>
          <a:off x="250825" y="5589588"/>
          <a:ext cx="2952750" cy="984250"/>
        </p:xfrm>
        <a:graphic>
          <a:graphicData uri="http://schemas.openxmlformats.org/presentationml/2006/ole">
            <mc:AlternateContent xmlns:mc="http://schemas.openxmlformats.org/markup-compatibility/2006">
              <mc:Choice xmlns:v="urn:schemas-microsoft-com:vml" Requires="v">
                <p:oleObj spid="_x0000_s3373" name="Equation" r:id="rId14" imgW="1371600" imgH="457200" progId="Equation.DSMT4">
                  <p:embed/>
                </p:oleObj>
              </mc:Choice>
              <mc:Fallback>
                <p:oleObj name="Equation" r:id="rId14" imgW="1371600" imgH="4572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0825" y="5589588"/>
                        <a:ext cx="2952750" cy="984250"/>
                      </a:xfrm>
                      <a:prstGeom prst="rect">
                        <a:avLst/>
                      </a:prstGeom>
                      <a:solidFill>
                        <a:srgbClr val="99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38" name="Object 30"/>
          <p:cNvGraphicFramePr>
            <a:graphicFrameLocks noChangeAspect="1"/>
          </p:cNvGraphicFramePr>
          <p:nvPr/>
        </p:nvGraphicFramePr>
        <p:xfrm>
          <a:off x="250825" y="4508500"/>
          <a:ext cx="2746375" cy="1017588"/>
        </p:xfrm>
        <a:graphic>
          <a:graphicData uri="http://schemas.openxmlformats.org/presentationml/2006/ole">
            <mc:AlternateContent xmlns:mc="http://schemas.openxmlformats.org/markup-compatibility/2006">
              <mc:Choice xmlns:v="urn:schemas-microsoft-com:vml" Requires="v">
                <p:oleObj spid="_x0000_s3374" name="Equation" r:id="rId16" imgW="1231560" imgH="457200" progId="Equation.DSMT4">
                  <p:embed/>
                </p:oleObj>
              </mc:Choice>
              <mc:Fallback>
                <p:oleObj name="Equation" r:id="rId16" imgW="1231560" imgH="4572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50825" y="4508500"/>
                        <a:ext cx="2746375" cy="1017588"/>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4143167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ижний колонтитул 4"/>
          <p:cNvSpPr>
            <a:spLocks noGrp="1"/>
          </p:cNvSpPr>
          <p:nvPr>
            <p:ph type="ftr" sz="quarter" idx="11"/>
          </p:nvPr>
        </p:nvSpPr>
        <p:spPr/>
        <p:txBody>
          <a:bodyPr/>
          <a:lstStyle/>
          <a:p>
            <a:r>
              <a:rPr lang="en-US" altLang="ru-RU" smtClean="0"/>
              <a:t>Koop, Polarization issues</a:t>
            </a:r>
            <a:endParaRPr lang="ru-RU" altLang="ru-RU"/>
          </a:p>
        </p:txBody>
      </p:sp>
      <p:sp>
        <p:nvSpPr>
          <p:cNvPr id="10" name="Номер слайда 5"/>
          <p:cNvSpPr>
            <a:spLocks noGrp="1"/>
          </p:cNvSpPr>
          <p:nvPr>
            <p:ph type="sldNum" sz="quarter" idx="12"/>
          </p:nvPr>
        </p:nvSpPr>
        <p:spPr/>
        <p:txBody>
          <a:bodyPr/>
          <a:lstStyle/>
          <a:p>
            <a:fld id="{B7A78DC5-0522-4E4B-8934-CABE4613863B}" type="slidenum">
              <a:rPr lang="ru-RU" altLang="ru-RU"/>
              <a:pPr/>
              <a:t>8</a:t>
            </a:fld>
            <a:endParaRPr lang="ru-RU" altLang="ru-RU"/>
          </a:p>
        </p:txBody>
      </p:sp>
      <p:sp>
        <p:nvSpPr>
          <p:cNvPr id="27650" name="Rectangle 2"/>
          <p:cNvSpPr>
            <a:spLocks noGrp="1" noChangeArrowheads="1"/>
          </p:cNvSpPr>
          <p:nvPr>
            <p:ph type="title"/>
          </p:nvPr>
        </p:nvSpPr>
        <p:spPr>
          <a:xfrm>
            <a:off x="0" y="-3121"/>
            <a:ext cx="9144000" cy="479793"/>
          </a:xfrm>
          <a:solidFill>
            <a:srgbClr val="FFFF00"/>
          </a:solidFill>
        </p:spPr>
        <p:txBody>
          <a:bodyPr>
            <a:noAutofit/>
          </a:bodyPr>
          <a:lstStyle/>
          <a:p>
            <a:r>
              <a:rPr lang="en-US" altLang="ru-RU" sz="3200" dirty="0"/>
              <a:t>Polarization degree </a:t>
            </a:r>
            <a:r>
              <a:rPr lang="en-US" altLang="ru-RU" sz="3200" dirty="0" smtClean="0"/>
              <a:t>overview for Novosibirsk </a:t>
            </a:r>
            <a:r>
              <a:rPr lang="en-US" altLang="ru-RU" sz="3200" dirty="0" smtClean="0"/>
              <a:t>SCTF </a:t>
            </a:r>
            <a:endParaRPr lang="ru-RU" altLang="ru-RU" sz="3200" dirty="0"/>
          </a:p>
        </p:txBody>
      </p:sp>
      <p:grpSp>
        <p:nvGrpSpPr>
          <p:cNvPr id="27657" name="Group 9"/>
          <p:cNvGrpSpPr>
            <a:grpSpLocks/>
          </p:cNvGrpSpPr>
          <p:nvPr/>
        </p:nvGrpSpPr>
        <p:grpSpPr bwMode="auto">
          <a:xfrm>
            <a:off x="827584" y="908720"/>
            <a:ext cx="7591425" cy="5111750"/>
            <a:chOff x="502" y="618"/>
            <a:chExt cx="4898" cy="3349"/>
          </a:xfrm>
        </p:grpSpPr>
        <p:pic>
          <p:nvPicPr>
            <p:cNvPr id="2765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 y="618"/>
              <a:ext cx="4898" cy="3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9" name="Text Box 11"/>
            <p:cNvSpPr txBox="1">
              <a:spLocks noChangeArrowheads="1"/>
            </p:cNvSpPr>
            <p:nvPr/>
          </p:nvSpPr>
          <p:spPr bwMode="auto">
            <a:xfrm>
              <a:off x="4241" y="1117"/>
              <a:ext cx="708"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ru-RU"/>
                <a:t>5 snakes</a:t>
              </a:r>
              <a:endParaRPr lang="ru-RU" altLang="ru-RU"/>
            </a:p>
          </p:txBody>
        </p:sp>
        <p:sp>
          <p:nvSpPr>
            <p:cNvPr id="27660" name="Text Box 12"/>
            <p:cNvSpPr txBox="1">
              <a:spLocks noChangeArrowheads="1"/>
            </p:cNvSpPr>
            <p:nvPr/>
          </p:nvSpPr>
          <p:spPr bwMode="auto">
            <a:xfrm>
              <a:off x="3107" y="2704"/>
              <a:ext cx="635" cy="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ru-RU"/>
                <a:t>1 snake</a:t>
              </a:r>
              <a:endParaRPr lang="ru-RU" altLang="ru-RU"/>
            </a:p>
          </p:txBody>
        </p:sp>
        <p:sp>
          <p:nvSpPr>
            <p:cNvPr id="27661" name="Text Box 13"/>
            <p:cNvSpPr txBox="1">
              <a:spLocks noChangeArrowheads="1"/>
            </p:cNvSpPr>
            <p:nvPr/>
          </p:nvSpPr>
          <p:spPr bwMode="auto">
            <a:xfrm>
              <a:off x="3742" y="1933"/>
              <a:ext cx="709"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ru-RU"/>
                <a:t>3 snakes</a:t>
              </a:r>
              <a:endParaRPr lang="ru-RU" altLang="ru-RU"/>
            </a:p>
          </p:txBody>
        </p:sp>
      </p:grpSp>
    </p:spTree>
    <p:extLst>
      <p:ext uri="{BB962C8B-B14F-4D97-AF65-F5344CB8AC3E}">
        <p14:creationId xmlns:p14="http://schemas.microsoft.com/office/powerpoint/2010/main" val="2618230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p:txBody>
          <a:bodyPr/>
          <a:lstStyle/>
          <a:p>
            <a:r>
              <a:rPr lang="en-US" altLang="ru-RU" smtClean="0"/>
              <a:t>Koop, Polarization issues</a:t>
            </a:r>
            <a:endParaRPr lang="ru-RU" altLang="ru-RU"/>
          </a:p>
        </p:txBody>
      </p:sp>
      <p:sp>
        <p:nvSpPr>
          <p:cNvPr id="6" name="Номер слайда 5"/>
          <p:cNvSpPr>
            <a:spLocks noGrp="1"/>
          </p:cNvSpPr>
          <p:nvPr>
            <p:ph type="sldNum" sz="quarter" idx="12"/>
          </p:nvPr>
        </p:nvSpPr>
        <p:spPr/>
        <p:txBody>
          <a:bodyPr/>
          <a:lstStyle/>
          <a:p>
            <a:fld id="{8785F9B0-2D83-483F-A70C-19EB404C309E}" type="slidenum">
              <a:rPr lang="ru-RU" altLang="ru-RU"/>
              <a:pPr/>
              <a:t>9</a:t>
            </a:fld>
            <a:endParaRPr lang="ru-RU" altLang="ru-RU"/>
          </a:p>
        </p:txBody>
      </p:sp>
      <p:sp>
        <p:nvSpPr>
          <p:cNvPr id="33794" name="Rectangle 2"/>
          <p:cNvSpPr>
            <a:spLocks noGrp="1" noChangeArrowheads="1"/>
          </p:cNvSpPr>
          <p:nvPr>
            <p:ph type="title"/>
          </p:nvPr>
        </p:nvSpPr>
        <p:spPr>
          <a:xfrm>
            <a:off x="13238" y="0"/>
            <a:ext cx="9144000" cy="504056"/>
          </a:xfrm>
          <a:solidFill>
            <a:srgbClr val="FFFF00"/>
          </a:solidFill>
        </p:spPr>
        <p:txBody>
          <a:bodyPr>
            <a:noAutofit/>
          </a:bodyPr>
          <a:lstStyle/>
          <a:p>
            <a:r>
              <a:rPr lang="en-US" altLang="ru-RU" sz="3200" dirty="0" smtClean="0"/>
              <a:t>Hefei’s </a:t>
            </a:r>
            <a:r>
              <a:rPr lang="en-US" altLang="ru-RU" sz="3200" dirty="0" smtClean="0"/>
              <a:t>STCF</a:t>
            </a:r>
            <a:r>
              <a:rPr lang="en-US" altLang="ru-RU" sz="3200" dirty="0" smtClean="0"/>
              <a:t> </a:t>
            </a:r>
            <a:r>
              <a:rPr lang="en-US" altLang="ru-RU" sz="3200" dirty="0" smtClean="0"/>
              <a:t>factory layout </a:t>
            </a:r>
            <a:r>
              <a:rPr lang="en-US" altLang="ru-RU" sz="3200" dirty="0" smtClean="0"/>
              <a:t>with 3 Siberian </a:t>
            </a:r>
            <a:r>
              <a:rPr lang="en-US" altLang="ru-RU" sz="3200" dirty="0" smtClean="0"/>
              <a:t>Snakes</a:t>
            </a:r>
            <a:endParaRPr lang="ru-RU" altLang="ru-RU" sz="3200" dirty="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644422"/>
            <a:ext cx="5916792" cy="5616186"/>
          </a:xfrm>
          <a:prstGeom prst="rect">
            <a:avLst/>
          </a:prstGeom>
        </p:spPr>
      </p:pic>
    </p:spTree>
    <p:extLst>
      <p:ext uri="{BB962C8B-B14F-4D97-AF65-F5344CB8AC3E}">
        <p14:creationId xmlns:p14="http://schemas.microsoft.com/office/powerpoint/2010/main" val="222687803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1550</TotalTime>
  <Words>1841</Words>
  <Application>Microsoft Office PowerPoint</Application>
  <PresentationFormat>Экран (4:3)</PresentationFormat>
  <Paragraphs>315</Paragraphs>
  <Slides>21</Slides>
  <Notes>1</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1</vt:i4>
      </vt:variant>
      <vt:variant>
        <vt:lpstr>Заголовки слайдов</vt:lpstr>
      </vt:variant>
      <vt:variant>
        <vt:i4>21</vt:i4>
      </vt:variant>
    </vt:vector>
  </HeadingPairs>
  <TitlesOfParts>
    <vt:vector size="28" baseType="lpstr">
      <vt:lpstr>Arial</vt:lpstr>
      <vt:lpstr>Calibri</vt:lpstr>
      <vt:lpstr>Cambria Math</vt:lpstr>
      <vt:lpstr>Tahoma</vt:lpstr>
      <vt:lpstr>Times New Roman</vt:lpstr>
      <vt:lpstr>Тема Office</vt:lpstr>
      <vt:lpstr>Equation</vt:lpstr>
      <vt:lpstr>Polarization issues in c-tau factories</vt:lpstr>
      <vt:lpstr>Outline</vt:lpstr>
      <vt:lpstr>Longitudinal polarization scheme with 3 snakes  (arc 1200 + 2 damping wigglers in the arc’s middle point)</vt:lpstr>
      <vt:lpstr>The Novosibirsk c-tau factory parameters</vt:lpstr>
      <vt:lpstr>Transparent spin rotator (partial snake)</vt:lpstr>
      <vt:lpstr>Depolarization time in presence of snakes</vt:lpstr>
      <vt:lpstr>Self-polarization in presence of snakes</vt:lpstr>
      <vt:lpstr>Polarization degree overview for Novosibirsk SCTF </vt:lpstr>
      <vt:lpstr>Hefei’s STCF factory layout with 3 Siberian Snakes</vt:lpstr>
      <vt:lpstr>|〖γ∂n ⃗〗∕∂γ| with single snake and depolarization time</vt:lpstr>
      <vt:lpstr> STCF optics around the point opposite to IP</vt:lpstr>
      <vt:lpstr> Beta-functions of a snake insertion in the tech-straight</vt:lpstr>
      <vt:lpstr> Floquet functions of the final focus region</vt:lpstr>
      <vt:lpstr>Beta-functions of the final focus regions with snakes </vt:lpstr>
      <vt:lpstr>|〖γ∂n ⃗〗∕∂γ| and depolarization time  with 3 snakes </vt:lpstr>
      <vt:lpstr>Self-polarization degree and time  with 3 snakes and with wigglers</vt:lpstr>
      <vt:lpstr>|〖γ∂n ⃗〗∕∂γ| and depolarization time  with 2 half-snakes </vt:lpstr>
      <vt:lpstr>Energy scaling of luminosity and beam parameters, 3 snakes + wigglers </vt:lpstr>
      <vt:lpstr>Polarization spin flips for measurement of the Weinberg's “running” weak angle at J/Ψ</vt:lpstr>
      <vt:lpstr>Requirements to the polarized electron source</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Longitudinally polarized electrons in Novosibirsk c-tau factory</dc:title>
  <dc:creator>Koop</dc:creator>
  <cp:lastModifiedBy>Ivan A. Koop</cp:lastModifiedBy>
  <cp:revision>75</cp:revision>
  <dcterms:created xsi:type="dcterms:W3CDTF">2014-07-15T07:40:39Z</dcterms:created>
  <dcterms:modified xsi:type="dcterms:W3CDTF">2025-11-21T12:21:50Z</dcterms:modified>
</cp:coreProperties>
</file>