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1" r:id="rId14"/>
    <p:sldId id="272" r:id="rId15"/>
    <p:sldId id="270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E8BD5-2321-4C7F-B3B1-72E916F09967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91C1-9610-4F73-BABB-860001AC4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4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378-2ADE-4956-A938-671F71C736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4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378-2ADE-4956-A938-671F71C736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4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378-2ADE-4956-A938-671F71C736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1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36378-2ADE-4956-A938-671F71C736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3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3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D79A-FB4F-4142-B3C5-368028E0EC97}" type="datetime1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0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9DD0-444C-49FA-B266-89C5C574C795}" type="datetime1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01CE-B764-4CD5-845A-DEBA7174B0C2}" type="datetime1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9E54-2D9F-47A1-8DDC-3F048FB2D811}" type="datetime1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3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C7DA-0CAF-4C82-A394-285D30962C26}" type="datetime1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0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132D-5A7E-4F82-8EE9-2EC71026DBA4}" type="datetime1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4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A93-D073-4274-91D0-6F08A9D560E7}" type="datetime1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8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EF5-B48B-4465-9B9D-D38FC7C05F81}" type="datetime1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7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A391-11AD-41E3-B1B3-1D832F1EC2B6}" type="datetime1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0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B76-BA26-4B35-B318-775E8E01D0A0}" type="datetime1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3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E07-AE1F-48EB-B4DE-7F7AB8BBCFBC}" type="datetime1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CA945-570D-430C-8642-A55BAD1923C6}" type="datetime1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2C3D-C066-4206-BCC2-C15077A76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6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32.png"/><Relationship Id="rId3" Type="http://schemas.openxmlformats.org/officeDocument/2006/relationships/image" Target="../media/image74.png"/><Relationship Id="rId21" Type="http://schemas.openxmlformats.org/officeDocument/2006/relationships/image" Target="../media/image91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4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3.png"/><Relationship Id="rId10" Type="http://schemas.openxmlformats.org/officeDocument/2006/relationships/image" Target="../media/image81.png"/><Relationship Id="rId19" Type="http://schemas.openxmlformats.org/officeDocument/2006/relationships/image" Target="../media/image89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2090" y="567891"/>
            <a:ext cx="9144000" cy="3185961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создания ССТ линз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дальнейшие планы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968" y="4612691"/>
            <a:ext cx="9144000" cy="613827"/>
          </a:xfrm>
        </p:spPr>
        <p:txBody>
          <a:bodyPr/>
          <a:lstStyle/>
          <a:p>
            <a:r>
              <a:rPr lang="ru-RU" dirty="0" smtClean="0"/>
              <a:t>Мезенцев Н.А.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DE8C-B282-4A12-A588-68CCDE05AD9C}" type="datetime1">
              <a:rPr lang="ru-RU" smtClean="0"/>
              <a:t>17.12.2025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5" y="1470779"/>
            <a:ext cx="11943630" cy="524551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6115410" y="1571624"/>
            <a:ext cx="176212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Оболочка криостата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477125" y="1879401"/>
            <a:ext cx="1400175" cy="606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19775" y="2182714"/>
            <a:ext cx="13811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Тепловой экран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201135" y="2486025"/>
            <a:ext cx="132990" cy="8667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14525" y="3019425"/>
            <a:ext cx="12413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Точка встречи</a:t>
            </a:r>
            <a:endParaRPr lang="ru-RU" sz="1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824162" y="3327202"/>
            <a:ext cx="128587" cy="82772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93958" y="4680824"/>
            <a:ext cx="15666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Сверхпроводящая квадруполь</a:t>
            </a:r>
            <a:endParaRPr lang="ru-RU" sz="14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8877300" y="3629025"/>
            <a:ext cx="190500" cy="10517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9248775" y="3173313"/>
            <a:ext cx="0" cy="150751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3595" y="499704"/>
            <a:ext cx="385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Горизонтальный угол между равновесными траекториями пучков равен   ±</a:t>
            </a:r>
            <a:r>
              <a:rPr lang="en-US" sz="1400" dirty="0" smtClean="0"/>
              <a:t>0.025 </a:t>
            </a:r>
            <a:r>
              <a:rPr lang="en-US" sz="1400" smtClean="0"/>
              <a:t>mrad</a:t>
            </a:r>
            <a:r>
              <a:rPr lang="ru-RU" sz="1400" smtClean="0"/>
              <a:t> 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155890" y="88453"/>
            <a:ext cx="4775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Вид сверху на промежуток встречи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819775" y="697090"/>
            <a:ext cx="5124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Расстояние от точки встречи до начала квадруполей  ≈ 950 мм</a:t>
            </a:r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D87B-FFCC-4BA5-9C9F-F144C1C806B7}" type="datetime1">
              <a:rPr lang="ru-RU" smtClean="0"/>
              <a:t>17.12.2025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AF79-065F-4F45-A920-2D6DA35FAA18}" type="slidenum">
              <a:rPr lang="ru-RU" smtClean="0"/>
              <a:t>10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26" y="5286150"/>
            <a:ext cx="5924309" cy="9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C673-6DF1-49DE-ACBD-FEF0EB1F37D1}" type="datetime1">
              <a:rPr lang="ru-RU" smtClean="0"/>
              <a:t>17.12.2025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51722" y="221381"/>
            <a:ext cx="4465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Параметры квадрупол</a:t>
            </a:r>
            <a:r>
              <a:rPr lang="ru-RU" sz="2400" dirty="0"/>
              <a:t>ь</a:t>
            </a:r>
            <a:r>
              <a:rPr lang="ru-RU" sz="2400" dirty="0" smtClean="0"/>
              <a:t>ных линз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2228"/>
              </p:ext>
            </p:extLst>
          </p:nvPr>
        </p:nvGraphicFramePr>
        <p:xfrm>
          <a:off x="731520" y="1668741"/>
          <a:ext cx="10443409" cy="308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471">
                  <a:extLst>
                    <a:ext uri="{9D8B030D-6E8A-4147-A177-3AD203B41FA5}">
                      <a16:colId xmlns:a16="http://schemas.microsoft.com/office/drawing/2014/main" val="2640601465"/>
                    </a:ext>
                  </a:extLst>
                </a:gridCol>
                <a:gridCol w="2758801">
                  <a:extLst>
                    <a:ext uri="{9D8B030D-6E8A-4147-A177-3AD203B41FA5}">
                      <a16:colId xmlns:a16="http://schemas.microsoft.com/office/drawing/2014/main" val="3803293291"/>
                    </a:ext>
                  </a:extLst>
                </a:gridCol>
                <a:gridCol w="3481137">
                  <a:extLst>
                    <a:ext uri="{9D8B030D-6E8A-4147-A177-3AD203B41FA5}">
                      <a16:colId xmlns:a16="http://schemas.microsoft.com/office/drawing/2014/main" val="828753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Параметр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Линзы</a:t>
                      </a:r>
                      <a:r>
                        <a:rPr lang="ru-RU" baseline="0" dirty="0" smtClean="0"/>
                        <a:t> первой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Линзы</a:t>
                      </a:r>
                      <a:r>
                        <a:rPr lang="ru-RU" baseline="0" dirty="0" smtClean="0"/>
                        <a:t> второй группы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63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Расстояние от центра встречи,</a:t>
                      </a:r>
                      <a:r>
                        <a:rPr lang="ru-RU" baseline="0" dirty="0" smtClean="0"/>
                        <a:t> 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84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Длина квадруполя, 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5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Внутренний радиус</a:t>
                      </a:r>
                      <a:r>
                        <a:rPr lang="ru-RU" baseline="0" dirty="0" smtClean="0"/>
                        <a:t> квадруполя, 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2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Внешний радиус квадруполя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102332"/>
                  </a:ext>
                </a:extLst>
              </a:tr>
              <a:tr h="49079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Расстояние</a:t>
                      </a:r>
                      <a:r>
                        <a:rPr lang="ru-RU" baseline="0" dirty="0" smtClean="0"/>
                        <a:t> между витками, 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Градиент , </a:t>
                      </a:r>
                      <a:r>
                        <a:rPr lang="en-US" dirty="0" smtClean="0"/>
                        <a:t>T/m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27.4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Ток в обмотках, </a:t>
                      </a:r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97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1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91C9-1066-4C75-A6A0-CFA7B90D5100}" type="datetime1">
              <a:rPr lang="ru-RU" smtClean="0"/>
              <a:t>17.12.2025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932613" y="6347126"/>
            <a:ext cx="4114800" cy="365125"/>
          </a:xfrm>
        </p:spPr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12</a:t>
            </a:fld>
            <a:endParaRPr lang="ru-RU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5" y="312062"/>
            <a:ext cx="2608150" cy="14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33" y="591364"/>
            <a:ext cx="1872481" cy="5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06" y="1013693"/>
            <a:ext cx="2069432" cy="57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4" y="1773331"/>
            <a:ext cx="2663475" cy="15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33" y="2241559"/>
            <a:ext cx="1751798" cy="5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06" y="2582079"/>
            <a:ext cx="1872481" cy="5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872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Рисунок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8" y="3336633"/>
            <a:ext cx="2619610" cy="154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/>
          <p:nvPr/>
        </p:nvPicPr>
        <p:blipFill>
          <a:blip r:embed="rId9"/>
          <a:stretch>
            <a:fillRect/>
          </a:stretch>
        </p:blipFill>
        <p:spPr>
          <a:xfrm>
            <a:off x="2964312" y="3535946"/>
            <a:ext cx="2098240" cy="573869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2991016" y="3990475"/>
            <a:ext cx="1963771" cy="577979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11"/>
          <a:stretch>
            <a:fillRect/>
          </a:stretch>
        </p:blipFill>
        <p:spPr>
          <a:xfrm>
            <a:off x="18113" y="4999250"/>
            <a:ext cx="2826596" cy="1187450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12"/>
          <a:stretch>
            <a:fillRect/>
          </a:stretch>
        </p:blipFill>
        <p:spPr>
          <a:xfrm>
            <a:off x="2954387" y="4959286"/>
            <a:ext cx="1977795" cy="616063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13"/>
          <a:stretch>
            <a:fillRect/>
          </a:stretch>
        </p:blipFill>
        <p:spPr>
          <a:xfrm>
            <a:off x="2964312" y="5488288"/>
            <a:ext cx="1867822" cy="582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2703" y="32162"/>
            <a:ext cx="20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Левый квадруполь</a:t>
            </a:r>
            <a:endParaRPr lang="ru-RU" dirty="0"/>
          </a:p>
        </p:txBody>
      </p:sp>
      <p:pic>
        <p:nvPicPr>
          <p:cNvPr id="29" name="Рисунок 28"/>
          <p:cNvPicPr/>
          <p:nvPr/>
        </p:nvPicPr>
        <p:blipFill>
          <a:blip r:embed="rId14"/>
          <a:stretch>
            <a:fillRect/>
          </a:stretch>
        </p:blipFill>
        <p:spPr>
          <a:xfrm>
            <a:off x="5445912" y="231007"/>
            <a:ext cx="3094627" cy="1553344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15"/>
          <a:stretch>
            <a:fillRect/>
          </a:stretch>
        </p:blipFill>
        <p:spPr>
          <a:xfrm>
            <a:off x="8757827" y="544473"/>
            <a:ext cx="2224598" cy="4692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38246" y="36732"/>
            <a:ext cx="21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Правый квадруполь</a:t>
            </a:r>
            <a:endParaRPr lang="ru-RU" dirty="0"/>
          </a:p>
        </p:txBody>
      </p:sp>
      <p:pic>
        <p:nvPicPr>
          <p:cNvPr id="32" name="Рисунок 31"/>
          <p:cNvPicPr/>
          <p:nvPr/>
        </p:nvPicPr>
        <p:blipFill>
          <a:blip r:embed="rId16"/>
          <a:stretch>
            <a:fillRect/>
          </a:stretch>
        </p:blipFill>
        <p:spPr>
          <a:xfrm>
            <a:off x="8742227" y="1030215"/>
            <a:ext cx="2449863" cy="541752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17"/>
          <a:stretch>
            <a:fillRect/>
          </a:stretch>
        </p:blipFill>
        <p:spPr>
          <a:xfrm>
            <a:off x="5445912" y="1877547"/>
            <a:ext cx="3156859" cy="1456203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6"/>
          <a:stretch>
            <a:fillRect/>
          </a:stretch>
        </p:blipFill>
        <p:spPr>
          <a:xfrm>
            <a:off x="8742227" y="1898314"/>
            <a:ext cx="2205923" cy="662549"/>
          </a:xfrm>
          <a:prstGeom prst="rect">
            <a:avLst/>
          </a:prstGeom>
        </p:spPr>
      </p:pic>
      <p:pic>
        <p:nvPicPr>
          <p:cNvPr id="35" name="Рисунок 34"/>
          <p:cNvPicPr/>
          <p:nvPr/>
        </p:nvPicPr>
        <p:blipFill>
          <a:blip r:embed="rId7"/>
          <a:stretch>
            <a:fillRect/>
          </a:stretch>
        </p:blipFill>
        <p:spPr>
          <a:xfrm>
            <a:off x="8742227" y="2384463"/>
            <a:ext cx="2252212" cy="480512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18"/>
          <a:stretch>
            <a:fillRect/>
          </a:stretch>
        </p:blipFill>
        <p:spPr>
          <a:xfrm>
            <a:off x="5558791" y="3268650"/>
            <a:ext cx="2981748" cy="1654684"/>
          </a:xfrm>
          <a:prstGeom prst="rect">
            <a:avLst/>
          </a:prstGeom>
        </p:spPr>
      </p:pic>
      <p:pic>
        <p:nvPicPr>
          <p:cNvPr id="37" name="Рисунок 36"/>
          <p:cNvPicPr/>
          <p:nvPr/>
        </p:nvPicPr>
        <p:blipFill>
          <a:blip r:embed="rId19"/>
          <a:stretch>
            <a:fillRect/>
          </a:stretch>
        </p:blipFill>
        <p:spPr>
          <a:xfrm>
            <a:off x="8735040" y="3360315"/>
            <a:ext cx="2156820" cy="580140"/>
          </a:xfrm>
          <a:prstGeom prst="rect">
            <a:avLst/>
          </a:prstGeom>
        </p:spPr>
      </p:pic>
      <p:pic>
        <p:nvPicPr>
          <p:cNvPr id="38" name="Рисунок 37"/>
          <p:cNvPicPr/>
          <p:nvPr/>
        </p:nvPicPr>
        <p:blipFill>
          <a:blip r:embed="rId20"/>
          <a:stretch>
            <a:fillRect/>
          </a:stretch>
        </p:blipFill>
        <p:spPr>
          <a:xfrm>
            <a:off x="8735040" y="3837285"/>
            <a:ext cx="2333882" cy="555926"/>
          </a:xfrm>
          <a:prstGeom prst="rect">
            <a:avLst/>
          </a:prstGeom>
        </p:spPr>
      </p:pic>
      <p:pic>
        <p:nvPicPr>
          <p:cNvPr id="39" name="Рисунок 38"/>
          <p:cNvPicPr/>
          <p:nvPr/>
        </p:nvPicPr>
        <p:blipFill>
          <a:blip r:embed="rId21"/>
          <a:stretch>
            <a:fillRect/>
          </a:stretch>
        </p:blipFill>
        <p:spPr>
          <a:xfrm>
            <a:off x="5507356" y="4843897"/>
            <a:ext cx="3043980" cy="1429158"/>
          </a:xfrm>
          <a:prstGeom prst="rect">
            <a:avLst/>
          </a:prstGeom>
        </p:spPr>
      </p:pic>
      <p:pic>
        <p:nvPicPr>
          <p:cNvPr id="40" name="Рисунок 39"/>
          <p:cNvPicPr/>
          <p:nvPr/>
        </p:nvPicPr>
        <p:blipFill>
          <a:blip r:embed="rId22"/>
          <a:stretch>
            <a:fillRect/>
          </a:stretch>
        </p:blipFill>
        <p:spPr>
          <a:xfrm>
            <a:off x="8710883" y="4734156"/>
            <a:ext cx="2180977" cy="544060"/>
          </a:xfrm>
          <a:prstGeom prst="rect">
            <a:avLst/>
          </a:prstGeom>
        </p:spPr>
      </p:pic>
      <p:pic>
        <p:nvPicPr>
          <p:cNvPr id="41" name="Рисунок 40"/>
          <p:cNvPicPr/>
          <p:nvPr/>
        </p:nvPicPr>
        <p:blipFill>
          <a:blip r:embed="rId23"/>
          <a:stretch>
            <a:fillRect/>
          </a:stretch>
        </p:blipFill>
        <p:spPr>
          <a:xfrm>
            <a:off x="8669363" y="5282762"/>
            <a:ext cx="2351649" cy="6215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38600" y="-5931"/>
            <a:ext cx="164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Без коррекций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3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9115-87D4-48E9-ACFF-B75917ADD8C7}" type="datetime1">
              <a:rPr lang="ru-RU" smtClean="0"/>
              <a:t>17.12.2025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966272" y="6459938"/>
            <a:ext cx="4114800" cy="365125"/>
          </a:xfrm>
        </p:spPr>
        <p:txBody>
          <a:bodyPr/>
          <a:lstStyle/>
          <a:p>
            <a:r>
              <a:rPr lang="ru-RU" dirty="0" smtClean="0"/>
              <a:t>Совещание по ВЭПП-2000/ВЭПП-6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55983" y="29098"/>
            <a:ext cx="2467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Коррекции квадруполя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7" y="409650"/>
            <a:ext cx="2866624" cy="1611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335" y="666285"/>
            <a:ext cx="2047875" cy="428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483" y="1163726"/>
            <a:ext cx="2028825" cy="523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37" y="2021306"/>
            <a:ext cx="2815860" cy="1681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73" y="3702677"/>
            <a:ext cx="2866624" cy="1584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573" y="5286720"/>
            <a:ext cx="2815860" cy="15383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946" y="361524"/>
            <a:ext cx="3006093" cy="1707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2459" y="2054130"/>
            <a:ext cx="2921848" cy="17232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1695" y="3702677"/>
            <a:ext cx="3007344" cy="16618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7361" y="5312178"/>
            <a:ext cx="2732260" cy="14926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9039" y="356723"/>
            <a:ext cx="2200275" cy="5238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9039" y="938048"/>
            <a:ext cx="2143125" cy="523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9561" y="145872"/>
            <a:ext cx="288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Квадруполи </a:t>
            </a:r>
            <a:r>
              <a:rPr lang="ru-RU" dirty="0" smtClean="0"/>
              <a:t>первой группы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57227" y="39679"/>
            <a:ext cx="285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Квадруполи </a:t>
            </a:r>
            <a:r>
              <a:rPr lang="ru-RU" dirty="0" smtClean="0"/>
              <a:t>второй группы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9621" y="2126882"/>
            <a:ext cx="2886075" cy="5238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99621" y="2734391"/>
            <a:ext cx="2895600" cy="5238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3801" y="3702677"/>
            <a:ext cx="2133600" cy="523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79039" y="4367636"/>
            <a:ext cx="2076450" cy="523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44307" y="5361993"/>
            <a:ext cx="2085975" cy="5238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12364" y="5832475"/>
            <a:ext cx="2209800" cy="523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8197" y="2164334"/>
            <a:ext cx="2600325" cy="5238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8672" y="2721604"/>
            <a:ext cx="2609850" cy="5238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08961" y="3819483"/>
            <a:ext cx="2133600" cy="5238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58197" y="4380028"/>
            <a:ext cx="2019300" cy="5238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11765" y="5331797"/>
            <a:ext cx="2200275" cy="5238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38995" y="5763105"/>
            <a:ext cx="22098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962-C266-4C49-B8E9-6F2EAE4BA3C0}" type="datetime1">
              <a:rPr lang="ru-RU" smtClean="0"/>
              <a:t>17.12.2025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14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8430" y="317633"/>
            <a:ext cx="3051208" cy="145538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8430" y="1773020"/>
            <a:ext cx="3080986" cy="171329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0689" y="3417002"/>
            <a:ext cx="2888949" cy="179989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138429" y="5130299"/>
            <a:ext cx="2980155" cy="144415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3008948" y="415457"/>
            <a:ext cx="2102068" cy="65294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3008948" y="920617"/>
            <a:ext cx="2227195" cy="65792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/>
          <a:stretch>
            <a:fillRect/>
          </a:stretch>
        </p:blipFill>
        <p:spPr>
          <a:xfrm>
            <a:off x="3008948" y="1883594"/>
            <a:ext cx="2227195" cy="64019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/>
          <a:stretch>
            <a:fillRect/>
          </a:stretch>
        </p:blipFill>
        <p:spPr>
          <a:xfrm>
            <a:off x="3008948" y="2434222"/>
            <a:ext cx="2669957" cy="59970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3008949" y="3435919"/>
            <a:ext cx="2227194" cy="75501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3004920" y="4048542"/>
            <a:ext cx="2317851" cy="744839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2"/>
          <a:stretch>
            <a:fillRect/>
          </a:stretch>
        </p:blipFill>
        <p:spPr>
          <a:xfrm>
            <a:off x="3004921" y="5108542"/>
            <a:ext cx="2106096" cy="62420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11"/>
          <a:stretch>
            <a:fillRect/>
          </a:stretch>
        </p:blipFill>
        <p:spPr>
          <a:xfrm>
            <a:off x="2916388" y="5675363"/>
            <a:ext cx="2194628" cy="6809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1145" y="84625"/>
            <a:ext cx="20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Левый квадруполь</a:t>
            </a:r>
            <a:endParaRPr lang="ru-RU" dirty="0"/>
          </a:p>
        </p:txBody>
      </p:sp>
      <p:pic>
        <p:nvPicPr>
          <p:cNvPr id="17" name="Рисунок 16"/>
          <p:cNvPicPr/>
          <p:nvPr/>
        </p:nvPicPr>
        <p:blipFill>
          <a:blip r:embed="rId13"/>
          <a:stretch>
            <a:fillRect/>
          </a:stretch>
        </p:blipFill>
        <p:spPr>
          <a:xfrm>
            <a:off x="5350250" y="269291"/>
            <a:ext cx="3606213" cy="1503729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4"/>
          <a:stretch>
            <a:fillRect/>
          </a:stretch>
        </p:blipFill>
        <p:spPr>
          <a:xfrm>
            <a:off x="8768932" y="391670"/>
            <a:ext cx="2348143" cy="67673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15"/>
          <a:stretch>
            <a:fillRect/>
          </a:stretch>
        </p:blipFill>
        <p:spPr>
          <a:xfrm>
            <a:off x="8768932" y="1045326"/>
            <a:ext cx="2348143" cy="5332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94922" y="89498"/>
            <a:ext cx="21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Правый квадруполь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559368" y="29797"/>
            <a:ext cx="169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коррекциями</a:t>
            </a:r>
            <a:endParaRPr lang="ru-RU" dirty="0"/>
          </a:p>
        </p:txBody>
      </p:sp>
      <p:pic>
        <p:nvPicPr>
          <p:cNvPr id="22" name="Рисунок 21"/>
          <p:cNvPicPr/>
          <p:nvPr/>
        </p:nvPicPr>
        <p:blipFill>
          <a:blip r:embed="rId16"/>
          <a:stretch>
            <a:fillRect/>
          </a:stretch>
        </p:blipFill>
        <p:spPr>
          <a:xfrm>
            <a:off x="5573231" y="1773020"/>
            <a:ext cx="3481086" cy="1764257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17"/>
          <a:stretch>
            <a:fillRect/>
          </a:stretch>
        </p:blipFill>
        <p:spPr>
          <a:xfrm>
            <a:off x="8927791" y="1851199"/>
            <a:ext cx="2102761" cy="672592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18"/>
          <a:stretch>
            <a:fillRect/>
          </a:stretch>
        </p:blipFill>
        <p:spPr>
          <a:xfrm>
            <a:off x="8867140" y="2443429"/>
            <a:ext cx="2249935" cy="590501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19"/>
          <a:stretch>
            <a:fillRect/>
          </a:stretch>
        </p:blipFill>
        <p:spPr>
          <a:xfrm>
            <a:off x="5573231" y="3276748"/>
            <a:ext cx="3481086" cy="1747371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20"/>
          <a:stretch>
            <a:fillRect/>
          </a:stretch>
        </p:blipFill>
        <p:spPr>
          <a:xfrm>
            <a:off x="8867141" y="3221457"/>
            <a:ext cx="2394418" cy="806062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21"/>
          <a:stretch>
            <a:fillRect/>
          </a:stretch>
        </p:blipFill>
        <p:spPr>
          <a:xfrm>
            <a:off x="8867140" y="3898816"/>
            <a:ext cx="2394419" cy="638842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22"/>
          <a:stretch>
            <a:fillRect/>
          </a:stretch>
        </p:blipFill>
        <p:spPr>
          <a:xfrm>
            <a:off x="5568216" y="4954326"/>
            <a:ext cx="3643161" cy="1494304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23"/>
          <a:stretch>
            <a:fillRect/>
          </a:stretch>
        </p:blipFill>
        <p:spPr>
          <a:xfrm>
            <a:off x="9054317" y="4939301"/>
            <a:ext cx="2062758" cy="706886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24"/>
          <a:stretch>
            <a:fillRect/>
          </a:stretch>
        </p:blipFill>
        <p:spPr>
          <a:xfrm>
            <a:off x="9054318" y="5528994"/>
            <a:ext cx="2207242" cy="6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2103-5E4A-4E8C-980B-0D13234EB1DC}" type="datetime1">
              <a:rPr lang="ru-RU" smtClean="0"/>
              <a:t>17.12.2025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2849" y="6308669"/>
            <a:ext cx="2743200" cy="365125"/>
          </a:xfrm>
        </p:spPr>
        <p:txBody>
          <a:bodyPr/>
          <a:lstStyle/>
          <a:p>
            <a:fld id="{A5802C3D-C066-4206-BCC2-C15077A76DE3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3685" y="1048631"/>
            <a:ext cx="4730016" cy="247992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25415" y="5197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04533" y="3570290"/>
            <a:ext cx="4737617" cy="273837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113791" y="874437"/>
            <a:ext cx="5182257" cy="255304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113791" y="3294715"/>
            <a:ext cx="5193573" cy="2862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212" y="6177351"/>
            <a:ext cx="277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Номер </a:t>
            </a:r>
            <a:r>
              <a:rPr lang="ru-RU" sz="1400" dirty="0" err="1" smtClean="0"/>
              <a:t>мультиполя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17428" y="6119789"/>
            <a:ext cx="2779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Номер </a:t>
            </a:r>
            <a:r>
              <a:rPr lang="ru-RU" sz="1400" dirty="0" err="1" smtClean="0"/>
              <a:t>мультиполя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733574" y="-48133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Разложение поля по </a:t>
            </a:r>
            <a:r>
              <a:rPr lang="ru-RU" sz="2400" dirty="0" err="1" smtClean="0"/>
              <a:t>мультиполям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79363" y="316985"/>
            <a:ext cx="234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 коррекций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306886" y="284836"/>
            <a:ext cx="169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коррекциями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6127" y="842995"/>
            <a:ext cx="1621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Левый квадруполь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25415" y="716869"/>
            <a:ext cx="1629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Пра</a:t>
            </a:r>
            <a:r>
              <a:rPr lang="ru-RU" sz="1400" dirty="0" err="1" smtClean="0"/>
              <a:t>ый</a:t>
            </a:r>
            <a:r>
              <a:rPr lang="ru-RU" sz="1400" dirty="0" smtClean="0"/>
              <a:t> </a:t>
            </a:r>
            <a:r>
              <a:rPr lang="ru-RU" sz="1400" dirty="0" smtClean="0"/>
              <a:t>квадруполь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8838" y="3338949"/>
            <a:ext cx="1715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Правый квадруполь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61079" y="3185060"/>
            <a:ext cx="1715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Правый квадруполь</a:t>
            </a:r>
          </a:p>
        </p:txBody>
      </p:sp>
    </p:spTree>
    <p:extLst>
      <p:ext uri="{BB962C8B-B14F-4D97-AF65-F5344CB8AC3E}">
        <p14:creationId xmlns:p14="http://schemas.microsoft.com/office/powerpoint/2010/main" val="28668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CE8C-2916-478C-B9AB-815C9BBD58D9}" type="datetime1">
              <a:rPr lang="ru-RU" smtClean="0"/>
              <a:t>17.12.2025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79231" y="156468"/>
            <a:ext cx="2252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Криостаты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39" y="625641"/>
            <a:ext cx="6315512" cy="282422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14443"/>
              </p:ext>
            </p:extLst>
          </p:nvPr>
        </p:nvGraphicFramePr>
        <p:xfrm>
          <a:off x="270576" y="902542"/>
          <a:ext cx="5320363" cy="534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317">
                  <a:extLst>
                    <a:ext uri="{9D8B030D-6E8A-4147-A177-3AD203B41FA5}">
                      <a16:colId xmlns:a16="http://schemas.microsoft.com/office/drawing/2014/main" val="2504326216"/>
                    </a:ext>
                  </a:extLst>
                </a:gridCol>
                <a:gridCol w="374046">
                  <a:extLst>
                    <a:ext uri="{9D8B030D-6E8A-4147-A177-3AD203B41FA5}">
                      <a16:colId xmlns:a16="http://schemas.microsoft.com/office/drawing/2014/main" val="1880821447"/>
                    </a:ext>
                  </a:extLst>
                </a:gridCol>
              </a:tblGrid>
              <a:tr h="771059"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Требования к криостату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96866"/>
                  </a:ext>
                </a:extLst>
              </a:tr>
              <a:tr h="771059">
                <a:tc>
                  <a:txBody>
                    <a:bodyPr/>
                    <a:lstStyle/>
                    <a:p>
                      <a:r>
                        <a:rPr lang="ru-RU" dirty="0" smtClean="0"/>
                        <a:t>Охлаждение квадруполей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945788"/>
                  </a:ext>
                </a:extLst>
              </a:tr>
              <a:tr h="1109408">
                <a:tc>
                  <a:txBody>
                    <a:bodyPr/>
                    <a:lstStyle/>
                    <a:p>
                      <a:r>
                        <a:rPr lang="ru-RU" dirty="0" smtClean="0"/>
                        <a:t>Охлаждение </a:t>
                      </a:r>
                      <a:r>
                        <a:rPr lang="ru-RU" dirty="0" err="1" smtClean="0"/>
                        <a:t>токовводов</a:t>
                      </a:r>
                      <a:r>
                        <a:rPr lang="ru-RU" dirty="0" smtClean="0"/>
                        <a:t> с током до 2кА ( 8 </a:t>
                      </a:r>
                      <a:r>
                        <a:rPr lang="ru-RU" dirty="0" err="1" smtClean="0"/>
                        <a:t>токовводов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231637"/>
                  </a:ext>
                </a:extLst>
              </a:tr>
              <a:tr h="1109408">
                <a:tc>
                  <a:txBody>
                    <a:bodyPr/>
                    <a:lstStyle/>
                    <a:p>
                      <a:r>
                        <a:rPr lang="ru-RU" dirty="0" smtClean="0"/>
                        <a:t>Охлаждение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токовводов</a:t>
                      </a:r>
                      <a:r>
                        <a:rPr lang="ru-RU" baseline="0" dirty="0" smtClean="0"/>
                        <a:t> с током до 150 А (20 </a:t>
                      </a:r>
                      <a:r>
                        <a:rPr lang="ru-RU" baseline="0" dirty="0" err="1" smtClean="0"/>
                        <a:t>токовводов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258736"/>
                  </a:ext>
                </a:extLst>
              </a:tr>
              <a:tr h="1584868">
                <a:tc>
                  <a:txBody>
                    <a:bodyPr/>
                    <a:lstStyle/>
                    <a:p>
                      <a:r>
                        <a:rPr lang="ru-RU" dirty="0" smtClean="0"/>
                        <a:t>Охлаждение вакуумных камер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Использование </a:t>
                      </a:r>
                      <a:r>
                        <a:rPr lang="ru-RU" dirty="0" err="1" smtClean="0"/>
                        <a:t>криокулеров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68453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3" y="3449865"/>
            <a:ext cx="6371925" cy="279848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190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EDDE-8226-41FE-BC72-64B3282D17A9}" type="datetime1">
              <a:rPr lang="ru-RU" smtClean="0"/>
              <a:t>17.12.2025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07856" y="789128"/>
            <a:ext cx="258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Что сделано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82891" y="1520647"/>
            <a:ext cx="84113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Изготовлен двойной квадруполь с требуемым градиентом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Проведены магнитные измерения вращающейся катушкой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Магнитные измерения соответствуют расчётным значениям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3702" y="3814683"/>
            <a:ext cx="10778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Изготовлены </a:t>
            </a:r>
            <a:r>
              <a:rPr lang="ru-RU" sz="2400" dirty="0"/>
              <a:t>и переданы в цех чертежи первой пары квадрупольных </a:t>
            </a:r>
            <a:r>
              <a:rPr lang="ru-RU" sz="2400" dirty="0" smtClean="0"/>
              <a:t>линз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Сделаны чертежи на криостат для горизонтального размещения квадруполей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Готовится система магнитных измерений в горизонтальной плоскости</a:t>
            </a:r>
            <a:endParaRPr lang="ru-RU" sz="2400" dirty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07856" y="3189369"/>
            <a:ext cx="4052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Д</a:t>
            </a:r>
            <a:r>
              <a:rPr lang="ru-RU" sz="3600" dirty="0" smtClean="0"/>
              <a:t>альнейшие </a:t>
            </a:r>
            <a:r>
              <a:rPr lang="ru-RU" sz="3600" dirty="0"/>
              <a:t>планы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65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7107" y="1183906"/>
            <a:ext cx="284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Содержание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79054" y="1963554"/>
            <a:ext cx="846821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    Что такое </a:t>
            </a:r>
            <a:r>
              <a:rPr lang="en-US" sz="2400" dirty="0" smtClean="0"/>
              <a:t>CCT </a:t>
            </a:r>
            <a:r>
              <a:rPr lang="ru-RU" sz="2400" dirty="0" smtClean="0"/>
              <a:t>квадруполь</a:t>
            </a:r>
          </a:p>
          <a:p>
            <a:r>
              <a:rPr lang="ru-RU" sz="2400" dirty="0" smtClean="0"/>
              <a:t>-    Первый опыт создания сверхпроводящего квадруполя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Магнитные измерения спаренных квадруполей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Промежуток финального фокуса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Параметры квадруполей финального фокуса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Коррекция в квадруполях обратного потока магнитного поля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Криостаты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Выводы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1D5B-DA8D-4FDA-ADA2-740337546738}" type="datetime1">
              <a:rPr lang="ru-RU" smtClean="0"/>
              <a:t>17.12.2025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5820" y="3645818"/>
            <a:ext cx="3392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Трехмерная</a:t>
            </a:r>
            <a:r>
              <a:rPr lang="ru-RU" sz="1400" dirty="0"/>
              <a:t> модель квадрупольной линзы CCT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1056" y="1960088"/>
            <a:ext cx="4134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Трёхмерная </a:t>
            </a:r>
            <a:r>
              <a:rPr lang="ru-RU" sz="2000" dirty="0"/>
              <a:t>модель витков намотки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79140" y="552089"/>
            <a:ext cx="8850114" cy="138499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dk1"/>
                </a:solidFill>
              </a:rPr>
              <a:t>Конструкция </a:t>
            </a:r>
            <a:r>
              <a:rPr lang="en-US" sz="1400" b="1" dirty="0" smtClean="0">
                <a:solidFill>
                  <a:schemeClr val="dk1"/>
                </a:solidFill>
              </a:rPr>
              <a:t>CCT </a:t>
            </a:r>
            <a:r>
              <a:rPr lang="ru-RU" sz="1400" b="1" dirty="0" smtClean="0">
                <a:solidFill>
                  <a:schemeClr val="dk1"/>
                </a:solidFill>
              </a:rPr>
              <a:t>квадрупольных линз: </a:t>
            </a:r>
            <a:endParaRPr lang="en-US" sz="1400" b="1" dirty="0">
              <a:solidFill>
                <a:schemeClr val="dk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/>
              <a:t>Проволока наматывается в канавки на поверхности внутреннего цилиндра и механически прижимается внешним цилиндром, который непрерывно надевается на внутренний цилиндр в процессе намотки</a:t>
            </a:r>
            <a:r>
              <a:rPr lang="ru-RU" sz="1400" dirty="0" smtClean="0"/>
              <a:t>.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 smtClean="0"/>
              <a:t>Затем</a:t>
            </a:r>
            <a:r>
              <a:rPr lang="ru-RU" sz="1400" dirty="0"/>
              <a:t>, во время намотки внешнего цилиндра, </a:t>
            </a:r>
            <a:r>
              <a:rPr lang="ru-RU" sz="1400" dirty="0" smtClean="0"/>
              <a:t>катушки прижимаются </a:t>
            </a:r>
            <a:r>
              <a:rPr lang="ru-RU" sz="1400" dirty="0"/>
              <a:t>внешней оправкой. Внешняя оправка изготовлена из меди для обеспечения хорошей теплопроводности, поскольку охлаждение будет происходить внутри криостата непрямого охлаждения в вакууме</a:t>
            </a:r>
            <a:r>
              <a:rPr lang="ru-RU" sz="1400" dirty="0" smtClean="0"/>
              <a:t>.</a:t>
            </a:r>
            <a:endParaRPr lang="ru-RU" sz="1400" dirty="0">
              <a:solidFill>
                <a:schemeClr val="dk1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438" y="4260719"/>
            <a:ext cx="2831842" cy="164534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626030" y="6048573"/>
            <a:ext cx="4523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Трёхмерная </a:t>
            </a:r>
            <a:r>
              <a:rPr lang="ru-RU" sz="1400" dirty="0"/>
              <a:t>модель </a:t>
            </a:r>
            <a:r>
              <a:rPr lang="ru-RU" sz="1400" dirty="0" smtClean="0"/>
              <a:t>готовой </a:t>
            </a:r>
            <a:r>
              <a:rPr lang="en-US" sz="1400" dirty="0" smtClean="0"/>
              <a:t>CCT-</a:t>
            </a:r>
            <a:r>
              <a:rPr lang="ru-RU" sz="1400" dirty="0" smtClean="0"/>
              <a:t>линзы</a:t>
            </a:r>
            <a:r>
              <a:rPr lang="ru-RU" sz="900" dirty="0" smtClean="0"/>
              <a:t>,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49177" y="6173988"/>
            <a:ext cx="2869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Форма канавки для провода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22029" y="90424"/>
            <a:ext cx="6386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Что такое </a:t>
            </a:r>
            <a:r>
              <a:rPr lang="en-US" sz="2400" dirty="0" smtClean="0"/>
              <a:t>CCT </a:t>
            </a:r>
            <a:r>
              <a:rPr lang="ru-RU" sz="2400" dirty="0" smtClean="0"/>
              <a:t>(</a:t>
            </a:r>
            <a:r>
              <a:rPr lang="en-US" sz="2400" dirty="0" smtClean="0"/>
              <a:t>Canted Cosine Theta</a:t>
            </a:r>
            <a:r>
              <a:rPr lang="ru-RU" sz="2400" dirty="0" smtClean="0"/>
              <a:t>) квадруполь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7" y="2059193"/>
            <a:ext cx="3858705" cy="1633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22" y="2676523"/>
            <a:ext cx="3021784" cy="12790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58" y="2691383"/>
            <a:ext cx="2960164" cy="1253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30336" y="2338619"/>
            <a:ext cx="236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Внутренний соленоид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11266" y="2349842"/>
            <a:ext cx="20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Внешний соленоид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7" y="4190193"/>
            <a:ext cx="4386371" cy="1926447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88D-DA6F-4A59-A8C6-44BE403748B4}" type="datetime1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328592" y="339233"/>
            <a:ext cx="865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b="1" dirty="0">
                <a:latin typeface="Comic Sans MS" panose="030F0702030302020204" pitchFamily="66" charset="0"/>
              </a:rPr>
              <a:t> </a:t>
            </a:r>
            <a:r>
              <a:rPr lang="ru-RU" dirty="0" smtClean="0"/>
              <a:t>Расчёт </a:t>
            </a:r>
            <a:r>
              <a:rPr lang="ru-RU" dirty="0"/>
              <a:t>магнитного поля </a:t>
            </a:r>
            <a:r>
              <a:rPr lang="ru-RU" dirty="0" smtClean="0"/>
              <a:t>для одиночного квадруполя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2880" y="3528592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Зависимость компонент поля </a:t>
            </a:r>
            <a:r>
              <a:rPr lang="ru-RU" sz="1400" dirty="0" err="1"/>
              <a:t>Bx</a:t>
            </a:r>
            <a:r>
              <a:rPr lang="ru-RU" sz="1400" dirty="0"/>
              <a:t> и </a:t>
            </a:r>
            <a:r>
              <a:rPr lang="ru-RU" sz="1400" dirty="0" err="1"/>
              <a:t>Bz</a:t>
            </a:r>
            <a:r>
              <a:rPr lang="ru-RU" sz="1400" dirty="0"/>
              <a:t> от поперечной координаты X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64316" y="3541822"/>
            <a:ext cx="3630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Зависимость градиентов </a:t>
            </a:r>
            <a:r>
              <a:rPr lang="ru-RU" sz="1400" dirty="0" err="1"/>
              <a:t>dBx</a:t>
            </a:r>
            <a:r>
              <a:rPr lang="ru-RU" sz="1400" dirty="0"/>
              <a:t>/</a:t>
            </a:r>
            <a:r>
              <a:rPr lang="ru-RU" sz="1400" dirty="0" err="1"/>
              <a:t>dx</a:t>
            </a:r>
            <a:r>
              <a:rPr lang="ru-RU" sz="1400" dirty="0"/>
              <a:t> и </a:t>
            </a:r>
            <a:r>
              <a:rPr lang="ru-RU" sz="1400" dirty="0" err="1"/>
              <a:t>dBz</a:t>
            </a:r>
            <a:r>
              <a:rPr lang="ru-RU" sz="1400" dirty="0"/>
              <a:t>/</a:t>
            </a:r>
            <a:r>
              <a:rPr lang="ru-RU" sz="1400" dirty="0" err="1"/>
              <a:t>dx</a:t>
            </a:r>
            <a:r>
              <a:rPr lang="ru-RU" sz="1400" dirty="0"/>
              <a:t> от поперечной координаты X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49049" y="5376702"/>
            <a:ext cx="2759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Распределение градиентов поля </a:t>
            </a:r>
            <a:r>
              <a:rPr lang="ru-RU" sz="1400" dirty="0" err="1"/>
              <a:t>dBx</a:t>
            </a:r>
            <a:r>
              <a:rPr lang="ru-RU" sz="1400" dirty="0"/>
              <a:t>/</a:t>
            </a:r>
            <a:r>
              <a:rPr lang="ru-RU" sz="1400" dirty="0" err="1"/>
              <a:t>dx</a:t>
            </a:r>
            <a:r>
              <a:rPr lang="ru-RU" sz="1400" dirty="0"/>
              <a:t> и </a:t>
            </a:r>
            <a:r>
              <a:rPr lang="ru-RU" sz="1400" dirty="0" err="1"/>
              <a:t>dBz</a:t>
            </a:r>
            <a:r>
              <a:rPr lang="ru-RU" sz="1400" dirty="0"/>
              <a:t>/</a:t>
            </a:r>
            <a:r>
              <a:rPr lang="ru-RU" sz="1400" dirty="0" err="1"/>
              <a:t>dx</a:t>
            </a:r>
            <a:r>
              <a:rPr lang="ru-RU" sz="1400" dirty="0"/>
              <a:t> по продольной координате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" y="887995"/>
            <a:ext cx="4199402" cy="2640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64" y="887994"/>
            <a:ext cx="4370643" cy="2640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9" y="3836369"/>
            <a:ext cx="5146475" cy="2778874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075C-2DD9-446B-AC7E-CA68BCA84E46}" type="datetime1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108" y="1562463"/>
            <a:ext cx="1013915" cy="10139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4104" y="1230183"/>
            <a:ext cx="1058592" cy="10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7143" y="5812627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1441" y="5184601"/>
            <a:ext cx="5984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Зависимость компонент поля </a:t>
            </a:r>
            <a:r>
              <a:rPr lang="ru-RU" sz="1400" dirty="0" err="1"/>
              <a:t>Bx</a:t>
            </a:r>
            <a:r>
              <a:rPr lang="ru-RU" sz="1400" dirty="0"/>
              <a:t> и </a:t>
            </a:r>
            <a:r>
              <a:rPr lang="ru-RU" sz="1400" dirty="0" err="1"/>
              <a:t>Bz</a:t>
            </a:r>
            <a:r>
              <a:rPr lang="ru-RU" sz="1400" dirty="0"/>
              <a:t> от поперечной координаты X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Красный - суммарное поле от двух </a:t>
            </a:r>
            <a:r>
              <a:rPr lang="ru-RU" sz="1400" dirty="0" smtClean="0"/>
              <a:t>квадруполей запитанных током 1000 А. </a:t>
            </a:r>
            <a:r>
              <a:rPr lang="ru-RU" sz="1400" dirty="0"/>
              <a:t>Центры линз обозначены пунктиром</a:t>
            </a:r>
            <a:r>
              <a:rPr lang="en-US" sz="900" dirty="0" smtClean="0">
                <a:latin typeface="Comic Sans MS" panose="030F0702030302020204" pitchFamily="66" charset="0"/>
              </a:rPr>
              <a:t>.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67018" y="5161900"/>
            <a:ext cx="5366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Поведение градиентов </a:t>
            </a:r>
            <a:r>
              <a:rPr lang="ru-RU" sz="1400" dirty="0" err="1"/>
              <a:t>dBx</a:t>
            </a:r>
            <a:r>
              <a:rPr lang="ru-RU" sz="1400" dirty="0"/>
              <a:t>/</a:t>
            </a:r>
            <a:r>
              <a:rPr lang="ru-RU" sz="1400" dirty="0" err="1"/>
              <a:t>dx</a:t>
            </a:r>
            <a:r>
              <a:rPr lang="ru-RU" sz="1400" dirty="0"/>
              <a:t> и </a:t>
            </a:r>
            <a:r>
              <a:rPr lang="ru-RU" sz="1400" dirty="0" err="1"/>
              <a:t>dBz</a:t>
            </a:r>
            <a:r>
              <a:rPr lang="ru-RU" sz="1400" dirty="0"/>
              <a:t>/</a:t>
            </a:r>
            <a:r>
              <a:rPr lang="ru-RU" sz="1400" dirty="0" err="1"/>
              <a:t>dx</a:t>
            </a:r>
            <a:r>
              <a:rPr lang="ru-RU" sz="1400" dirty="0"/>
              <a:t> от поперечной координаты X с двумя активированными квадруполями</a:t>
            </a:r>
            <a:r>
              <a:rPr lang="ru-RU" sz="900" dirty="0"/>
              <a:t>.</a:t>
            </a:r>
            <a:endParaRPr lang="ru-RU" sz="900" dirty="0"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5303" y="186944"/>
            <a:ext cx="9564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b="1" dirty="0">
                <a:latin typeface="Comic Sans MS" panose="030F0702030302020204" pitchFamily="66" charset="0"/>
              </a:rPr>
              <a:t> </a:t>
            </a:r>
            <a:r>
              <a:rPr lang="ru-RU" dirty="0" smtClean="0"/>
              <a:t>Расчёт </a:t>
            </a:r>
            <a:r>
              <a:rPr lang="ru-RU" dirty="0"/>
              <a:t>магнитного поля для двух </a:t>
            </a:r>
            <a:r>
              <a:rPr lang="ru-RU" dirty="0" smtClean="0"/>
              <a:t>стоящих рядом квадруполей запитанных током 1500 А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3" y="994479"/>
            <a:ext cx="5683178" cy="3607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07" y="1055445"/>
            <a:ext cx="6115477" cy="3607286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AF79-008E-4BBD-8318-DC9F0146013C}" type="datetime1">
              <a:rPr lang="ru-RU" smtClean="0"/>
              <a:t>17.12.2025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5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646" y="2014850"/>
            <a:ext cx="1013915" cy="10139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255" y="2014850"/>
            <a:ext cx="1013915" cy="10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9" y="745996"/>
            <a:ext cx="4222445" cy="2033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0" y="3442754"/>
            <a:ext cx="3961576" cy="246768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65" y="644265"/>
            <a:ext cx="7356763" cy="5088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79844"/>
            <a:ext cx="433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Две алюминиевые заготовки для намотки квадруполя и медный низкотемпературный экран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17520" y="6156960"/>
            <a:ext cx="294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Два сверхпроводящих квадруполя, 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739295" y="5849183"/>
            <a:ext cx="2828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Процесс изготовления квадруполя</a:t>
            </a:r>
            <a:endParaRPr lang="ru-RU" sz="1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267E-9E95-4D8C-AE70-9F1C962D141C}" type="datetime1">
              <a:rPr lang="ru-RU" smtClean="0"/>
              <a:t>17.12.2025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AF79-065F-4F45-A920-2D6DA35FAA18}" type="slidenum">
              <a:rPr lang="ru-RU" smtClean="0"/>
              <a:t>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22366" y="182600"/>
            <a:ext cx="7347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Первый опыт создания сверхпроводящего квадруполя</a:t>
            </a:r>
          </a:p>
        </p:txBody>
      </p:sp>
    </p:spTree>
    <p:extLst>
      <p:ext uri="{BB962C8B-B14F-4D97-AF65-F5344CB8AC3E}">
        <p14:creationId xmlns:p14="http://schemas.microsoft.com/office/powerpoint/2010/main" val="9265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7143" y="5812627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>
              <a:cs typeface="Times New Roman" panose="02020603050405020304" pitchFamily="18" charset="0"/>
            </a:endParaRPr>
          </a:p>
          <a:p>
            <a:endParaRPr lang="ru-RU" sz="2800" b="1" i="1" dirty="0"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760" y="636902"/>
            <a:ext cx="11308079" cy="95410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/>
              <a:t>“Холодные” испытания прототипа линзы CCT проводились в “сухом” криостате с </a:t>
            </a:r>
            <a:r>
              <a:rPr lang="ru-RU" sz="1400" dirty="0" smtClean="0"/>
              <a:t>помощью кулеров </a:t>
            </a:r>
            <a:r>
              <a:rPr lang="ru-RU" sz="1400" dirty="0"/>
              <a:t>в вакууме </a:t>
            </a:r>
            <a:r>
              <a:rPr lang="ru-RU" sz="1400" dirty="0" smtClean="0"/>
              <a:t>через медные </a:t>
            </a:r>
            <a:r>
              <a:rPr lang="ru-RU" sz="1400" dirty="0" err="1" smtClean="0"/>
              <a:t>тепловводы</a:t>
            </a:r>
            <a:r>
              <a:rPr lang="ru-RU" sz="140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/>
              <a:t>Максимальный ток в </a:t>
            </a:r>
            <a:r>
              <a:rPr lang="ru-RU" sz="1400" dirty="0" smtClean="0"/>
              <a:t>квадруполях, </a:t>
            </a:r>
            <a:r>
              <a:rPr lang="ru-RU" sz="1400" dirty="0"/>
              <a:t>составляющий 1600 А, обеспечивается 4 источниками питания </a:t>
            </a:r>
            <a:r>
              <a:rPr lang="ru-RU" sz="1400" dirty="0" err="1"/>
              <a:t>Danfysik</a:t>
            </a:r>
            <a:r>
              <a:rPr lang="ru-RU" sz="1400" dirty="0"/>
              <a:t> по 400 А каждый</a:t>
            </a:r>
            <a:r>
              <a:rPr lang="ru-RU" sz="140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/>
              <a:t>Первый шаг: подключается и измеряется только один </a:t>
            </a:r>
            <a:r>
              <a:rPr lang="ru-RU" sz="1400" dirty="0" smtClean="0"/>
              <a:t>квадруполь.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/>
              <a:t>Следующий шаг: обе линзы будут соединены последовательно, чтобы измерить влияние магнитного поля каждой линзы друг на друга.</a:t>
            </a:r>
            <a:endParaRPr lang="ru-RU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56692" y="6348683"/>
            <a:ext cx="7596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Процесс установки квадрупольного линзового блока в криостат </a:t>
            </a:r>
            <a:r>
              <a:rPr lang="ru-RU" sz="1400" dirty="0" smtClean="0"/>
              <a:t>с косвенным охлаждением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15" y="1694147"/>
            <a:ext cx="1678777" cy="2071216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119" y="2031132"/>
            <a:ext cx="3351267" cy="1198175"/>
          </a:xfrm>
          <a:prstGeom prst="rect">
            <a:avLst/>
          </a:prstGeom>
        </p:spPr>
      </p:pic>
      <p:pic>
        <p:nvPicPr>
          <p:cNvPr id="25" name="Picture 138748938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248" y="1755607"/>
            <a:ext cx="3205351" cy="2009756"/>
          </a:xfrm>
          <a:prstGeom prst="rect">
            <a:avLst/>
          </a:prstGeom>
        </p:spPr>
      </p:pic>
      <p:pic>
        <p:nvPicPr>
          <p:cNvPr id="26" name="Picture 1361901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144" y="4223619"/>
            <a:ext cx="4410877" cy="2076762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520" y="3563959"/>
            <a:ext cx="2905726" cy="274704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999301" y="3234457"/>
            <a:ext cx="3709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Измерительная рама с шаговым двигателем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66430" y="3757312"/>
            <a:ext cx="3205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Блок квадруполей, собранный для магнитных измерений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9272" y="3831175"/>
            <a:ext cx="2042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Криостат </a:t>
            </a:r>
            <a:r>
              <a:rPr lang="ru-RU" sz="1400" dirty="0" smtClean="0"/>
              <a:t>косвенного </a:t>
            </a:r>
            <a:r>
              <a:rPr lang="ru-RU" sz="1400" dirty="0"/>
              <a:t>охлаждения в ИЯФ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5760" y="142331"/>
            <a:ext cx="10570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dirty="0" smtClean="0"/>
              <a:t>Магнитные измерения </a:t>
            </a:r>
            <a:r>
              <a:rPr lang="ru-RU" sz="2400" dirty="0"/>
              <a:t>квадруполя CCT в криостате </a:t>
            </a:r>
            <a:r>
              <a:rPr lang="ru-RU" sz="2400" dirty="0" smtClean="0"/>
              <a:t>косвенного </a:t>
            </a:r>
            <a:r>
              <a:rPr lang="ru-RU" sz="2400" dirty="0"/>
              <a:t>охлаждения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B9B8-D6ED-4C21-BC8E-5A763232554F}" type="datetime1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16329" y="6460699"/>
            <a:ext cx="4114800" cy="365125"/>
          </a:xfrm>
        </p:spPr>
        <p:txBody>
          <a:bodyPr/>
          <a:lstStyle/>
          <a:p>
            <a:r>
              <a:rPr lang="ru-RU" dirty="0" smtClean="0"/>
              <a:t>Совещание по ВЭПП-2000/ВЭПП-6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0451" y="109057"/>
            <a:ext cx="465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Результаты магнитных измерений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91490" y="764818"/>
            <a:ext cx="3674110" cy="21917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840" y="2929764"/>
            <a:ext cx="914400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Магнитное поле в зависимости от угла положения рамок, восстановленное по 76 оборотам.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6314915" y="714018"/>
            <a:ext cx="3601245" cy="224254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59410" y="3252608"/>
            <a:ext cx="3806190" cy="278243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049645" y="3273793"/>
            <a:ext cx="4079875" cy="27612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5816" y="6056222"/>
            <a:ext cx="11251725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Относительные коэффициенты разложения поля, измеренные центральной рамкой, по гармоникам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гармоника соответствует квадруполю)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485" y="476304"/>
            <a:ext cx="3129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Измерения поля в квадруполе с током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28080" y="489953"/>
            <a:ext cx="4260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Измерения наведённого поля в соседней квадруполе</a:t>
            </a:r>
            <a:endParaRPr lang="ru-RU" sz="14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3624-0795-4E07-8883-5CE17E6890B6}" type="datetime1">
              <a:rPr lang="ru-RU" smtClean="0"/>
              <a:t>17.12.2025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AF79-065F-4F45-A920-2D6DA35FAA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86326" y="1099123"/>
                <a:ext cx="10515600" cy="40489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200" dirty="0" smtClean="0"/>
                  <a:t>Trajectory at E=2.1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nm, </a:t>
                </a:r>
                <a:r>
                  <a:rPr lang="en-US" sz="3200" dirty="0" smtClean="0"/>
                  <a:t>v.29</a:t>
                </a:r>
                <a:endParaRPr lang="ru-RU" sz="32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86326" y="1099123"/>
                <a:ext cx="10515600" cy="404896"/>
              </a:xfrm>
              <a:blipFill>
                <a:blip r:embed="rId3"/>
                <a:stretch>
                  <a:fillRect l="-1217" t="-37313" b="-522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F759-F4CE-4AFF-84F7-DFC43F4AFAD9}" type="datetime1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Совещание по ВЭПП-2000/ВЭПП-6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2C3D-C066-4206-BCC2-C15077A76DE3}" type="slidenum">
              <a:rPr lang="ru-RU" smtClean="0"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1582341"/>
            <a:ext cx="299973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Q0 pole field is -0.714276 T</a:t>
            </a:r>
          </a:p>
          <a:p>
            <a:r>
              <a:rPr lang="fr-FR" dirty="0"/>
              <a:t>Aperture Q0 (R): x=0.0155056</a:t>
            </a:r>
          </a:p>
          <a:p>
            <a:r>
              <a:rPr lang="fr-FR" dirty="0"/>
              <a:t>Aperture Q0 (R): y=0.0164185</a:t>
            </a:r>
            <a:endParaRPr lang="en-US" dirty="0"/>
          </a:p>
          <a:p>
            <a:r>
              <a:rPr lang="fr-FR" dirty="0"/>
              <a:t>Length Q0: </a:t>
            </a:r>
            <a:r>
              <a:rPr lang="fr-FR" dirty="0" smtClean="0"/>
              <a:t>L=0.32 </a:t>
            </a:r>
            <a:r>
              <a:rPr lang="fr-FR" dirty="0"/>
              <a:t>m</a:t>
            </a:r>
            <a:endParaRPr lang="en-US" dirty="0"/>
          </a:p>
          <a:p>
            <a:endParaRPr lang="en-US" dirty="0" smtClean="0"/>
          </a:p>
          <a:p>
            <a:r>
              <a:rPr lang="fr-FR" dirty="0"/>
              <a:t>Q1 pole field is 0.744968 T</a:t>
            </a:r>
          </a:p>
          <a:p>
            <a:r>
              <a:rPr lang="fr-FR" dirty="0"/>
              <a:t>Aperture Q1 (R): x=0.02714</a:t>
            </a:r>
          </a:p>
          <a:p>
            <a:r>
              <a:rPr lang="fr-FR" dirty="0"/>
              <a:t>Aperture Q1 (R): y=0.0164185</a:t>
            </a:r>
            <a:endParaRPr lang="en-US" dirty="0"/>
          </a:p>
          <a:p>
            <a:r>
              <a:rPr lang="fr-FR" dirty="0"/>
              <a:t>Length Q1: L=0.37 m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Dx0=0.0146183</a:t>
            </a:r>
          </a:p>
          <a:p>
            <a:r>
              <a:rPr lang="en-US" dirty="0"/>
              <a:t>Dx1=0.0184293</a:t>
            </a:r>
          </a:p>
          <a:p>
            <a:endParaRPr lang="en-US" dirty="0"/>
          </a:p>
          <a:p>
            <a:r>
              <a:rPr lang="en-US" dirty="0" err="1"/>
              <a:t>Sigma_x</a:t>
            </a:r>
            <a:r>
              <a:rPr lang="en-US" dirty="0"/>
              <a:t> IP(m)=9.48683e-05</a:t>
            </a:r>
            <a:endParaRPr lang="en-US" dirty="0" smtClean="0"/>
          </a:p>
          <a:p>
            <a:r>
              <a:rPr lang="en-US" dirty="0" err="1" smtClean="0"/>
              <a:t>Sigma_y</a:t>
            </a:r>
            <a:r>
              <a:rPr lang="en-US" dirty="0" smtClean="0"/>
              <a:t> </a:t>
            </a:r>
            <a:r>
              <a:rPr lang="en-US" dirty="0"/>
              <a:t>IP(m)=</a:t>
            </a:r>
            <a:r>
              <a:rPr lang="en-US" dirty="0" smtClean="0"/>
              <a:t>1.03923e-06</a:t>
            </a:r>
          </a:p>
          <a:p>
            <a:endParaRPr lang="en-US" dirty="0"/>
          </a:p>
          <a:p>
            <a:r>
              <a:rPr lang="en-US" dirty="0" err="1" smtClean="0"/>
              <a:t>Bdetector</a:t>
            </a:r>
            <a:r>
              <a:rPr lang="en-US" dirty="0" smtClean="0"/>
              <a:t> = 1.5 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32" y="1660663"/>
            <a:ext cx="9000000" cy="4644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6484" y="106498"/>
            <a:ext cx="5152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Промежуток финального фокуса</a:t>
            </a:r>
          </a:p>
        </p:txBody>
      </p:sp>
    </p:spTree>
    <p:extLst>
      <p:ext uri="{BB962C8B-B14F-4D97-AF65-F5344CB8AC3E}">
        <p14:creationId xmlns:p14="http://schemas.microsoft.com/office/powerpoint/2010/main" val="20631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4649</TotalTime>
  <Words>779</Words>
  <Application>Microsoft Office PowerPoint</Application>
  <PresentationFormat>Широкоэкранный</PresentationFormat>
  <Paragraphs>189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Times New Roman</vt:lpstr>
      <vt:lpstr>Wingdings</vt:lpstr>
      <vt:lpstr>Тема Office</vt:lpstr>
      <vt:lpstr>Опыт создания ССТ линз  и  дальнейшие планы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Trajectory at E=2.1 GeV, ε_x=60 nm, v.29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создания ССТ линз  и  дальнейшие планы</dc:title>
  <dc:creator>Николай Мезенцев</dc:creator>
  <cp:lastModifiedBy>Николай Мезенцев</cp:lastModifiedBy>
  <cp:revision>51</cp:revision>
  <dcterms:created xsi:type="dcterms:W3CDTF">2025-12-08T03:43:40Z</dcterms:created>
  <dcterms:modified xsi:type="dcterms:W3CDTF">2025-12-18T05:09:04Z</dcterms:modified>
</cp:coreProperties>
</file>