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5" r:id="rId4"/>
    <p:sldId id="280" r:id="rId5"/>
    <p:sldId id="272" r:id="rId6"/>
    <p:sldId id="282" r:id="rId7"/>
    <p:sldId id="283" r:id="rId8"/>
    <p:sldId id="277" r:id="rId9"/>
    <p:sldId id="268" r:id="rId10"/>
  </p:sldIdLst>
  <p:sldSz cx="12192000" cy="6858000"/>
  <p:notesSz cx="7102475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66"/>
    <a:srgbClr val="FF0066"/>
    <a:srgbClr val="0000FF"/>
    <a:srgbClr val="FBEAD9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11" autoAdjust="0"/>
  </p:normalViewPr>
  <p:slideViewPr>
    <p:cSldViewPr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346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r>
              <a:rPr lang="ru-RU"/>
              <a:t>October 2010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5A822AAF-D303-4580-ACB3-78FAED40B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1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r>
              <a:rPr lang="ru-RU"/>
              <a:t>October 2010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1668C085-7813-4F82-B986-C732DEDC6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0" smtClean="0"/>
              <a:t>October 2010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08DC59-FDD3-432D-A0A8-E3B963069D92}" type="slidenum">
              <a:rPr lang="ru-RU" b="0" smtClean="0"/>
              <a:pPr/>
              <a:t>1</a:t>
            </a:fld>
            <a:endParaRPr lang="ru-RU" b="0" smtClean="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447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EEA0-8937-46DF-BC0A-DB2821778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045E4-8314-4E70-87AA-EF244092CC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1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2E17-32F1-4B5D-81F6-DC4B0D32AB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9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682D-5487-495D-96BD-9855D1B36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4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A3A89-FF32-42FF-A23E-CC96E42C98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1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EC9CF-C96A-4557-B43A-C3CFE1DA1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3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E446E-B825-4CD2-850A-CF00A9E675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2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3ADFB-A79A-4C75-8663-81A802ABD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5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DA004-1418-4423-9BF1-168E288A0B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4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6647F-8DAF-48D3-97C0-B9E695B642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7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1ECE6-0252-4B39-AE1A-2F9F339F84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9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F9B-6711-4CC2-A6B3-29BC7A6DE8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44DE24-CA4A-43BA-9D96-6141A1381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1384" y="908050"/>
            <a:ext cx="11017224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Сверхпроводящий соленоид для</a:t>
            </a:r>
            <a:br>
              <a:rPr lang="ru-RU" sz="3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ВЭПП-6 детектора</a:t>
            </a:r>
            <a:endParaRPr lang="ru-RU" sz="3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9320" y="3717032"/>
            <a:ext cx="8244135" cy="24923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7030A0"/>
                </a:solidFill>
                <a:effectLst/>
              </a:rPr>
              <a:t>Брагин Алексей</a:t>
            </a:r>
            <a:endParaRPr lang="en-US" sz="2000" b="1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ИЯФ СО РАН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Новосибирск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Июнь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20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3429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Требования к соленоиду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A3A89-FF32-42FF-A23E-CC96E42C986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312024" y="657909"/>
            <a:ext cx="5699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Originally, the design of the outer superconducting solenoid was discussed in 2011.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1344" y="981075"/>
            <a:ext cx="500454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Соленоид расположен между ярмом и калориметром.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1400" dirty="0" smtClean="0">
                <a:solidFill>
                  <a:srgbClr val="FF3300"/>
                </a:solidFill>
                <a:latin typeface="Arial" panose="020B0604020202020204" pitchFamily="34" charset="0"/>
              </a:rPr>
              <a:t>Требования к радиационной толщине?</a:t>
            </a:r>
            <a:endParaRPr lang="en-US" sz="1400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The magnetic field is ~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ru-RU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,2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ru-RU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л. Более высокое – может обсуждаться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484784"/>
            <a:ext cx="5040560" cy="49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87510"/>
              </p:ext>
            </p:extLst>
          </p:nvPr>
        </p:nvGraphicFramePr>
        <p:xfrm>
          <a:off x="479376" y="2348880"/>
          <a:ext cx="5328592" cy="37155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43690"/>
                <a:gridCol w="984902"/>
              </a:tblGrid>
              <a:tr h="274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Length, m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Inner diameter, m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layers (considered to be)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 (2)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turns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Current at</a:t>
                      </a:r>
                      <a:r>
                        <a:rPr lang="ru-RU" sz="1400" dirty="0">
                          <a:effectLst/>
                        </a:rPr>
                        <a:t> 1.2 Т, 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Inductance</a:t>
                      </a:r>
                      <a:r>
                        <a:rPr lang="ru-RU" sz="1400" dirty="0">
                          <a:effectLst/>
                        </a:rPr>
                        <a:t> 2Е/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, 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Ratio </a:t>
                      </a:r>
                      <a:r>
                        <a:rPr lang="en-US" sz="1400" dirty="0" err="1">
                          <a:effectLst/>
                        </a:rPr>
                        <a:t>Iop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Icr</a:t>
                      </a:r>
                      <a:r>
                        <a:rPr lang="ru-RU" sz="1400" dirty="0">
                          <a:effectLst/>
                        </a:rPr>
                        <a:t>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≤ 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Cold mass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tons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Ratio </a:t>
                      </a:r>
                      <a:r>
                        <a:rPr lang="ru-RU" sz="1400" dirty="0">
                          <a:effectLst/>
                        </a:rPr>
                        <a:t>Е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ru-RU" sz="1400" dirty="0">
                          <a:effectLst/>
                        </a:rPr>
                        <a:t>М</a:t>
                      </a:r>
                      <a:r>
                        <a:rPr lang="en-US" sz="1400" dirty="0">
                          <a:effectLst/>
                        </a:rPr>
                        <a:t>, kJ/kg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Magnetic field in the center, </a:t>
                      </a:r>
                      <a:r>
                        <a:rPr lang="ru-RU" sz="1400" dirty="0">
                          <a:effectLst/>
                        </a:rPr>
                        <a:t>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Stored energy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MJ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</a:t>
                      </a:r>
                      <a:r>
                        <a:rPr lang="ru-RU" sz="1400" dirty="0">
                          <a:effectLst/>
                        </a:rPr>
                        <a:t>, 0.56</a:t>
                      </a:r>
                      <a:r>
                        <a:rPr lang="en-US" sz="1400" dirty="0">
                          <a:effectLst/>
                        </a:rPr>
                        <a:t>[E(MJ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r>
                        <a:rPr lang="ru-RU" sz="1400" baseline="30000" dirty="0">
                          <a:effectLst/>
                        </a:rPr>
                        <a:t>0.69</a:t>
                      </a:r>
                      <a:r>
                        <a:rPr lang="ru-RU" sz="1400" dirty="0">
                          <a:effectLst/>
                        </a:rPr>
                        <a:t>, М</a:t>
                      </a:r>
                      <a:r>
                        <a:rPr lang="en-US" sz="1400" dirty="0">
                          <a:effectLst/>
                        </a:rPr>
                        <a:t>$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2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Ramping rate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</a:rPr>
                        <a:t> 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414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Карта поля при величине 1,2 Тл в центре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A3A89-FF32-42FF-A23E-CC96E42C986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908051"/>
            <a:ext cx="7389813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215680" y="5589240"/>
            <a:ext cx="67687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Однородность поля относительно центра </a:t>
            </a:r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~ 3%.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342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Конструкция соленоида на основе стабилизированного СП кабеля</a:t>
            </a:r>
            <a:endParaRPr lang="ru-RU" sz="2400" dirty="0"/>
          </a:p>
        </p:txBody>
      </p:sp>
      <p:pic>
        <p:nvPicPr>
          <p:cNvPr id="9219" name="Picture 2" descr="solenoid desig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0568" r="3741" b="9325"/>
          <a:stretch>
            <a:fillRect/>
          </a:stretch>
        </p:blipFill>
        <p:spPr bwMode="auto">
          <a:xfrm>
            <a:off x="7248128" y="836712"/>
            <a:ext cx="4305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789040"/>
            <a:ext cx="38766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olenoid 1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8495" r="3085" b="8983"/>
          <a:stretch>
            <a:fillRect/>
          </a:stretch>
        </p:blipFill>
        <p:spPr bwMode="auto">
          <a:xfrm>
            <a:off x="7399734" y="4032604"/>
            <a:ext cx="40020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7104112" y="6075970"/>
            <a:ext cx="478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Temperature distribution after 1.6 s start of a quench</a:t>
            </a:r>
            <a:endParaRPr lang="ru-RU" sz="1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983432" y="5491293"/>
            <a:ext cx="43471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Стабилизированный кабель позволяет существенно защитить соленоид при внезапном переходе в нормальное состояние.</a:t>
            </a:r>
            <a:endParaRPr lang="ru-RU" sz="1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400" y="836712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Конструкция соленоида – однослойная (возможно и двуслойную сделать)</a:t>
            </a:r>
          </a:p>
          <a:p>
            <a:r>
              <a:rPr lang="ru-RU" b="0" dirty="0" smtClean="0"/>
              <a:t>Сверхпроводящий кабель – </a:t>
            </a:r>
            <a:r>
              <a:rPr lang="ru-RU" b="0" dirty="0" err="1" smtClean="0"/>
              <a:t>резерфордовский</a:t>
            </a:r>
            <a:r>
              <a:rPr lang="ru-RU" b="0" dirty="0" smtClean="0"/>
              <a:t> со стабилизацией из </a:t>
            </a:r>
            <a:r>
              <a:rPr lang="ru-RU" b="0" dirty="0" err="1" smtClean="0"/>
              <a:t>серхчистого</a:t>
            </a:r>
            <a:r>
              <a:rPr lang="ru-RU" b="0" dirty="0" smtClean="0"/>
              <a:t> алюминия.</a:t>
            </a:r>
          </a:p>
          <a:p>
            <a:endParaRPr lang="ru-RU" b="0" dirty="0"/>
          </a:p>
          <a:p>
            <a:r>
              <a:rPr lang="ru-RU" b="0" dirty="0" smtClean="0"/>
              <a:t>Такой кабель пока не делают у нас, но пытаются. Самый лучший кабель делали в Японии, там стабилизатор был усилен микропорошками существенно увеличивающими предел текучести стабилизатора. 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3890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414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Примеры стабилизированных СП кабелей и соленоидов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A3A89-FF32-42FF-A23E-CC96E42C986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1267" name="Picture 10" descr="cables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r="12459" b="15398"/>
          <a:stretch>
            <a:fillRect/>
          </a:stretch>
        </p:blipFill>
        <p:spPr bwMode="auto">
          <a:xfrm>
            <a:off x="2948900" y="900907"/>
            <a:ext cx="41036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7392144" y="5776306"/>
            <a:ext cx="30610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CERN existing solenoids</a:t>
            </a:r>
            <a:endParaRPr lang="ru-RU" sz="1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429000"/>
            <a:ext cx="4290209" cy="310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412776"/>
            <a:ext cx="4176835" cy="415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933056"/>
            <a:ext cx="267547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00907"/>
            <a:ext cx="263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/>
              <a:t>Примеры стабилизированных кабелей для соленоидов ФВЭ</a:t>
            </a:r>
            <a:endParaRPr lang="ru-RU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39"/>
          <p:cNvSpPr txBox="1">
            <a:spLocks noChangeArrowheads="1"/>
          </p:cNvSpPr>
          <p:nvPr/>
        </p:nvSpPr>
        <p:spPr bwMode="auto">
          <a:xfrm>
            <a:off x="3493277" y="6000266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rgbClr val="FF0066"/>
                </a:solidFill>
                <a:latin typeface="Arial" panose="020B0604020202020204" pitchFamily="34" charset="0"/>
              </a:rPr>
              <a:t>quench parameters</a:t>
            </a:r>
            <a:endParaRPr lang="ru-RU" sz="1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02608"/>
              </p:ext>
            </p:extLst>
          </p:nvPr>
        </p:nvGraphicFramePr>
        <p:xfrm>
          <a:off x="397652" y="2236304"/>
          <a:ext cx="5295900" cy="34750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11980"/>
                <a:gridCol w="883920"/>
              </a:tblGrid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Solenoid parameters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Values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 marL="21336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Inner diameter of the winding, mm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 marL="21336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Outer diameter of the winding, mm: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 marL="21336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length of the solenoid, mm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 marL="21336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turns in the solenoid (2*150+2*75+ 2*150)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 marL="21336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layers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 marL="21336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Length of one turn, m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Operating current Io, 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 current, Io*1.05, 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Magnetic field on the coil Bmax, T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Io/Ic ratio along the load line,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Operating temperature, K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Temperature of current sharing, K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Stored energy of the magnet, MJ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Cold mass, kg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Cold mass of the SC cable without insulation, kg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Inductance of the magnet at full current, 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E/M ratio for cold mass, kJ/kg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E/M ratio for SC cable mass, kJ/kg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82" name="Line 237"/>
          <p:cNvSpPr>
            <a:spLocks noChangeShapeType="1"/>
          </p:cNvSpPr>
          <p:nvPr/>
        </p:nvSpPr>
        <p:spPr bwMode="auto">
          <a:xfrm flipV="1">
            <a:off x="4171387" y="5699797"/>
            <a:ext cx="576262" cy="2873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3" name="Line 238"/>
          <p:cNvSpPr>
            <a:spLocks noChangeShapeType="1"/>
          </p:cNvSpPr>
          <p:nvPr/>
        </p:nvSpPr>
        <p:spPr bwMode="auto">
          <a:xfrm flipV="1">
            <a:off x="4171387" y="5402934"/>
            <a:ext cx="647700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8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204864"/>
            <a:ext cx="6164890" cy="34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5" name="TextBox 9"/>
          <p:cNvSpPr txBox="1">
            <a:spLocks noChangeArrowheads="1"/>
          </p:cNvSpPr>
          <p:nvPr/>
        </p:nvSpPr>
        <p:spPr bwMode="auto">
          <a:xfrm>
            <a:off x="7023438" y="5816116"/>
            <a:ext cx="422828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Arial" panose="020B0604020202020204" pitchFamily="34" charset="0"/>
              </a:rPr>
              <a:t>Magnetic field map (ANSYS 2D, </a:t>
            </a:r>
            <a:r>
              <a:rPr lang="en-US" sz="1800" b="0" dirty="0" err="1">
                <a:latin typeface="Arial" panose="020B0604020202020204" pitchFamily="34" charset="0"/>
              </a:rPr>
              <a:t>B</a:t>
            </a:r>
            <a:r>
              <a:rPr lang="en-US" sz="1400" b="0" dirty="0" err="1">
                <a:latin typeface="Arial" panose="020B0604020202020204" pitchFamily="34" charset="0"/>
              </a:rPr>
              <a:t>abs</a:t>
            </a:r>
            <a:r>
              <a:rPr lang="en-US" sz="1800" b="0" dirty="0">
                <a:latin typeface="Arial" panose="020B0604020202020204" pitchFamily="34" charset="0"/>
              </a:rPr>
              <a:t>)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15889"/>
            <a:ext cx="8229600" cy="77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0" smtClean="0">
                <a:solidFill>
                  <a:srgbClr val="0070C0"/>
                </a:solidFill>
              </a:rPr>
              <a:t>Участие ИЯФ в изготовлении</a:t>
            </a:r>
            <a:r>
              <a:rPr lang="en-US" sz="2400" b="0" smtClean="0">
                <a:solidFill>
                  <a:srgbClr val="0070C0"/>
                </a:solidFill>
              </a:rPr>
              <a:t> </a:t>
            </a:r>
            <a:r>
              <a:rPr lang="ru-RU" sz="2400" b="0" smtClean="0">
                <a:solidFill>
                  <a:srgbClr val="0070C0"/>
                </a:solidFill>
              </a:rPr>
              <a:t>СП соленоида </a:t>
            </a:r>
            <a:r>
              <a:rPr lang="en-US" sz="2400" b="0" smtClean="0">
                <a:solidFill>
                  <a:srgbClr val="0070C0"/>
                </a:solidFill>
              </a:rPr>
              <a:t>SPD </a:t>
            </a:r>
            <a:r>
              <a:rPr lang="ru-RU" sz="2400" b="0" smtClean="0">
                <a:solidFill>
                  <a:srgbClr val="0070C0"/>
                </a:solidFill>
              </a:rPr>
              <a:t>детектора</a:t>
            </a:r>
            <a:endParaRPr lang="ru-RU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51384" y="89217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/>
              <a:t>Соленоид </a:t>
            </a:r>
            <a:r>
              <a:rPr lang="en-US" b="0" dirty="0" smtClean="0"/>
              <a:t>SPD </a:t>
            </a:r>
            <a:r>
              <a:rPr lang="ru-RU" b="0" dirty="0" smtClean="0"/>
              <a:t>детектора имеет параметры близкие к соленоиду ВЭПП-6 детектора 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61598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910013"/>
            <a:ext cx="36687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78075" y="0"/>
            <a:ext cx="68627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sz="2400" b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Mass (design) </a:t>
            </a:r>
            <a:endParaRPr lang="ru-RU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623888" y="357188"/>
            <a:ext cx="6538912" cy="841375"/>
          </a:xfrm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8175" y="6356350"/>
            <a:ext cx="3203575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S.Pivovarov, E. Pyata, BINP, SPD Magnet</a:t>
            </a:r>
            <a:endParaRPr lang="ru-RU" dirty="0"/>
          </a:p>
        </p:txBody>
      </p:sp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4016375"/>
            <a:ext cx="27971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6927850" y="631825"/>
            <a:ext cx="2216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2x 2 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layers</a:t>
            </a:r>
            <a:r>
              <a:rPr lang="de-DE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de-DE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300 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turns</a:t>
            </a:r>
            <a:endParaRPr lang="de-DE" sz="160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2 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layers </a:t>
            </a:r>
            <a:r>
              <a:rPr lang="ru-RU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turns</a:t>
            </a:r>
            <a:endParaRPr lang="ru-RU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Прямоугольник 10"/>
          <p:cNvSpPr>
            <a:spLocks noChangeArrowheads="1"/>
          </p:cNvSpPr>
          <p:nvPr/>
        </p:nvSpPr>
        <p:spPr bwMode="auto">
          <a:xfrm>
            <a:off x="5634038" y="4924425"/>
            <a:ext cx="207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</a:t>
            </a: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95 мм </a:t>
            </a:r>
            <a:r>
              <a:rPr lang="de-DE" sz="16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7</a:t>
            </a: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93 мм,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NbTi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d=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мм</a:t>
            </a:r>
            <a:r>
              <a:rPr lang="ru-RU" sz="160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Прямоугольник 11"/>
          <p:cNvSpPr>
            <a:spLocks noChangeArrowheads="1"/>
          </p:cNvSpPr>
          <p:nvPr/>
        </p:nvSpPr>
        <p:spPr bwMode="auto">
          <a:xfrm>
            <a:off x="9453563" y="627063"/>
            <a:ext cx="2065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</a:rPr>
              <a:t>Magnetic field  - 1 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</a:rPr>
              <a:t>Current  -  5.2 kA </a:t>
            </a:r>
            <a:endParaRPr lang="ru-RU" sz="18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Дата 4"/>
          <p:cNvSpPr>
            <a:spLocks noGrp="1"/>
          </p:cNvSpPr>
          <p:nvPr>
            <p:ph type="dt" sz="quarter" idx="10"/>
          </p:nvPr>
        </p:nvSpPr>
        <p:spPr>
          <a:xfrm>
            <a:off x="11010900" y="6356350"/>
            <a:ext cx="920750" cy="365125"/>
          </a:xfrm>
        </p:spPr>
        <p:txBody>
          <a:bodyPr/>
          <a:lstStyle/>
          <a:p>
            <a:pPr>
              <a:defRPr/>
            </a:pPr>
            <a:fld id="{7062C9B7-CBE7-4035-B3AC-2062EE3535C0}" type="datetime1">
              <a:rPr lang="ru-RU" smtClean="0"/>
              <a:pPr>
                <a:defRPr/>
              </a:pPr>
              <a:t>03.06.2025</a:t>
            </a:fld>
            <a:endParaRPr lang="ru-RU" dirty="0"/>
          </a:p>
        </p:txBody>
      </p:sp>
      <p:pic>
        <p:nvPicPr>
          <p:cNvPr id="10251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5238"/>
            <a:ext cx="626745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Прямоугольник 14"/>
          <p:cNvSpPr>
            <a:spLocks noChangeArrowheads="1"/>
          </p:cNvSpPr>
          <p:nvPr/>
        </p:nvSpPr>
        <p:spPr bwMode="auto">
          <a:xfrm>
            <a:off x="3938588" y="4329113"/>
            <a:ext cx="850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>
                <a:latin typeface="Arial" panose="020B0604020202020204" pitchFamily="34" charset="0"/>
              </a:rPr>
              <a:t>36 x M12</a:t>
            </a:r>
            <a:endParaRPr lang="ru-RU" sz="1000">
              <a:latin typeface="Arial" panose="020B0604020202020204" pitchFamily="34" charset="0"/>
            </a:endParaRPr>
          </a:p>
        </p:txBody>
      </p:sp>
      <p:sp>
        <p:nvSpPr>
          <p:cNvPr id="10253" name="Прямоугольник 15"/>
          <p:cNvSpPr>
            <a:spLocks noChangeArrowheads="1"/>
          </p:cNvSpPr>
          <p:nvPr/>
        </p:nvSpPr>
        <p:spPr bwMode="auto">
          <a:xfrm>
            <a:off x="993775" y="4800600"/>
            <a:ext cx="850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>
                <a:latin typeface="Arial" panose="020B0604020202020204" pitchFamily="34" charset="0"/>
              </a:rPr>
              <a:t>64 x M12</a:t>
            </a:r>
            <a:endParaRPr lang="ru-RU" sz="1000">
              <a:latin typeface="Arial" panose="020B0604020202020204" pitchFamily="34" charset="0"/>
            </a:endParaRPr>
          </a:p>
        </p:txBody>
      </p:sp>
      <p:sp>
        <p:nvSpPr>
          <p:cNvPr id="10254" name="Прямоугольник 16"/>
          <p:cNvSpPr>
            <a:spLocks noChangeArrowheads="1"/>
          </p:cNvSpPr>
          <p:nvPr/>
        </p:nvSpPr>
        <p:spPr bwMode="auto">
          <a:xfrm>
            <a:off x="7212013" y="1514475"/>
            <a:ext cx="382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  <a:cs typeface="Times New Roman" panose="02020603050405020304" pitchFamily="18" charset="0"/>
              </a:rPr>
              <a:t>Conductor mechanical and electrical parameters.</a:t>
            </a:r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34038" y="4359275"/>
            <a:ext cx="3059112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sz="1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Rutherford cable, 8 strands, extruded in Al matrix  </a:t>
            </a:r>
          </a:p>
          <a:p>
            <a:pPr algn="just">
              <a:lnSpc>
                <a:spcPct val="105000"/>
              </a:lnSpc>
              <a:defRPr/>
            </a:pPr>
            <a:endParaRPr lang="en-US" sz="898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881813" y="1900238"/>
          <a:ext cx="4483100" cy="206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637">
                  <a:extLst>
                    <a:ext uri="{9D8B030D-6E8A-4147-A177-3AD203B41FA5}"/>
                  </a:extLst>
                </a:gridCol>
                <a:gridCol w="438964">
                  <a:extLst>
                    <a:ext uri="{9D8B030D-6E8A-4147-A177-3AD203B41FA5}"/>
                  </a:extLst>
                </a:gridCol>
                <a:gridCol w="977797">
                  <a:extLst>
                    <a:ext uri="{9D8B030D-6E8A-4147-A177-3AD203B41FA5}"/>
                  </a:extLst>
                </a:gridCol>
                <a:gridCol w="497702">
                  <a:extLst>
                    <a:ext uri="{9D8B030D-6E8A-4147-A177-3AD203B41FA5}"/>
                  </a:extLst>
                </a:gridCol>
              </a:tblGrid>
              <a:tr h="40977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Thickness (after cold work) at 300 K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mm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7.9</a:t>
                      </a:r>
                      <a:r>
                        <a:rPr lang="en-US" sz="1200" b="1" dirty="0">
                          <a:effectLst/>
                        </a:rPr>
                        <a:t>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indent="4191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± 0.03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3" marR="43993" marT="0" marB="0"/>
                </a:tc>
                <a:extLst>
                  <a:ext uri="{0D108BD9-81ED-4DB2-BD59-A6C34878D82A}"/>
                </a:extLst>
              </a:tr>
              <a:tr h="27125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Width (after cold work) at 300 K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mm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10.95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>
                          <a:effectLst/>
                        </a:rPr>
                        <a:t>± 0.03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extLst>
                  <a:ext uri="{0D108BD9-81ED-4DB2-BD59-A6C34878D82A}"/>
                </a:extLst>
              </a:tr>
              <a:tr h="25785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Critical current (at 4.2 K, 5 T)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A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&gt; 14690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extLst>
                  <a:ext uri="{0D108BD9-81ED-4DB2-BD59-A6C34878D82A}"/>
                </a:extLst>
              </a:tr>
              <a:tr h="28409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Critical current (at 4.5 K, 3 T)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effectLst/>
                        </a:rPr>
                        <a:t>A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&gt; 16750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extLst>
                  <a:ext uri="{0D108BD9-81ED-4DB2-BD59-A6C34878D82A}"/>
                </a:extLst>
              </a:tr>
              <a:tr h="27100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Overall Al/Cu/</a:t>
                      </a:r>
                      <a:r>
                        <a:rPr lang="en-US" sz="1200" b="1" dirty="0" err="1">
                          <a:effectLst/>
                        </a:rPr>
                        <a:t>sc</a:t>
                      </a:r>
                      <a:r>
                        <a:rPr lang="en-US" sz="1200" b="1" dirty="0">
                          <a:effectLst/>
                        </a:rPr>
                        <a:t> ratio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10.5/1.0/1.0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extLst>
                  <a:ext uri="{0D108BD9-81ED-4DB2-BD59-A6C34878D82A}"/>
                </a:extLst>
              </a:tr>
              <a:tr h="28409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Aluminum RRR (at 4.2 K, 0 T)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&gt; </a:t>
                      </a:r>
                      <a:r>
                        <a:rPr lang="ru-RU" sz="1200" b="1" dirty="0" smtClean="0">
                          <a:effectLst/>
                        </a:rPr>
                        <a:t>6</a:t>
                      </a:r>
                      <a:r>
                        <a:rPr lang="en-US" sz="1200" b="1" dirty="0" smtClean="0">
                          <a:effectLst/>
                        </a:rPr>
                        <a:t>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extLst>
                  <a:ext uri="{0D108BD9-81ED-4DB2-BD59-A6C34878D82A}"/>
                </a:extLst>
              </a:tr>
              <a:tr h="28409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Al 0.2% yield strength at 300 K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MPa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&gt; 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93" marR="43993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98" name="Прямоугольник 19"/>
          <p:cNvSpPr>
            <a:spLocks noChangeArrowheads="1"/>
          </p:cNvSpPr>
          <p:nvPr/>
        </p:nvSpPr>
        <p:spPr bwMode="auto">
          <a:xfrm>
            <a:off x="785813" y="5680075"/>
            <a:ext cx="72675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Rutherford cable is used to wind the coils. If necessary, we will use special shims between the sections of the coils.</a:t>
            </a:r>
            <a:endParaRPr lang="ru-RU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0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155" y="188641"/>
            <a:ext cx="8229600" cy="558899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Криогеника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B682D-5487-495D-96BD-9855D1B364C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79546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Кроме соленоида, ещё магниты места встречи будут использовать </a:t>
            </a:r>
            <a:r>
              <a:rPr lang="ru-RU" dirty="0" err="1" smtClean="0">
                <a:solidFill>
                  <a:srgbClr val="7030A0"/>
                </a:solidFill>
              </a:rPr>
              <a:t>хладоагенты</a:t>
            </a:r>
            <a:r>
              <a:rPr lang="ru-RU" dirty="0" smtClean="0">
                <a:solidFill>
                  <a:srgbClr val="7030A0"/>
                </a:solidFill>
              </a:rPr>
              <a:t> криогенной системы.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качестве автономной криогенной системы рассматривался рефрижератор фирмы </a:t>
            </a:r>
            <a:r>
              <a:rPr lang="en-US" dirty="0" err="1" smtClean="0">
                <a:solidFill>
                  <a:srgbClr val="7030A0"/>
                </a:solidFill>
              </a:rPr>
              <a:t>Linde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Существующая криогенная система </a:t>
            </a:r>
            <a:r>
              <a:rPr lang="ru-RU" dirty="0" err="1" smtClean="0">
                <a:solidFill>
                  <a:srgbClr val="7030A0"/>
                </a:solidFill>
              </a:rPr>
              <a:t>КЕДРа</a:t>
            </a:r>
            <a:r>
              <a:rPr lang="ru-RU" dirty="0" smtClean="0">
                <a:solidFill>
                  <a:srgbClr val="7030A0"/>
                </a:solidFill>
              </a:rPr>
              <a:t> может быть рассмотрена для работы СП магнитов.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908720"/>
            <a:ext cx="4900117" cy="32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55" y="3429001"/>
            <a:ext cx="44323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19169" y="4597394"/>
            <a:ext cx="4065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Стоимость 2011 года </a:t>
            </a:r>
            <a:r>
              <a:rPr lang="en-US" dirty="0" smtClean="0">
                <a:solidFill>
                  <a:srgbClr val="7030A0"/>
                </a:solidFill>
              </a:rPr>
              <a:t>~ 1.5 M</a:t>
            </a:r>
            <a:r>
              <a:rPr lang="ru-RU" dirty="0" smtClean="0">
                <a:solidFill>
                  <a:srgbClr val="7030A0"/>
                </a:solidFill>
              </a:rPr>
              <a:t>€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1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66"/>
                </a:solidFill>
              </a:rPr>
              <a:t>Выводы</a:t>
            </a:r>
            <a:endParaRPr lang="ru-RU" sz="2800" b="1" dirty="0">
              <a:solidFill>
                <a:srgbClr val="000066"/>
              </a:soli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A3A89-FF32-42FF-A23E-CC96E42C986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063750" y="1052514"/>
            <a:ext cx="80645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1. </a:t>
            </a:r>
            <a:r>
              <a:rPr 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Конструкция соленоида: ждём утверждения тех. задания для начала конструирования соленоида.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2. </a:t>
            </a:r>
            <a:r>
              <a:rPr 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Опыт производства СП провода для соленоида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SPD </a:t>
            </a:r>
            <a:r>
              <a:rPr 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может быть использован для производства СП провода соленоида ВЭПП-6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3. </a:t>
            </a:r>
            <a:r>
              <a:rPr 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Криогенная система: ждём тех.</a:t>
            </a:r>
            <a:r>
              <a:rPr lang="ru-RU" sz="1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задание и изучаем различные возможности </a:t>
            </a:r>
            <a:r>
              <a:rPr lang="ru-RU" sz="1800" smtClean="0">
                <a:solidFill>
                  <a:srgbClr val="000066"/>
                </a:solidFill>
                <a:latin typeface="Arial" panose="020B0604020202020204" pitchFamily="34" charset="0"/>
              </a:rPr>
              <a:t>криогенного обеспечения.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1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4077</TotalTime>
  <Words>714</Words>
  <Application>Microsoft Office PowerPoint</Application>
  <PresentationFormat>Широкоэкранный</PresentationFormat>
  <Paragraphs>152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Склон</vt:lpstr>
      <vt:lpstr>Сверхпроводящий соленоид для ВЭПП-6 детектора</vt:lpstr>
      <vt:lpstr>Требования к соленоиду</vt:lpstr>
      <vt:lpstr>Карта поля при величине 1,2 Тл в центре</vt:lpstr>
      <vt:lpstr>Конструкция соленоида на основе стабилизированного СП кабеля</vt:lpstr>
      <vt:lpstr>Примеры стабилизированных СП кабелей и соленоидов</vt:lpstr>
      <vt:lpstr>Презентация PowerPoint</vt:lpstr>
      <vt:lpstr>Презентация PowerPoint</vt:lpstr>
      <vt:lpstr>Криогеника</vt:lpstr>
      <vt:lpstr>Выводы</vt:lpstr>
    </vt:vector>
  </TitlesOfParts>
  <Company>BINP SB 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BINP-user</dc:creator>
  <cp:lastModifiedBy>BINP User</cp:lastModifiedBy>
  <cp:revision>574</cp:revision>
  <dcterms:created xsi:type="dcterms:W3CDTF">2010-09-28T02:25:31Z</dcterms:created>
  <dcterms:modified xsi:type="dcterms:W3CDTF">2025-06-03T08:25:38Z</dcterms:modified>
</cp:coreProperties>
</file>