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1"/>
  </p:notesMasterIdLst>
  <p:sldIdLst>
    <p:sldId id="256" r:id="rId2"/>
    <p:sldId id="307" r:id="rId3"/>
    <p:sldId id="292" r:id="rId4"/>
    <p:sldId id="304" r:id="rId5"/>
    <p:sldId id="300" r:id="rId6"/>
    <p:sldId id="302" r:id="rId7"/>
    <p:sldId id="306" r:id="rId8"/>
    <p:sldId id="305" r:id="rId9"/>
    <p:sldId id="30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AE"/>
    <a:srgbClr val="0033CC"/>
    <a:srgbClr val="0000FF"/>
    <a:srgbClr val="4628F8"/>
    <a:srgbClr val="FF964F"/>
    <a:srgbClr val="FFC000"/>
    <a:srgbClr val="FF6801"/>
    <a:srgbClr val="FF6600"/>
    <a:srgbClr val="00663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0" autoAdjust="0"/>
    <p:restoredTop sz="90418" autoAdjust="0"/>
  </p:normalViewPr>
  <p:slideViewPr>
    <p:cSldViewPr snapToGrid="0" showGuides="1">
      <p:cViewPr>
        <p:scale>
          <a:sx n="150" d="100"/>
          <a:sy n="150" d="100"/>
        </p:scale>
        <p:origin x="1032" y="96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8FB3-B626-4E8E-9432-B70072F3290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14576-89F6-407D-BA4E-63407A604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3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4576-89F6-407D-BA4E-63407A604C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2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4576-89F6-407D-BA4E-63407A604C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7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6188-E762-467D-ACBF-FC0B2A46DF70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B005-8A05-4F19-BBF4-740EC3F6B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6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01.02.2023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Горковенко А.О.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B3B6-7622-403A-84E7-B9B4A1581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6765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01.02.2023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Горковенко А.О.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B3B6-7622-403A-84E7-B9B4A1581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52683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7821" y="6492876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93AFB3B6-7622-403A-84E7-B9B4A1581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8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9846" y="6591300"/>
            <a:ext cx="4114800" cy="198756"/>
          </a:xfrm>
          <a:solidFill>
            <a:srgbClr val="0070C0"/>
          </a:solidFill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Горковенко А.О.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91300"/>
            <a:ext cx="2743200" cy="198756"/>
          </a:xfrm>
          <a:solidFill>
            <a:srgbClr val="0070C0"/>
          </a:solidFill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D902A829-A4D2-4406-BB00-B1AB6232B8E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254000" y="6521874"/>
            <a:ext cx="11673840" cy="1691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254000" y="121074"/>
            <a:ext cx="11673840" cy="1691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254000" y="121074"/>
            <a:ext cx="0" cy="86952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584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0ACC-C188-4D2E-AB26-2CA4BB4ED4E3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0C9F-1A7C-4E8D-B8BD-8D86B89AE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1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01.02.2023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Горковенко А.О.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B3B6-7622-403A-84E7-B9B4A1581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32799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01.02.2023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Горковенко А.О.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B3B6-7622-403A-84E7-B9B4A1581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5436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01.02.2023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Горковенко А.О.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B3B6-7622-403A-84E7-B9B4A1581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2402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01.02.2023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Горковенко А.О.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B3B6-7622-403A-84E7-B9B4A1581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5331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01.02.2023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Горковенко А.О.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B3B6-7622-403A-84E7-B9B4A15814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359229" y="6457950"/>
            <a:ext cx="1149531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359229" y="103414"/>
            <a:ext cx="1149531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359228" y="103414"/>
            <a:ext cx="0" cy="86813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83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01.02.2023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Горковенко А.О.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B3B6-7622-403A-84E7-B9B4A1581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6250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01.02.2023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Горковенко А.О.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B3B6-7622-403A-84E7-B9B4A1581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518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01.02.2023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Горковенко А.О.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FB3B6-7622-403A-84E7-B9B4A158145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59229" y="6457950"/>
            <a:ext cx="1149531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359229" y="103414"/>
            <a:ext cx="1149531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359228" y="103414"/>
            <a:ext cx="0" cy="86813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2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B3B6-7622-403A-84E7-B9B4A158145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724217" y="5745343"/>
            <a:ext cx="3156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Докладчик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ru-RU" sz="2000" dirty="0"/>
              <a:t>Горковенко А.О.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725613" y="2255271"/>
            <a:ext cx="8642350" cy="1495794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5400" b="1" dirty="0">
                <a:latin typeface="+mn-lt"/>
                <a:cs typeface="Times New Roman" panose="02020603050405020304" pitchFamily="18" charset="0"/>
              </a:rPr>
              <a:t>Триггерная Система </a:t>
            </a:r>
            <a:br>
              <a:rPr lang="ru-RU" altLang="ru-RU" sz="5400" b="1" dirty="0">
                <a:latin typeface="+mn-lt"/>
                <a:cs typeface="Times New Roman" panose="02020603050405020304" pitchFamily="18" charset="0"/>
              </a:rPr>
            </a:br>
            <a:r>
              <a:rPr lang="ru-RU" altLang="ru-RU" sz="5400" b="1" dirty="0">
                <a:latin typeface="+mn-lt"/>
                <a:cs typeface="Times New Roman" panose="02020603050405020304" pitchFamily="18" charset="0"/>
              </a:rPr>
              <a:t>Детектора КМД-3</a:t>
            </a:r>
          </a:p>
        </p:txBody>
      </p:sp>
    </p:spTree>
    <p:extLst>
      <p:ext uri="{BB962C8B-B14F-4D97-AF65-F5344CB8AC3E}">
        <p14:creationId xmlns:p14="http://schemas.microsoft.com/office/powerpoint/2010/main" val="37323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A829-A4D2-4406-BB00-B1AB6232B8E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/>
          <a:stretch/>
        </p:blipFill>
        <p:spPr>
          <a:xfrm>
            <a:off x="419244" y="888780"/>
            <a:ext cx="6928798" cy="5234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14959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cs typeface="Arial" panose="020B0604020202020204" pitchFamily="34" charset="0"/>
              </a:rPr>
              <a:t>Схема детектора КМД</a:t>
            </a:r>
            <a:r>
              <a:rPr lang="en-US" sz="2400" b="1" dirty="0" smtClean="0">
                <a:cs typeface="Arial" panose="020B0604020202020204" pitchFamily="34" charset="0"/>
              </a:rPr>
              <a:t>-3</a:t>
            </a:r>
            <a:endParaRPr lang="ru-RU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7509599" y="1490034"/>
          <a:ext cx="4556760" cy="341375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39190">
                  <a:extLst>
                    <a:ext uri="{9D8B030D-6E8A-4147-A177-3AD203B41FA5}">
                      <a16:colId xmlns:a16="http://schemas.microsoft.com/office/drawing/2014/main" val="2562324323"/>
                    </a:ext>
                  </a:extLst>
                </a:gridCol>
                <a:gridCol w="1139190">
                  <a:extLst>
                    <a:ext uri="{9D8B030D-6E8A-4147-A177-3AD203B41FA5}">
                      <a16:colId xmlns:a16="http://schemas.microsoft.com/office/drawing/2014/main" val="3224761150"/>
                    </a:ext>
                  </a:extLst>
                </a:gridCol>
                <a:gridCol w="1139190">
                  <a:extLst>
                    <a:ext uri="{9D8B030D-6E8A-4147-A177-3AD203B41FA5}">
                      <a16:colId xmlns:a16="http://schemas.microsoft.com/office/drawing/2014/main" val="4056473037"/>
                    </a:ext>
                  </a:extLst>
                </a:gridCol>
                <a:gridCol w="1139190">
                  <a:extLst>
                    <a:ext uri="{9D8B030D-6E8A-4147-A177-3AD203B41FA5}">
                      <a16:colId xmlns:a16="http://schemas.microsoft.com/office/drawing/2014/main" val="1264037707"/>
                    </a:ext>
                  </a:extLst>
                </a:gridCol>
              </a:tblGrid>
              <a:tr h="27732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Система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каналов</a:t>
                      </a:r>
                      <a:r>
                        <a:rPr lang="en-US" sz="1200" dirty="0" smtClean="0"/>
                        <a:t>/</a:t>
                      </a:r>
                      <a:r>
                        <a:rPr lang="ru-RU" sz="1200" dirty="0" smtClean="0"/>
                        <a:t>разрешение</a:t>
                      </a:r>
                      <a:r>
                        <a:rPr lang="ru-RU" sz="1200" baseline="0" dirty="0" smtClean="0"/>
                        <a:t>, бит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10070"/>
                  </a:ext>
                </a:extLst>
              </a:tr>
              <a:tr h="2773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Заряд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Время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Загрузка</a:t>
                      </a:r>
                      <a:endParaRPr lang="ru-RU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590753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ДК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2436</a:t>
                      </a:r>
                      <a:r>
                        <a:rPr lang="en-US" sz="1100" dirty="0" smtClean="0"/>
                        <a:t>/14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1218/14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1218/16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0425410"/>
                  </a:ext>
                </a:extLst>
              </a:tr>
              <a:tr h="277321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ZK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48/14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48/14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48/16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7101901"/>
                  </a:ext>
                </a:extLst>
              </a:tr>
              <a:tr h="277321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512/12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512/8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518/16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575012"/>
                  </a:ext>
                </a:extLst>
              </a:tr>
              <a:tr h="4786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CsI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калориметр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1152/12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80/12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80/16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561851"/>
                  </a:ext>
                </a:extLst>
              </a:tr>
              <a:tr h="478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LXe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калориметр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2376/12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264/12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80/16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455093"/>
                  </a:ext>
                </a:extLst>
              </a:tr>
              <a:tr h="515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BGO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dirty="0" smtClean="0"/>
                        <a:t>калориметр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680/12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48/12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14/16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7122433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TOF</a:t>
                      </a:r>
                      <a:r>
                        <a:rPr lang="ru-RU" sz="1100" dirty="0" smtClean="0"/>
                        <a:t>-система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32/14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32/14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48/16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939630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μ</a:t>
                      </a:r>
                      <a:r>
                        <a:rPr lang="ru-RU" sz="1100" dirty="0" smtClean="0"/>
                        <a:t>-система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96/14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96/14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96/16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813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2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"/>
          <p:cNvSpPr txBox="1">
            <a:spLocks noChangeArrowheads="1"/>
          </p:cNvSpPr>
          <p:nvPr/>
        </p:nvSpPr>
        <p:spPr>
          <a:xfrm>
            <a:off x="0" y="96101"/>
            <a:ext cx="12192000" cy="656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+mn-lt"/>
                <a:cs typeface="Times New Roman" panose="02020603050405020304" pitchFamily="18" charset="0"/>
              </a:rPr>
              <a:t>Система Сбора Данных КМД-3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77908" y="4354545"/>
            <a:ext cx="4273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УФО</a:t>
            </a:r>
            <a:r>
              <a:rPr lang="ru-RU" sz="1400" dirty="0" smtClean="0"/>
              <a:t> - Усилитель Формирователь </a:t>
            </a:r>
            <a:r>
              <a:rPr lang="ru-RU" sz="1400" dirty="0"/>
              <a:t>- </a:t>
            </a:r>
            <a:r>
              <a:rPr lang="ru-RU" sz="1400" dirty="0" smtClean="0"/>
              <a:t>Оцифровщик</a:t>
            </a:r>
          </a:p>
          <a:p>
            <a:r>
              <a:rPr lang="ru-RU" sz="1400" b="1" dirty="0" smtClean="0"/>
              <a:t>ИПТ</a:t>
            </a:r>
            <a:r>
              <a:rPr lang="ru-RU" sz="1400" dirty="0" smtClean="0"/>
              <a:t> – Интерфейс Первичного Триггера</a:t>
            </a:r>
          </a:p>
          <a:p>
            <a:r>
              <a:rPr lang="ru-RU" sz="1400" b="1" dirty="0" smtClean="0"/>
              <a:t>АДИС</a:t>
            </a:r>
            <a:r>
              <a:rPr lang="ru-RU" sz="1400" dirty="0" smtClean="0"/>
              <a:t> –Амплитудные Дискриминаторы </a:t>
            </a:r>
            <a:r>
              <a:rPr lang="ru-RU" sz="1400" dirty="0"/>
              <a:t>и </a:t>
            </a:r>
            <a:r>
              <a:rPr lang="ru-RU" sz="1400" dirty="0" smtClean="0"/>
              <a:t>Сумматоры  </a:t>
            </a:r>
          </a:p>
          <a:p>
            <a:r>
              <a:rPr lang="ru-RU" sz="1400" b="1" dirty="0" smtClean="0"/>
              <a:t>ТФ</a:t>
            </a:r>
            <a:r>
              <a:rPr lang="ru-RU" sz="1400" dirty="0" smtClean="0"/>
              <a:t> – </a:t>
            </a:r>
            <a:r>
              <a:rPr lang="ru-RU" sz="1400" dirty="0" err="1" smtClean="0"/>
              <a:t>Трекфайндер</a:t>
            </a:r>
            <a:endParaRPr lang="ru-RU" sz="1400" dirty="0" smtClean="0"/>
          </a:p>
          <a:p>
            <a:r>
              <a:rPr lang="ru-RU" sz="1400" b="1" dirty="0" smtClean="0"/>
              <a:t>КФ</a:t>
            </a:r>
            <a:r>
              <a:rPr lang="ru-RU" sz="1400" dirty="0" smtClean="0"/>
              <a:t> – </a:t>
            </a:r>
            <a:r>
              <a:rPr lang="ru-RU" sz="1400" dirty="0" err="1" smtClean="0"/>
              <a:t>Кластерфайндер</a:t>
            </a:r>
            <a:endParaRPr lang="ru-RU" sz="1400" dirty="0" smtClean="0"/>
          </a:p>
          <a:p>
            <a:r>
              <a:rPr lang="ru-RU" sz="1400" b="1" dirty="0" smtClean="0"/>
              <a:t>МЧС</a:t>
            </a:r>
            <a:r>
              <a:rPr lang="ru-RU" sz="1400" dirty="0" smtClean="0"/>
              <a:t> – Модуль Частот и Синхронизации</a:t>
            </a:r>
          </a:p>
          <a:p>
            <a:r>
              <a:rPr lang="ru-RU" sz="1400" b="1" dirty="0" smtClean="0"/>
              <a:t>БППД</a:t>
            </a:r>
            <a:r>
              <a:rPr lang="ru-RU" sz="1400" dirty="0" smtClean="0"/>
              <a:t> </a:t>
            </a:r>
            <a:r>
              <a:rPr lang="ru-RU" sz="1400" dirty="0"/>
              <a:t>– Блоки Приема-Передачи </a:t>
            </a:r>
            <a:r>
              <a:rPr lang="ru-RU" sz="1400" dirty="0" smtClean="0"/>
              <a:t>Данных</a:t>
            </a:r>
            <a:endParaRPr lang="en-US" sz="1400" dirty="0" smtClean="0"/>
          </a:p>
        </p:txBody>
      </p:sp>
      <p:sp>
        <p:nvSpPr>
          <p:cNvPr id="243" name="TextBox 242"/>
          <p:cNvSpPr txBox="1"/>
          <p:nvPr/>
        </p:nvSpPr>
        <p:spPr>
          <a:xfrm>
            <a:off x="954974" y="5083874"/>
            <a:ext cx="4556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/>
              <a:t>Оборот пучка</a:t>
            </a:r>
            <a:r>
              <a:rPr lang="en-US" sz="1600" dirty="0"/>
              <a:t>: 12.32 </a:t>
            </a:r>
            <a:r>
              <a:rPr lang="ru-RU" sz="1600" dirty="0" smtClean="0"/>
              <a:t>МГц</a:t>
            </a:r>
            <a:endParaRPr lang="en-US" sz="1600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Arial" panose="020B0604020202020204" pitchFamily="34" charset="0"/>
              </a:rPr>
              <a:t>Ожидаемая </a:t>
            </a:r>
            <a:r>
              <a:rPr lang="ru-RU" sz="1600" dirty="0" smtClean="0">
                <a:cs typeface="Arial" panose="020B0604020202020204" pitchFamily="34" charset="0"/>
              </a:rPr>
              <a:t>частота событий при проектной светимости </a:t>
            </a:r>
            <a:r>
              <a:rPr lang="en-US" sz="1600" dirty="0" smtClean="0">
                <a:cs typeface="Arial" panose="020B0604020202020204" pitchFamily="34" charset="0"/>
              </a:rPr>
              <a:t>~</a:t>
            </a:r>
            <a:r>
              <a:rPr lang="en-US" sz="1600" dirty="0" smtClean="0">
                <a:cs typeface="Arial" panose="020B0604020202020204" pitchFamily="34" charset="0"/>
              </a:rPr>
              <a:t>1</a:t>
            </a:r>
            <a:r>
              <a:rPr lang="ru-RU" sz="1600" dirty="0" smtClean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К</a:t>
            </a:r>
            <a:r>
              <a:rPr lang="ru-RU" sz="1600" dirty="0" smtClean="0">
                <a:cs typeface="Arial" panose="020B0604020202020204" pitchFamily="34" charset="0"/>
              </a:rPr>
              <a:t>Гц.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Arial" panose="020B0604020202020204" pitchFamily="34" charset="0"/>
              </a:rPr>
              <a:t>Время работы триггерной системы 1.2-1.6 </a:t>
            </a:r>
            <a:r>
              <a:rPr lang="ru-RU" sz="1600" dirty="0" err="1" smtClean="0">
                <a:cs typeface="Arial" panose="020B0604020202020204" pitchFamily="34" charset="0"/>
              </a:rPr>
              <a:t>мкс</a:t>
            </a:r>
            <a:endParaRPr lang="ru-RU" sz="1600" dirty="0">
              <a:cs typeface="Arial" panose="020B060402020202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1439899" y="777961"/>
            <a:ext cx="9249780" cy="4087837"/>
            <a:chOff x="538199" y="669744"/>
            <a:chExt cx="9249780" cy="408783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/>
            <a:srcRect l="13037" t="13607" r="8590" b="963"/>
            <a:stretch/>
          </p:blipFill>
          <p:spPr>
            <a:xfrm rot="21480000">
              <a:off x="538199" y="669744"/>
              <a:ext cx="4001722" cy="4087837"/>
            </a:xfrm>
            <a:prstGeom prst="rect">
              <a:avLst/>
            </a:prstGeom>
          </p:spPr>
        </p:pic>
        <p:sp>
          <p:nvSpPr>
            <p:cNvPr id="34" name="Куб 33"/>
            <p:cNvSpPr/>
            <p:nvPr/>
          </p:nvSpPr>
          <p:spPr>
            <a:xfrm>
              <a:off x="4949431" y="2441109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5" name="Куб 34"/>
            <p:cNvSpPr/>
            <p:nvPr/>
          </p:nvSpPr>
          <p:spPr>
            <a:xfrm>
              <a:off x="4894549" y="2493653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6" name="Куб 35"/>
            <p:cNvSpPr/>
            <p:nvPr/>
          </p:nvSpPr>
          <p:spPr>
            <a:xfrm>
              <a:off x="4839669" y="2546197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UFO32-BGO</a:t>
              </a:r>
            </a:p>
            <a:p>
              <a:pPr algn="ctr"/>
              <a:r>
                <a:rPr lang="en-US" sz="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UFO32-LXe</a:t>
              </a:r>
            </a:p>
            <a:p>
              <a:pPr algn="ctr"/>
              <a:r>
                <a:rPr lang="en-US" sz="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UFO32-CsI</a:t>
              </a:r>
            </a:p>
            <a:p>
              <a:pPr algn="ctr"/>
              <a:r>
                <a:rPr lang="en-US" sz="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AWF32-LXe</a:t>
              </a:r>
            </a:p>
          </p:txBody>
        </p:sp>
        <p:sp>
          <p:nvSpPr>
            <p:cNvPr id="37" name="Куб 36"/>
            <p:cNvSpPr/>
            <p:nvPr/>
          </p:nvSpPr>
          <p:spPr>
            <a:xfrm>
              <a:off x="4949431" y="3273743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8" name="Куб 37"/>
            <p:cNvSpPr/>
            <p:nvPr/>
          </p:nvSpPr>
          <p:spPr>
            <a:xfrm>
              <a:off x="4894549" y="3326289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9" name="Куб 38"/>
            <p:cNvSpPr/>
            <p:nvPr/>
          </p:nvSpPr>
          <p:spPr>
            <a:xfrm>
              <a:off x="4839669" y="3378833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T2Q-TOF</a:t>
              </a:r>
            </a:p>
            <a:p>
              <a:pPr algn="ctr"/>
              <a:r>
                <a:rPr lang="en-US" sz="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T2Q-</a:t>
              </a:r>
              <a:r>
                <a:rPr lang="el-GR" sz="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μ</a:t>
              </a:r>
            </a:p>
          </p:txBody>
        </p:sp>
        <p:sp>
          <p:nvSpPr>
            <p:cNvPr id="94" name="Куб 93"/>
            <p:cNvSpPr/>
            <p:nvPr/>
          </p:nvSpPr>
          <p:spPr>
            <a:xfrm>
              <a:off x="6065691" y="1986195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5" name="Куб 94"/>
            <p:cNvSpPr/>
            <p:nvPr/>
          </p:nvSpPr>
          <p:spPr>
            <a:xfrm>
              <a:off x="6010811" y="2038739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6" name="Куб 95"/>
            <p:cNvSpPr/>
            <p:nvPr/>
          </p:nvSpPr>
          <p:spPr>
            <a:xfrm>
              <a:off x="5955929" y="2091284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  <a:latin typeface="Consolas" panose="020B0609020204030204" pitchFamily="49" charset="0"/>
                </a:rPr>
                <a:t>АДИС</a:t>
              </a:r>
              <a:endParaRPr lang="ru-RU" sz="14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7" name="Куб 96"/>
            <p:cNvSpPr/>
            <p:nvPr/>
          </p:nvSpPr>
          <p:spPr>
            <a:xfrm>
              <a:off x="6065691" y="1073282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8" name="Куб 97"/>
            <p:cNvSpPr/>
            <p:nvPr/>
          </p:nvSpPr>
          <p:spPr>
            <a:xfrm>
              <a:off x="6010811" y="1125825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9" name="Куб 98"/>
            <p:cNvSpPr/>
            <p:nvPr/>
          </p:nvSpPr>
          <p:spPr>
            <a:xfrm>
              <a:off x="5955929" y="1178371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  <a:latin typeface="Consolas" panose="020B0609020204030204" pitchFamily="49" charset="0"/>
                </a:rPr>
                <a:t>ИПТ</a:t>
              </a:r>
            </a:p>
          </p:txBody>
        </p:sp>
        <p:sp>
          <p:nvSpPr>
            <p:cNvPr id="91" name="Куб 90"/>
            <p:cNvSpPr/>
            <p:nvPr/>
          </p:nvSpPr>
          <p:spPr>
            <a:xfrm>
              <a:off x="4952214" y="1531558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2" name="Куб 91"/>
            <p:cNvSpPr/>
            <p:nvPr/>
          </p:nvSpPr>
          <p:spPr>
            <a:xfrm>
              <a:off x="4897334" y="1584103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3" name="Куб 92"/>
            <p:cNvSpPr/>
            <p:nvPr/>
          </p:nvSpPr>
          <p:spPr>
            <a:xfrm>
              <a:off x="4842454" y="1636647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  <a:latin typeface="Consolas" panose="020B0609020204030204" pitchFamily="49" charset="0"/>
                </a:rPr>
                <a:t>T2Q-Z</a:t>
              </a:r>
            </a:p>
            <a:p>
              <a:pPr algn="ctr"/>
              <a:r>
                <a:rPr lang="en-US" sz="700" dirty="0">
                  <a:solidFill>
                    <a:schemeClr val="tx1"/>
                  </a:solidFill>
                  <a:latin typeface="Consolas" panose="020B0609020204030204" pitchFamily="49" charset="0"/>
                </a:rPr>
                <a:t>T2Q</a:t>
              </a:r>
              <a:endParaRPr lang="ru-RU" sz="7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5420864" y="1936935"/>
              <a:ext cx="331492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475135" y="1884744"/>
              <a:ext cx="32825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5364787" y="1990397"/>
              <a:ext cx="332949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5751196" y="2369185"/>
              <a:ext cx="0" cy="396916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5803388" y="2358203"/>
              <a:ext cx="0" cy="35589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5697734" y="2358203"/>
              <a:ext cx="0" cy="46044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5420863" y="2766290"/>
              <a:ext cx="331492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5475134" y="2714097"/>
              <a:ext cx="32825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5364786" y="2819752"/>
              <a:ext cx="332949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5164042" y="2311633"/>
              <a:ext cx="0" cy="202733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5109162" y="2255339"/>
              <a:ext cx="0" cy="30817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5219139" y="2360992"/>
              <a:ext cx="0" cy="1006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H="1">
              <a:off x="5158960" y="2308801"/>
              <a:ext cx="79697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flipH="1">
              <a:off x="5219140" y="2360992"/>
              <a:ext cx="736790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flipH="1">
              <a:off x="5105265" y="2255339"/>
              <a:ext cx="850666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>
              <a:off x="5167043" y="1400660"/>
              <a:ext cx="0" cy="202733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>
              <a:off x="5112162" y="1344366"/>
              <a:ext cx="0" cy="30817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5222139" y="1450020"/>
              <a:ext cx="0" cy="1006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 flipH="1">
              <a:off x="5161961" y="1397827"/>
              <a:ext cx="793968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flipH="1">
              <a:off x="5222139" y="1450020"/>
              <a:ext cx="733790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flipH="1">
              <a:off x="5108264" y="1344366"/>
              <a:ext cx="847666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>
              <a:off x="5751195" y="2764374"/>
              <a:ext cx="0" cy="831244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>
            <a:xfrm>
              <a:off x="5803387" y="2713663"/>
              <a:ext cx="0" cy="82995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5697734" y="2818645"/>
              <a:ext cx="0" cy="8295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5420863" y="3595807"/>
              <a:ext cx="2894038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5475135" y="3543615"/>
              <a:ext cx="2839766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>
              <a:off x="5364784" y="3649269"/>
              <a:ext cx="2950117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lg" len="lg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единительная линия 182"/>
            <p:cNvCxnSpPr/>
            <p:nvPr/>
          </p:nvCxnSpPr>
          <p:spPr>
            <a:xfrm>
              <a:off x="5697734" y="1990397"/>
              <a:ext cx="0" cy="2649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единительная линия 183"/>
            <p:cNvCxnSpPr/>
            <p:nvPr/>
          </p:nvCxnSpPr>
          <p:spPr>
            <a:xfrm>
              <a:off x="5807808" y="1881247"/>
              <a:ext cx="0" cy="37409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/>
            <p:cNvCxnSpPr/>
            <p:nvPr/>
          </p:nvCxnSpPr>
          <p:spPr>
            <a:xfrm>
              <a:off x="5752354" y="1936936"/>
              <a:ext cx="0" cy="305466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Прямая соединительная линия 207"/>
            <p:cNvCxnSpPr/>
            <p:nvPr/>
          </p:nvCxnSpPr>
          <p:spPr>
            <a:xfrm>
              <a:off x="6280303" y="1717787"/>
              <a:ext cx="0" cy="341941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я соединительная линия 208"/>
            <p:cNvCxnSpPr/>
            <p:nvPr/>
          </p:nvCxnSpPr>
          <p:spPr>
            <a:xfrm>
              <a:off x="6225422" y="1717787"/>
              <a:ext cx="0" cy="3910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Прямая соединительная линия 209"/>
            <p:cNvCxnSpPr/>
            <p:nvPr/>
          </p:nvCxnSpPr>
          <p:spPr>
            <a:xfrm>
              <a:off x="6335399" y="1717788"/>
              <a:ext cx="0" cy="28925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Прямая соединительная линия 216"/>
            <p:cNvCxnSpPr/>
            <p:nvPr/>
          </p:nvCxnSpPr>
          <p:spPr>
            <a:xfrm>
              <a:off x="6280303" y="1875685"/>
              <a:ext cx="51136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/>
            <p:cNvCxnSpPr/>
            <p:nvPr/>
          </p:nvCxnSpPr>
          <p:spPr>
            <a:xfrm>
              <a:off x="6335399" y="1823493"/>
              <a:ext cx="5073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/>
            <p:cNvCxnSpPr/>
            <p:nvPr/>
          </p:nvCxnSpPr>
          <p:spPr>
            <a:xfrm>
              <a:off x="6225422" y="1929147"/>
              <a:ext cx="511627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219"/>
            <p:cNvCxnSpPr/>
            <p:nvPr/>
          </p:nvCxnSpPr>
          <p:spPr>
            <a:xfrm>
              <a:off x="6737049" y="1929147"/>
              <a:ext cx="0" cy="31325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>
              <a:off x="6847123" y="1819995"/>
              <a:ext cx="0" cy="4224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/>
            <p:nvPr/>
          </p:nvCxnSpPr>
          <p:spPr>
            <a:xfrm>
              <a:off x="6791669" y="1875685"/>
              <a:ext cx="0" cy="366716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Прямая соединительная линия 231"/>
            <p:cNvCxnSpPr/>
            <p:nvPr/>
          </p:nvCxnSpPr>
          <p:spPr>
            <a:xfrm>
              <a:off x="6535986" y="1400660"/>
              <a:ext cx="459912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Прямая соединительная линия 232"/>
            <p:cNvCxnSpPr/>
            <p:nvPr/>
          </p:nvCxnSpPr>
          <p:spPr>
            <a:xfrm>
              <a:off x="6590258" y="1348468"/>
              <a:ext cx="405641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lg" len="lg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Прямая соединительная линия 233"/>
            <p:cNvCxnSpPr/>
            <p:nvPr/>
          </p:nvCxnSpPr>
          <p:spPr>
            <a:xfrm>
              <a:off x="6479908" y="1454121"/>
              <a:ext cx="515990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lg" len="lg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Прямая соединительная линия 234"/>
            <p:cNvCxnSpPr/>
            <p:nvPr/>
          </p:nvCxnSpPr>
          <p:spPr>
            <a:xfrm>
              <a:off x="6535987" y="2300950"/>
              <a:ext cx="459913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Прямая соединительная линия 235"/>
            <p:cNvCxnSpPr/>
            <p:nvPr/>
          </p:nvCxnSpPr>
          <p:spPr>
            <a:xfrm>
              <a:off x="6590258" y="2248759"/>
              <a:ext cx="405641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lg" len="lg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Прямая соединительная линия 236"/>
            <p:cNvCxnSpPr/>
            <p:nvPr/>
          </p:nvCxnSpPr>
          <p:spPr>
            <a:xfrm>
              <a:off x="6479908" y="2354412"/>
              <a:ext cx="515990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lg" len="lg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Куб 250"/>
            <p:cNvSpPr/>
            <p:nvPr/>
          </p:nvSpPr>
          <p:spPr>
            <a:xfrm>
              <a:off x="6997475" y="1130130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  <a:latin typeface="Consolas" panose="020B0609020204030204" pitchFamily="49" charset="0"/>
                </a:rPr>
                <a:t>ТФ</a:t>
              </a:r>
            </a:p>
          </p:txBody>
        </p:sp>
        <p:sp>
          <p:nvSpPr>
            <p:cNvPr id="252" name="Куб 251"/>
            <p:cNvSpPr/>
            <p:nvPr/>
          </p:nvSpPr>
          <p:spPr>
            <a:xfrm>
              <a:off x="6999184" y="2031918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  <a:latin typeface="Consolas" panose="020B0609020204030204" pitchFamily="49" charset="0"/>
                </a:rPr>
                <a:t>КФ</a:t>
              </a:r>
            </a:p>
          </p:txBody>
        </p:sp>
        <p:cxnSp>
          <p:nvCxnSpPr>
            <p:cNvPr id="269" name="Прямая соединительная линия 268"/>
            <p:cNvCxnSpPr/>
            <p:nvPr/>
          </p:nvCxnSpPr>
          <p:spPr>
            <a:xfrm>
              <a:off x="7520505" y="1397094"/>
              <a:ext cx="331492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Прямая соединительная линия 269"/>
            <p:cNvCxnSpPr/>
            <p:nvPr/>
          </p:nvCxnSpPr>
          <p:spPr>
            <a:xfrm>
              <a:off x="7536548" y="1344903"/>
              <a:ext cx="36648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Прямая соединительная линия 270"/>
            <p:cNvCxnSpPr/>
            <p:nvPr/>
          </p:nvCxnSpPr>
          <p:spPr>
            <a:xfrm>
              <a:off x="7501461" y="1450555"/>
              <a:ext cx="29591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Прямая соединительная линия 281"/>
            <p:cNvCxnSpPr/>
            <p:nvPr/>
          </p:nvCxnSpPr>
          <p:spPr>
            <a:xfrm>
              <a:off x="7848824" y="1395245"/>
              <a:ext cx="0" cy="1707256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Прямая соединительная линия 282"/>
            <p:cNvCxnSpPr/>
            <p:nvPr/>
          </p:nvCxnSpPr>
          <p:spPr>
            <a:xfrm>
              <a:off x="7901016" y="1343055"/>
              <a:ext cx="0" cy="170725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Прямая соединительная линия 283"/>
            <p:cNvCxnSpPr/>
            <p:nvPr/>
          </p:nvCxnSpPr>
          <p:spPr>
            <a:xfrm>
              <a:off x="7795363" y="1448708"/>
              <a:ext cx="0" cy="170725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Прямая соединительная линия 289"/>
            <p:cNvCxnSpPr/>
            <p:nvPr/>
          </p:nvCxnSpPr>
          <p:spPr>
            <a:xfrm>
              <a:off x="6737049" y="2357739"/>
              <a:ext cx="0" cy="10448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Прямая соединительная линия 290"/>
            <p:cNvCxnSpPr/>
            <p:nvPr/>
          </p:nvCxnSpPr>
          <p:spPr>
            <a:xfrm>
              <a:off x="6847123" y="2354413"/>
              <a:ext cx="0" cy="94252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Прямая соединительная линия 291"/>
            <p:cNvCxnSpPr/>
            <p:nvPr/>
          </p:nvCxnSpPr>
          <p:spPr>
            <a:xfrm>
              <a:off x="6791669" y="2354413"/>
              <a:ext cx="0" cy="994713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Прямая соединительная линия 298"/>
            <p:cNvCxnSpPr/>
            <p:nvPr/>
          </p:nvCxnSpPr>
          <p:spPr>
            <a:xfrm>
              <a:off x="6791670" y="3349126"/>
              <a:ext cx="1523231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Прямая соединительная линия 299"/>
            <p:cNvCxnSpPr/>
            <p:nvPr/>
          </p:nvCxnSpPr>
          <p:spPr>
            <a:xfrm>
              <a:off x="6847123" y="3296934"/>
              <a:ext cx="1467778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lg" len="lg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Прямая соединительная линия 300"/>
            <p:cNvCxnSpPr/>
            <p:nvPr/>
          </p:nvCxnSpPr>
          <p:spPr>
            <a:xfrm>
              <a:off x="6737049" y="3402587"/>
              <a:ext cx="1577852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lg" len="lg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Прямая соединительная линия 301"/>
            <p:cNvCxnSpPr/>
            <p:nvPr/>
          </p:nvCxnSpPr>
          <p:spPr>
            <a:xfrm>
              <a:off x="7846390" y="3102501"/>
              <a:ext cx="468511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Прямая соединительная линия 302"/>
            <p:cNvCxnSpPr/>
            <p:nvPr/>
          </p:nvCxnSpPr>
          <p:spPr>
            <a:xfrm>
              <a:off x="7898582" y="3050309"/>
              <a:ext cx="416320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lg" len="lg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Прямая соединительная линия 303"/>
            <p:cNvCxnSpPr/>
            <p:nvPr/>
          </p:nvCxnSpPr>
          <p:spPr>
            <a:xfrm>
              <a:off x="7792929" y="3155963"/>
              <a:ext cx="521972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lg" len="lg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Куб 323"/>
            <p:cNvSpPr/>
            <p:nvPr/>
          </p:nvSpPr>
          <p:spPr>
            <a:xfrm>
              <a:off x="8440119" y="2379597"/>
              <a:ext cx="539418" cy="1452626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25" name="Куб 324"/>
            <p:cNvSpPr/>
            <p:nvPr/>
          </p:nvSpPr>
          <p:spPr>
            <a:xfrm>
              <a:off x="8377511" y="2428569"/>
              <a:ext cx="539418" cy="1452626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26" name="Куб 325"/>
            <p:cNvSpPr/>
            <p:nvPr/>
          </p:nvSpPr>
          <p:spPr>
            <a:xfrm>
              <a:off x="8314902" y="2477540"/>
              <a:ext cx="539418" cy="1452626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  <a:latin typeface="Consolas" panose="020B0609020204030204" pitchFamily="49" charset="0"/>
                </a:rPr>
                <a:t>БППД</a:t>
              </a:r>
            </a:p>
          </p:txBody>
        </p:sp>
        <p:sp>
          <p:nvSpPr>
            <p:cNvPr id="328" name="Куб 327"/>
            <p:cNvSpPr/>
            <p:nvPr/>
          </p:nvSpPr>
          <p:spPr>
            <a:xfrm>
              <a:off x="8377511" y="1123351"/>
              <a:ext cx="539418" cy="1064630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  <a:latin typeface="Consolas" panose="020B0609020204030204" pitchFamily="49" charset="0"/>
                </a:rPr>
                <a:t>МЧС</a:t>
              </a:r>
            </a:p>
          </p:txBody>
        </p:sp>
        <p:cxnSp>
          <p:nvCxnSpPr>
            <p:cNvPr id="329" name="Прямая соединительная линия 328"/>
            <p:cNvCxnSpPr/>
            <p:nvPr/>
          </p:nvCxnSpPr>
          <p:spPr>
            <a:xfrm>
              <a:off x="8641125" y="2185490"/>
              <a:ext cx="0" cy="259027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Прямая соединительная линия 329"/>
            <p:cNvCxnSpPr/>
            <p:nvPr/>
          </p:nvCxnSpPr>
          <p:spPr>
            <a:xfrm>
              <a:off x="8586246" y="2185490"/>
              <a:ext cx="0" cy="308173"/>
            </a:xfrm>
            <a:prstGeom prst="line">
              <a:avLst/>
            </a:prstGeom>
            <a:ln w="6350">
              <a:solidFill>
                <a:schemeClr val="tx1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Прямая соединительная линия 330"/>
            <p:cNvCxnSpPr/>
            <p:nvPr/>
          </p:nvCxnSpPr>
          <p:spPr>
            <a:xfrm>
              <a:off x="8696222" y="2185490"/>
              <a:ext cx="0" cy="206342"/>
            </a:xfrm>
            <a:prstGeom prst="line">
              <a:avLst/>
            </a:prstGeom>
            <a:ln w="6350">
              <a:solidFill>
                <a:schemeClr val="tx1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Прямая соединительная линия 336"/>
            <p:cNvCxnSpPr/>
            <p:nvPr/>
          </p:nvCxnSpPr>
          <p:spPr>
            <a:xfrm flipV="1">
              <a:off x="8122480" y="2048383"/>
              <a:ext cx="0" cy="755099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Прямая соединительная линия 337"/>
            <p:cNvCxnSpPr/>
            <p:nvPr/>
          </p:nvCxnSpPr>
          <p:spPr>
            <a:xfrm flipV="1">
              <a:off x="8070288" y="1997350"/>
              <a:ext cx="0" cy="86075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Прямая соединительная линия 338"/>
            <p:cNvCxnSpPr/>
            <p:nvPr/>
          </p:nvCxnSpPr>
          <p:spPr>
            <a:xfrm flipV="1">
              <a:off x="8175942" y="2103004"/>
              <a:ext cx="0" cy="64502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Прямая соединительная линия 339"/>
            <p:cNvCxnSpPr/>
            <p:nvPr/>
          </p:nvCxnSpPr>
          <p:spPr>
            <a:xfrm>
              <a:off x="8175942" y="2103004"/>
              <a:ext cx="201569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Прямая соединительная линия 340"/>
            <p:cNvCxnSpPr/>
            <p:nvPr/>
          </p:nvCxnSpPr>
          <p:spPr>
            <a:xfrm>
              <a:off x="8066791" y="1997350"/>
              <a:ext cx="31389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Прямая соединительная линия 341"/>
            <p:cNvCxnSpPr/>
            <p:nvPr/>
          </p:nvCxnSpPr>
          <p:spPr>
            <a:xfrm>
              <a:off x="8122480" y="2048383"/>
              <a:ext cx="255031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Прямая соединительная линия 345"/>
            <p:cNvCxnSpPr/>
            <p:nvPr/>
          </p:nvCxnSpPr>
          <p:spPr>
            <a:xfrm>
              <a:off x="8066791" y="2858104"/>
              <a:ext cx="248111" cy="0"/>
            </a:xfrm>
            <a:prstGeom prst="line">
              <a:avLst/>
            </a:prstGeom>
            <a:ln w="6350">
              <a:solidFill>
                <a:schemeClr val="tx1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Прямая соединительная линия 346"/>
            <p:cNvCxnSpPr/>
            <p:nvPr/>
          </p:nvCxnSpPr>
          <p:spPr>
            <a:xfrm>
              <a:off x="8175943" y="2748030"/>
              <a:ext cx="138958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Куб 371"/>
            <p:cNvSpPr/>
            <p:nvPr/>
          </p:nvSpPr>
          <p:spPr>
            <a:xfrm>
              <a:off x="9248561" y="2659544"/>
              <a:ext cx="539418" cy="1064630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Построитель события</a:t>
              </a:r>
            </a:p>
          </p:txBody>
        </p:sp>
        <p:cxnSp>
          <p:nvCxnSpPr>
            <p:cNvPr id="373" name="Прямая соединительная линия 372"/>
            <p:cNvCxnSpPr/>
            <p:nvPr/>
          </p:nvCxnSpPr>
          <p:spPr>
            <a:xfrm>
              <a:off x="8901929" y="3191857"/>
              <a:ext cx="333395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Прямая соединительная линия 373"/>
            <p:cNvCxnSpPr/>
            <p:nvPr/>
          </p:nvCxnSpPr>
          <p:spPr>
            <a:xfrm>
              <a:off x="8959972" y="3139665"/>
              <a:ext cx="294136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Прямая соединительная линия 374"/>
            <p:cNvCxnSpPr/>
            <p:nvPr/>
          </p:nvCxnSpPr>
          <p:spPr>
            <a:xfrm>
              <a:off x="8834624" y="3245318"/>
              <a:ext cx="419483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7709" y="3091658"/>
              <a:ext cx="608625" cy="25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Consolas" panose="020B0609020204030204" pitchFamily="49" charset="0"/>
                </a:rPr>
                <a:t>C-Link</a:t>
              </a:r>
              <a:endParaRPr lang="ru-RU" sz="800" b="1" dirty="0">
                <a:latin typeface="Consolas" panose="020B0609020204030204" pitchFamily="49" charset="0"/>
              </a:endParaRPr>
            </a:p>
          </p:txBody>
        </p:sp>
        <p:cxnSp>
          <p:nvCxnSpPr>
            <p:cNvPr id="139" name="Прямая со стрелкой 138"/>
            <p:cNvCxnSpPr/>
            <p:nvPr/>
          </p:nvCxnSpPr>
          <p:spPr>
            <a:xfrm flipV="1">
              <a:off x="7538602" y="3079971"/>
              <a:ext cx="309149" cy="125319"/>
            </a:xfrm>
            <a:prstGeom prst="straightConnector1">
              <a:avLst/>
            </a:prstGeom>
            <a:ln>
              <a:solidFill>
                <a:schemeClr val="tx1"/>
              </a:solidFill>
              <a:headEnd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/>
            <p:cNvCxnSpPr/>
            <p:nvPr/>
          </p:nvCxnSpPr>
          <p:spPr>
            <a:xfrm>
              <a:off x="7553285" y="3212944"/>
              <a:ext cx="278126" cy="131577"/>
            </a:xfrm>
            <a:prstGeom prst="straightConnector1">
              <a:avLst/>
            </a:prstGeom>
            <a:ln>
              <a:solidFill>
                <a:schemeClr val="tx1"/>
              </a:solidFill>
              <a:headEnd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 стрелкой 140"/>
            <p:cNvCxnSpPr/>
            <p:nvPr/>
          </p:nvCxnSpPr>
          <p:spPr>
            <a:xfrm>
              <a:off x="7537529" y="3212944"/>
              <a:ext cx="307750" cy="379321"/>
            </a:xfrm>
            <a:prstGeom prst="straightConnector1">
              <a:avLst/>
            </a:prstGeom>
            <a:ln>
              <a:solidFill>
                <a:schemeClr val="tx1"/>
              </a:solidFill>
              <a:headEnd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6061991" y="3470460"/>
              <a:ext cx="414217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stealth" w="sm" len="lg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802488" y="3269777"/>
              <a:ext cx="945501" cy="215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" b="1" dirty="0">
                  <a:latin typeface="Consolas" panose="020B0609020204030204" pitchFamily="49" charset="0"/>
                </a:rPr>
                <a:t>Команда  Данные</a:t>
              </a:r>
            </a:p>
          </p:txBody>
        </p:sp>
        <p:cxnSp>
          <p:nvCxnSpPr>
            <p:cNvPr id="167" name="Прямая со стрелкой 166"/>
            <p:cNvCxnSpPr/>
            <p:nvPr/>
          </p:nvCxnSpPr>
          <p:spPr>
            <a:xfrm flipV="1">
              <a:off x="9097504" y="1925246"/>
              <a:ext cx="0" cy="518378"/>
            </a:xfrm>
            <a:prstGeom prst="straightConnector1">
              <a:avLst/>
            </a:prstGeom>
            <a:ln>
              <a:solidFill>
                <a:srgbClr val="00B050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 rot="16200000">
              <a:off x="8927195" y="2057713"/>
              <a:ext cx="556220" cy="215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" b="1" dirty="0">
                  <a:latin typeface="Consolas" panose="020B0609020204030204" pitchFamily="49" charset="0"/>
                </a:rPr>
                <a:t>Команда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50354" y="678094"/>
              <a:ext cx="1488247" cy="269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b="1" dirty="0">
                  <a:latin typeface="Consolas" panose="020B0609020204030204" pitchFamily="49" charset="0"/>
                </a:rPr>
                <a:t>Первичный триггер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654610" y="681944"/>
              <a:ext cx="968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Consolas" panose="020B0609020204030204" pitchFamily="49" charset="0"/>
                </a:rPr>
                <a:t>Регистрирующая</a:t>
              </a:r>
            </a:p>
            <a:p>
              <a:pPr algn="ctr"/>
              <a:r>
                <a:rPr lang="ru-RU" sz="800" b="1" dirty="0">
                  <a:latin typeface="Consolas" panose="020B0609020204030204" pitchFamily="49" charset="0"/>
                </a:rPr>
                <a:t> электроника</a:t>
              </a:r>
            </a:p>
          </p:txBody>
        </p:sp>
        <p:cxnSp>
          <p:nvCxnSpPr>
            <p:cNvPr id="181" name="Прямая со стрелкой 180"/>
            <p:cNvCxnSpPr/>
            <p:nvPr/>
          </p:nvCxnSpPr>
          <p:spPr>
            <a:xfrm flipH="1" flipV="1">
              <a:off x="3065644" y="2096285"/>
              <a:ext cx="996732" cy="531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я со стрелкой 184"/>
            <p:cNvCxnSpPr/>
            <p:nvPr/>
          </p:nvCxnSpPr>
          <p:spPr>
            <a:xfrm flipH="1">
              <a:off x="2636028" y="2379914"/>
              <a:ext cx="1561093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4197121" y="2059640"/>
              <a:ext cx="320274" cy="3202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517396" y="2059041"/>
              <a:ext cx="32561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Прямая соединительная линия 195"/>
            <p:cNvCxnSpPr/>
            <p:nvPr/>
          </p:nvCxnSpPr>
          <p:spPr>
            <a:xfrm flipV="1">
              <a:off x="4063951" y="1778817"/>
              <a:ext cx="320274" cy="32027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Прямая соединительная линия 196"/>
            <p:cNvCxnSpPr/>
            <p:nvPr/>
          </p:nvCxnSpPr>
          <p:spPr>
            <a:xfrm>
              <a:off x="4384226" y="1778817"/>
              <a:ext cx="45544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 стрелкой 198"/>
            <p:cNvCxnSpPr/>
            <p:nvPr/>
          </p:nvCxnSpPr>
          <p:spPr>
            <a:xfrm flipH="1" flipV="1">
              <a:off x="3057363" y="2779988"/>
              <a:ext cx="996732" cy="531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Прямая со стрелкой 200"/>
            <p:cNvCxnSpPr/>
            <p:nvPr/>
          </p:nvCxnSpPr>
          <p:spPr>
            <a:xfrm flipH="1" flipV="1">
              <a:off x="3057363" y="3127749"/>
              <a:ext cx="996732" cy="531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 стрелкой 201"/>
            <p:cNvCxnSpPr/>
            <p:nvPr/>
          </p:nvCxnSpPr>
          <p:spPr>
            <a:xfrm flipH="1" flipV="1">
              <a:off x="3051659" y="3465149"/>
              <a:ext cx="996732" cy="531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Прямая соединительная линия 202"/>
            <p:cNvCxnSpPr/>
            <p:nvPr/>
          </p:nvCxnSpPr>
          <p:spPr>
            <a:xfrm flipV="1">
              <a:off x="4042380" y="2661978"/>
              <a:ext cx="129589" cy="12958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Прямая соединительная линия 203"/>
            <p:cNvCxnSpPr/>
            <p:nvPr/>
          </p:nvCxnSpPr>
          <p:spPr>
            <a:xfrm flipV="1">
              <a:off x="4056019" y="2827788"/>
              <a:ext cx="305273" cy="30527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Прямая соединительная линия 204"/>
            <p:cNvCxnSpPr/>
            <p:nvPr/>
          </p:nvCxnSpPr>
          <p:spPr>
            <a:xfrm flipV="1">
              <a:off x="4044826" y="3004822"/>
              <a:ext cx="467995" cy="4679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единительная линия 210"/>
            <p:cNvCxnSpPr/>
            <p:nvPr/>
          </p:nvCxnSpPr>
          <p:spPr>
            <a:xfrm>
              <a:off x="4172656" y="2664109"/>
              <a:ext cx="67035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единительная линия 211"/>
            <p:cNvCxnSpPr/>
            <p:nvPr/>
          </p:nvCxnSpPr>
          <p:spPr>
            <a:xfrm>
              <a:off x="4514052" y="3004821"/>
              <a:ext cx="32561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Прямая соединительная линия 212"/>
            <p:cNvCxnSpPr/>
            <p:nvPr/>
          </p:nvCxnSpPr>
          <p:spPr>
            <a:xfrm>
              <a:off x="4357258" y="2827787"/>
              <a:ext cx="48241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 стрелкой 222"/>
            <p:cNvCxnSpPr/>
            <p:nvPr/>
          </p:nvCxnSpPr>
          <p:spPr>
            <a:xfrm flipH="1" flipV="1">
              <a:off x="2759285" y="3361068"/>
              <a:ext cx="138185" cy="32449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Прямая со стрелкой 223"/>
            <p:cNvCxnSpPr/>
            <p:nvPr/>
          </p:nvCxnSpPr>
          <p:spPr>
            <a:xfrm flipH="1" flipV="1">
              <a:off x="1255642" y="3768262"/>
              <a:ext cx="1753418" cy="192945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Прямая соединительная линия 224"/>
            <p:cNvCxnSpPr/>
            <p:nvPr/>
          </p:nvCxnSpPr>
          <p:spPr>
            <a:xfrm>
              <a:off x="4517396" y="3813159"/>
              <a:ext cx="32561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Прямая соединительная линия 225"/>
            <p:cNvCxnSpPr/>
            <p:nvPr/>
          </p:nvCxnSpPr>
          <p:spPr>
            <a:xfrm>
              <a:off x="4384226" y="3532935"/>
              <a:ext cx="45544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Прямая соединительная линия 226"/>
            <p:cNvCxnSpPr/>
            <p:nvPr/>
          </p:nvCxnSpPr>
          <p:spPr>
            <a:xfrm>
              <a:off x="2897472" y="3685567"/>
              <a:ext cx="134081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Прямая соединительная линия 228"/>
            <p:cNvCxnSpPr/>
            <p:nvPr/>
          </p:nvCxnSpPr>
          <p:spPr>
            <a:xfrm flipV="1">
              <a:off x="4238290" y="3532931"/>
              <a:ext cx="152636" cy="15263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Прямая соединительная линия 238"/>
            <p:cNvCxnSpPr/>
            <p:nvPr/>
          </p:nvCxnSpPr>
          <p:spPr>
            <a:xfrm>
              <a:off x="3015370" y="3961207"/>
              <a:ext cx="134939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flipH="1">
              <a:off x="4357258" y="3813161"/>
              <a:ext cx="160137" cy="1480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>
              <a:off x="7520505" y="2301919"/>
              <a:ext cx="331492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>
              <a:off x="7536548" y="2249728"/>
              <a:ext cx="36648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>
              <a:off x="7501461" y="2355380"/>
              <a:ext cx="29591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181"/>
            <p:cNvCxnSpPr/>
            <p:nvPr/>
          </p:nvCxnSpPr>
          <p:spPr>
            <a:xfrm>
              <a:off x="8117735" y="2803482"/>
              <a:ext cx="19716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ямоугольник 43"/>
            <p:cNvSpPr/>
            <p:nvPr/>
          </p:nvSpPr>
          <p:spPr>
            <a:xfrm>
              <a:off x="4654610" y="708331"/>
              <a:ext cx="968859" cy="333426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5900407" y="708331"/>
              <a:ext cx="1805753" cy="20397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4" name="Прямая соединительная линия 193"/>
            <p:cNvCxnSpPr/>
            <p:nvPr/>
          </p:nvCxnSpPr>
          <p:spPr>
            <a:xfrm>
              <a:off x="7990424" y="1776683"/>
              <a:ext cx="387087" cy="0"/>
            </a:xfrm>
            <a:prstGeom prst="line">
              <a:avLst/>
            </a:prstGeom>
            <a:ln w="6350">
              <a:solidFill>
                <a:srgbClr val="FF0000"/>
              </a:solidFill>
              <a:headEnd type="none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7990424" y="1776683"/>
              <a:ext cx="0" cy="3576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7520505" y="2137373"/>
              <a:ext cx="46991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Прямая соединительная линия 213"/>
            <p:cNvCxnSpPr/>
            <p:nvPr/>
          </p:nvCxnSpPr>
          <p:spPr>
            <a:xfrm>
              <a:off x="7990424" y="1216432"/>
              <a:ext cx="0" cy="2316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Прямая соединительная линия 214"/>
            <p:cNvCxnSpPr/>
            <p:nvPr/>
          </p:nvCxnSpPr>
          <p:spPr>
            <a:xfrm>
              <a:off x="7520505" y="1216432"/>
              <a:ext cx="46991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единительная линия 215"/>
            <p:cNvCxnSpPr/>
            <p:nvPr/>
          </p:nvCxnSpPr>
          <p:spPr>
            <a:xfrm>
              <a:off x="7990423" y="1449121"/>
              <a:ext cx="387087" cy="0"/>
            </a:xfrm>
            <a:prstGeom prst="line">
              <a:avLst/>
            </a:prstGeom>
            <a:ln w="6350">
              <a:solidFill>
                <a:srgbClr val="FF0000"/>
              </a:solidFill>
              <a:headEnd type="none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7995527" y="1601630"/>
              <a:ext cx="384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НТ+</a:t>
              </a:r>
              <a:endParaRPr lang="ru-RU" sz="800" b="1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7992714" y="1257517"/>
              <a:ext cx="3848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З</a:t>
              </a:r>
              <a:r>
                <a:rPr lang="ru-RU" sz="800" b="1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Т+</a:t>
              </a:r>
              <a:endParaRPr lang="ru-RU" sz="800" b="1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31" name="Прямая со стрелкой 230"/>
            <p:cNvCxnSpPr/>
            <p:nvPr/>
          </p:nvCxnSpPr>
          <p:spPr>
            <a:xfrm flipH="1" flipV="1">
              <a:off x="9068627" y="3179996"/>
              <a:ext cx="112956" cy="781153"/>
            </a:xfrm>
            <a:prstGeom prst="straightConnector1">
              <a:avLst/>
            </a:prstGeom>
            <a:ln>
              <a:solidFill>
                <a:schemeClr val="tx1"/>
              </a:solidFill>
              <a:headEnd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9186691" y="3961149"/>
              <a:ext cx="4820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/>
            <p:cNvSpPr txBox="1"/>
            <p:nvPr/>
          </p:nvSpPr>
          <p:spPr>
            <a:xfrm>
              <a:off x="9110950" y="3799722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Consolas" panose="020B0609020204030204" pitchFamily="49" charset="0"/>
                </a:rPr>
                <a:t>Ethernet</a:t>
              </a:r>
              <a:endParaRPr lang="ru-RU" sz="800" b="1" dirty="0">
                <a:latin typeface="Consolas" panose="020B0609020204030204" pitchFamily="49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6962943" y="1735407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 smtClean="0">
                  <a:latin typeface="Consolas" panose="020B0609020204030204" pitchFamily="49" charset="0"/>
                </a:rPr>
                <a:t>Fast</a:t>
              </a:r>
              <a:r>
                <a:rPr lang="en-US" sz="800" b="1" dirty="0" err="1" smtClean="0">
                  <a:latin typeface="Consolas" panose="020B0609020204030204" pitchFamily="49" charset="0"/>
                </a:rPr>
                <a:t>Link</a:t>
              </a:r>
              <a:endParaRPr lang="ru-RU" sz="800" b="1" dirty="0">
                <a:latin typeface="Consolas" panose="020B0609020204030204" pitchFamily="49" charset="0"/>
              </a:endParaRPr>
            </a:p>
          </p:txBody>
        </p:sp>
        <p:cxnSp>
          <p:nvCxnSpPr>
            <p:cNvPr id="245" name="Прямая со стрелкой 244"/>
            <p:cNvCxnSpPr/>
            <p:nvPr/>
          </p:nvCxnSpPr>
          <p:spPr>
            <a:xfrm flipH="1" flipV="1">
              <a:off x="6756798" y="1394642"/>
              <a:ext cx="283370" cy="451682"/>
            </a:xfrm>
            <a:prstGeom prst="straightConnector1">
              <a:avLst/>
            </a:prstGeom>
            <a:ln>
              <a:solidFill>
                <a:schemeClr val="tx1"/>
              </a:solidFill>
              <a:headEnd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Прямая со стрелкой 246"/>
            <p:cNvCxnSpPr/>
            <p:nvPr/>
          </p:nvCxnSpPr>
          <p:spPr>
            <a:xfrm flipH="1">
              <a:off x="6786068" y="1852368"/>
              <a:ext cx="254100" cy="455559"/>
            </a:xfrm>
            <a:prstGeom prst="straightConnector1">
              <a:avLst/>
            </a:prstGeom>
            <a:ln>
              <a:solidFill>
                <a:schemeClr val="tx1"/>
              </a:solidFill>
              <a:headEnd w="med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Прямоугольник 86"/>
          <p:cNvSpPr/>
          <p:nvPr/>
        </p:nvSpPr>
        <p:spPr>
          <a:xfrm>
            <a:off x="9030164" y="583190"/>
            <a:ext cx="1957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ЗТ+</a:t>
            </a:r>
            <a:r>
              <a:rPr lang="ru-RU" sz="1200" dirty="0"/>
              <a:t> - Заряженный Триггер</a:t>
            </a:r>
          </a:p>
          <a:p>
            <a:r>
              <a:rPr lang="ru-RU" sz="1200" b="1" dirty="0"/>
              <a:t>НТ+</a:t>
            </a:r>
            <a:r>
              <a:rPr lang="ru-RU" sz="1200" dirty="0"/>
              <a:t> - Нейтральный Триггер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709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1055-B316-4729-AE5A-CBEAFE24464E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0C9F-1A7C-4E8D-B8BD-8D86B89AEFB4}" type="slidenum">
              <a:rPr lang="ru-RU" smtClean="0"/>
              <a:t>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t="22299" r="11914" b="20417"/>
          <a:stretch/>
        </p:blipFill>
        <p:spPr>
          <a:xfrm>
            <a:off x="4182131" y="705128"/>
            <a:ext cx="3141536" cy="3328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14691" r="3703" b="15679"/>
          <a:stretch/>
        </p:blipFill>
        <p:spPr>
          <a:xfrm>
            <a:off x="563890" y="709448"/>
            <a:ext cx="3144510" cy="3321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1556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Электроника</a:t>
            </a:r>
            <a:r>
              <a:rPr lang="ru-RU" b="1" dirty="0">
                <a:cs typeface="Arial" panose="020B0604020202020204" pitchFamily="34" charset="0"/>
              </a:rPr>
              <a:t> Заряженного Триггера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1335336"/>
            <a:ext cx="28887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1600" b="1" u="sng" dirty="0" smtClean="0"/>
              <a:t>DC </a:t>
            </a:r>
            <a:r>
              <a:rPr lang="en-US" sz="1600" b="1" u="sng" dirty="0"/>
              <a:t>:</a:t>
            </a:r>
            <a:r>
              <a:rPr lang="en-US" sz="1600" u="sng" dirty="0"/>
              <a:t> </a:t>
            </a:r>
            <a:endParaRPr lang="ru-RU" sz="1600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1218</a:t>
            </a:r>
            <a:r>
              <a:rPr lang="en-US" sz="1600" dirty="0" smtClean="0"/>
              <a:t> </a:t>
            </a:r>
            <a:r>
              <a:rPr lang="ru-RU" sz="1600" dirty="0"/>
              <a:t>гексагональных ячеек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192</a:t>
            </a:r>
            <a:r>
              <a:rPr lang="ru-RU" sz="1600" dirty="0" smtClean="0"/>
              <a:t> </a:t>
            </a:r>
            <a:r>
              <a:rPr lang="ru-RU" sz="1600" dirty="0" err="1" smtClean="0"/>
              <a:t>суперячейки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8 </a:t>
            </a:r>
            <a:r>
              <a:rPr lang="ru-RU" sz="1600" dirty="0" smtClean="0"/>
              <a:t>слоев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80 </a:t>
            </a:r>
            <a:r>
              <a:rPr lang="ru-RU" sz="1600" dirty="0"/>
              <a:t>плат </a:t>
            </a:r>
            <a:r>
              <a:rPr lang="en-US" sz="1600" dirty="0" smtClean="0"/>
              <a:t>T2Q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cs typeface="Times New Roman" panose="02020603050405020304" pitchFamily="18" charset="0"/>
              </a:rPr>
              <a:t> блок</a:t>
            </a:r>
            <a:r>
              <a:rPr lang="ru-RU" sz="1600" dirty="0"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cs typeface="Times New Roman" panose="02020603050405020304" pitchFamily="18" charset="0"/>
              </a:rPr>
              <a:t> ИПТД</a:t>
            </a:r>
            <a:endParaRPr lang="ru-RU" sz="1600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805007" y="4655691"/>
            <a:ext cx="4590324" cy="1308021"/>
            <a:chOff x="3931564" y="4795391"/>
            <a:chExt cx="4590324" cy="1308021"/>
          </a:xfrm>
        </p:grpSpPr>
        <p:sp>
          <p:nvSpPr>
            <p:cNvPr id="16" name="Куб 15"/>
            <p:cNvSpPr/>
            <p:nvPr/>
          </p:nvSpPr>
          <p:spPr>
            <a:xfrm>
              <a:off x="6329650" y="4796157"/>
              <a:ext cx="704843" cy="704843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7" name="Куб 16"/>
            <p:cNvSpPr/>
            <p:nvPr/>
          </p:nvSpPr>
          <p:spPr>
            <a:xfrm>
              <a:off x="5175083" y="4795391"/>
              <a:ext cx="704843" cy="704843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Куб 17"/>
            <p:cNvSpPr/>
            <p:nvPr/>
          </p:nvSpPr>
          <p:spPr>
            <a:xfrm>
              <a:off x="5094163" y="4880197"/>
              <a:ext cx="704843" cy="704843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T2Q</a:t>
              </a:r>
              <a:endParaRPr lang="en-US" sz="11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9" name="Куб 18"/>
            <p:cNvSpPr/>
            <p:nvPr/>
          </p:nvSpPr>
          <p:spPr>
            <a:xfrm>
              <a:off x="6248730" y="4880197"/>
              <a:ext cx="704843" cy="704843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ИПТД</a:t>
              </a:r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" name="Куб 19"/>
            <p:cNvSpPr/>
            <p:nvPr/>
          </p:nvSpPr>
          <p:spPr>
            <a:xfrm>
              <a:off x="7573169" y="4864048"/>
              <a:ext cx="948719" cy="704843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ТФ</a:t>
              </a:r>
              <a:endParaRPr lang="en-US" sz="5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1" name="Куб 20"/>
            <p:cNvSpPr/>
            <p:nvPr/>
          </p:nvSpPr>
          <p:spPr>
            <a:xfrm>
              <a:off x="4074987" y="4799587"/>
              <a:ext cx="704843" cy="704843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" name="Куб 21"/>
            <p:cNvSpPr/>
            <p:nvPr/>
          </p:nvSpPr>
          <p:spPr>
            <a:xfrm>
              <a:off x="4003277" y="4868244"/>
              <a:ext cx="704843" cy="704843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" name="Куб 22"/>
            <p:cNvSpPr/>
            <p:nvPr/>
          </p:nvSpPr>
          <p:spPr>
            <a:xfrm>
              <a:off x="3931564" y="4936904"/>
              <a:ext cx="704843" cy="704843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Ячейка</a:t>
              </a:r>
              <a:endParaRPr lang="ru-RU" sz="6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4682425" y="5222730"/>
              <a:ext cx="410562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4761060" y="5293000"/>
              <a:ext cx="331928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4612262" y="5154946"/>
              <a:ext cx="480725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5799006" y="5223728"/>
              <a:ext cx="450132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5854680" y="5292095"/>
              <a:ext cx="394460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5768413" y="5154041"/>
              <a:ext cx="480725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6978820" y="5218192"/>
              <a:ext cx="594349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7034493" y="5289326"/>
              <a:ext cx="538676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6948226" y="5151273"/>
              <a:ext cx="624943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923043" y="5641747"/>
              <a:ext cx="1047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800" dirty="0" smtClean="0"/>
                <a:t>Отбор сигналов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800" dirty="0" smtClean="0"/>
                <a:t>Объединение </a:t>
              </a:r>
              <a:br>
                <a:rPr lang="ru-RU" sz="800" dirty="0" smtClean="0"/>
              </a:br>
              <a:r>
                <a:rPr lang="ru-RU" sz="800" dirty="0" smtClean="0"/>
                <a:t>в </a:t>
              </a:r>
              <a:r>
                <a:rPr lang="ru-RU" sz="800" dirty="0" err="1" smtClean="0"/>
                <a:t>суперячейки</a:t>
              </a:r>
              <a:endParaRPr lang="en-US" sz="800" dirty="0" smtClean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22765" y="5615371"/>
              <a:ext cx="13805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800" dirty="0" smtClean="0"/>
                <a:t>Объединение в </a:t>
              </a:r>
              <a:r>
                <a:rPr lang="ru-RU" sz="800" dirty="0" err="1" smtClean="0"/>
                <a:t>крейты</a:t>
              </a:r>
              <a:endParaRPr lang="ru-RU" sz="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69083" y="5580226"/>
              <a:ext cx="10166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800" dirty="0" smtClean="0"/>
                <a:t>Поиск треков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800" dirty="0" smtClean="0"/>
                <a:t>Отбор события</a:t>
              </a:r>
              <a:endParaRPr lang="ru-RU" sz="800" dirty="0"/>
            </a:p>
          </p:txBody>
        </p:sp>
      </p:grpSp>
      <p:pic>
        <p:nvPicPr>
          <p:cNvPr id="42" name="Рисунок 41"/>
          <p:cNvPicPr/>
          <p:nvPr/>
        </p:nvPicPr>
        <p:blipFill rotWithShape="1">
          <a:blip r:embed="rId4"/>
          <a:srcRect l="3060" t="6751" r="1603" b="5064"/>
          <a:stretch/>
        </p:blipFill>
        <p:spPr bwMode="auto">
          <a:xfrm>
            <a:off x="6595225" y="4281996"/>
            <a:ext cx="5215775" cy="1786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496504" y="3974219"/>
            <a:ext cx="558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Временная диаграмма работы Заряженного триггера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93272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"/>
          <p:cNvSpPr txBox="1">
            <a:spLocks noChangeArrowheads="1"/>
          </p:cNvSpPr>
          <p:nvPr/>
        </p:nvSpPr>
        <p:spPr>
          <a:xfrm>
            <a:off x="0" y="50174"/>
            <a:ext cx="12192000" cy="458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+mn-lt"/>
                <a:ea typeface="+mn-ea"/>
                <a:cs typeface="Arial" panose="020B0604020202020204" pitchFamily="34" charset="0"/>
              </a:rPr>
              <a:t>Заряженный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+mn-lt"/>
                <a:ea typeface="+mn-ea"/>
                <a:cs typeface="Arial" panose="020B0604020202020204" pitchFamily="34" charset="0"/>
              </a:rPr>
              <a:t>Триггер</a:t>
            </a:r>
            <a:endParaRPr lang="ru-RU" sz="24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52570" t="11731" r="29945" b="52245"/>
          <a:stretch/>
        </p:blipFill>
        <p:spPr>
          <a:xfrm>
            <a:off x="3438994" y="2277953"/>
            <a:ext cx="1185417" cy="2442243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-2531780" y="1148773"/>
            <a:ext cx="5926478" cy="3839150"/>
            <a:chOff x="-2540295" y="-314650"/>
            <a:chExt cx="6355342" cy="411696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/>
            <a:srcRect l="48069" b="49726"/>
            <a:stretch/>
          </p:blipFill>
          <p:spPr>
            <a:xfrm>
              <a:off x="565044" y="443429"/>
              <a:ext cx="3250003" cy="3071787"/>
            </a:xfrm>
            <a:prstGeom prst="rect">
              <a:avLst/>
            </a:prstGeom>
          </p:spPr>
        </p:pic>
        <p:sp>
          <p:nvSpPr>
            <p:cNvPr id="8" name="Дуга 7"/>
            <p:cNvSpPr/>
            <p:nvPr/>
          </p:nvSpPr>
          <p:spPr>
            <a:xfrm rot="3349620">
              <a:off x="-2540295" y="-314650"/>
              <a:ext cx="4116967" cy="4116967"/>
            </a:xfrm>
            <a:prstGeom prst="arc">
              <a:avLst>
                <a:gd name="adj1" fmla="val 16751563"/>
                <a:gd name="adj2" fmla="val 0"/>
              </a:avLst>
            </a:prstGeom>
            <a:ln w="3810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920" y="4849258"/>
            <a:ext cx="3877263" cy="654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/>
              <a:t>Поиск треков в Заряженном триггере происходит путем перебора заранее прописанных шаблонов трека (комбинаторных масок). </a:t>
            </a:r>
            <a:endParaRPr lang="ru-RU" sz="12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95519"/>
              </p:ext>
            </p:extLst>
          </p:nvPr>
        </p:nvGraphicFramePr>
        <p:xfrm>
          <a:off x="5304367" y="709897"/>
          <a:ext cx="6667499" cy="20836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3437">
                  <a:extLst>
                    <a:ext uri="{9D8B030D-6E8A-4147-A177-3AD203B41FA5}">
                      <a16:colId xmlns:a16="http://schemas.microsoft.com/office/drawing/2014/main" val="1326817138"/>
                    </a:ext>
                  </a:extLst>
                </a:gridCol>
                <a:gridCol w="832334">
                  <a:extLst>
                    <a:ext uri="{9D8B030D-6E8A-4147-A177-3AD203B41FA5}">
                      <a16:colId xmlns:a16="http://schemas.microsoft.com/office/drawing/2014/main" val="1405086251"/>
                    </a:ext>
                  </a:extLst>
                </a:gridCol>
                <a:gridCol w="696852">
                  <a:extLst>
                    <a:ext uri="{9D8B030D-6E8A-4147-A177-3AD203B41FA5}">
                      <a16:colId xmlns:a16="http://schemas.microsoft.com/office/drawing/2014/main" val="1867942999"/>
                    </a:ext>
                  </a:extLst>
                </a:gridCol>
                <a:gridCol w="936535">
                  <a:extLst>
                    <a:ext uri="{9D8B030D-6E8A-4147-A177-3AD203B41FA5}">
                      <a16:colId xmlns:a16="http://schemas.microsoft.com/office/drawing/2014/main" val="273869023"/>
                    </a:ext>
                  </a:extLst>
                </a:gridCol>
                <a:gridCol w="731722">
                  <a:extLst>
                    <a:ext uri="{9D8B030D-6E8A-4147-A177-3AD203B41FA5}">
                      <a16:colId xmlns:a16="http://schemas.microsoft.com/office/drawing/2014/main" val="1225578277"/>
                    </a:ext>
                  </a:extLst>
                </a:gridCol>
                <a:gridCol w="1095211">
                  <a:extLst>
                    <a:ext uri="{9D8B030D-6E8A-4147-A177-3AD203B41FA5}">
                      <a16:colId xmlns:a16="http://schemas.microsoft.com/office/drawing/2014/main" val="1722265657"/>
                    </a:ext>
                  </a:extLst>
                </a:gridCol>
                <a:gridCol w="966258">
                  <a:extLst>
                    <a:ext uri="{9D8B030D-6E8A-4147-A177-3AD203B41FA5}">
                      <a16:colId xmlns:a16="http://schemas.microsoft.com/office/drawing/2014/main" val="3212760529"/>
                    </a:ext>
                  </a:extLst>
                </a:gridCol>
                <a:gridCol w="575150">
                  <a:extLst>
                    <a:ext uri="{9D8B030D-6E8A-4147-A177-3AD203B41FA5}">
                      <a16:colId xmlns:a16="http://schemas.microsoft.com/office/drawing/2014/main" val="1140463468"/>
                    </a:ext>
                  </a:extLst>
                </a:gridCol>
              </a:tblGrid>
              <a:tr h="90291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Вариант</a:t>
                      </a:r>
                      <a:r>
                        <a:rPr lang="ru-RU" sz="800" baseline="0" dirty="0" smtClean="0"/>
                        <a:t> исполнения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Условие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“</a:t>
                      </a:r>
                      <a:r>
                        <a:rPr lang="ru-RU" sz="800" dirty="0" smtClean="0"/>
                        <a:t>Мягкие</a:t>
                      </a:r>
                      <a:r>
                        <a:rPr lang="en-US" sz="800" dirty="0" smtClean="0"/>
                        <a:t>”</a:t>
                      </a:r>
                      <a:r>
                        <a:rPr lang="ru-RU" sz="800" dirty="0" smtClean="0"/>
                        <a:t> треки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Нецентральные треки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Треки под малым углом</a:t>
                      </a:r>
                      <a:r>
                        <a:rPr lang="ru-RU" sz="800" baseline="0" dirty="0" smtClean="0"/>
                        <a:t> к оси пучка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Зависимость</a:t>
                      </a:r>
                      <a:r>
                        <a:rPr lang="ru-RU" sz="800" baseline="0" dirty="0" smtClean="0"/>
                        <a:t> от неэффективности </a:t>
                      </a:r>
                      <a:r>
                        <a:rPr lang="ru-RU" sz="800" baseline="0" dirty="0" err="1" smtClean="0"/>
                        <a:t>суперячейки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Зависимость</a:t>
                      </a:r>
                      <a:r>
                        <a:rPr lang="ru-RU" sz="800" baseline="0" dirty="0" smtClean="0"/>
                        <a:t> от неэффективности опорной точки</a:t>
                      </a:r>
                      <a:endParaRPr lang="ru-RU" sz="800" dirty="0" smtClean="0"/>
                    </a:p>
                    <a:p>
                      <a:pPr algn="ctr"/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Загрузка ложных срабатываний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extLst>
                  <a:ext uri="{0D108BD9-81ED-4DB2-BD59-A6C34878D82A}">
                    <a16:rowId xmlns:a16="http://schemas.microsoft.com/office/drawing/2014/main" val="1149677678"/>
                  </a:ext>
                </a:extLst>
              </a:tr>
              <a:tr h="34727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“</a:t>
                      </a:r>
                      <a:r>
                        <a:rPr lang="ru-RU" sz="800" dirty="0" smtClean="0"/>
                        <a:t>Жесткий</a:t>
                      </a:r>
                      <a:r>
                        <a:rPr lang="en-US" sz="800" dirty="0" smtClean="0"/>
                        <a:t>”</a:t>
                      </a:r>
                      <a:r>
                        <a:rPr lang="ru-RU" sz="800" dirty="0" smtClean="0"/>
                        <a:t> триггер 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Трек</a:t>
                      </a:r>
                      <a:r>
                        <a:rPr lang="ru-RU" sz="800" baseline="0" dirty="0" smtClean="0"/>
                        <a:t> (3 слоя)</a:t>
                      </a:r>
                      <a:r>
                        <a:rPr lang="ru-RU" sz="800" dirty="0" smtClean="0"/>
                        <a:t> И опорная</a:t>
                      </a:r>
                      <a:r>
                        <a:rPr lang="ru-RU" sz="800" baseline="0" dirty="0" smtClean="0"/>
                        <a:t> точка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исключает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срабатывает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исключает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слабая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сильная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слабая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extLst>
                  <a:ext uri="{0D108BD9-81ED-4DB2-BD59-A6C34878D82A}">
                    <a16:rowId xmlns:a16="http://schemas.microsoft.com/office/drawing/2014/main" val="4027305950"/>
                  </a:ext>
                </a:extLst>
              </a:tr>
              <a:tr h="34727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“</a:t>
                      </a:r>
                      <a:r>
                        <a:rPr lang="ru-RU" sz="800" dirty="0" smtClean="0"/>
                        <a:t>Мягкий</a:t>
                      </a:r>
                      <a:r>
                        <a:rPr lang="en-US" sz="800" dirty="0" smtClean="0"/>
                        <a:t>”</a:t>
                      </a:r>
                      <a:r>
                        <a:rPr lang="ru-RU" sz="800" dirty="0" smtClean="0"/>
                        <a:t> триггер 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Трек (3</a:t>
                      </a:r>
                      <a:r>
                        <a:rPr lang="ru-RU" sz="800" baseline="0" dirty="0" smtClean="0"/>
                        <a:t> слоя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срабатывает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срабатывает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исключает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слабая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нет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сильная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extLst>
                  <a:ext uri="{0D108BD9-81ED-4DB2-BD59-A6C34878D82A}">
                    <a16:rowId xmlns:a16="http://schemas.microsoft.com/office/drawing/2014/main" val="751374386"/>
                  </a:ext>
                </a:extLst>
              </a:tr>
              <a:tr h="486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Умеренно </a:t>
                      </a:r>
                      <a:r>
                        <a:rPr lang="en-US" sz="800" dirty="0" smtClean="0"/>
                        <a:t>“</a:t>
                      </a:r>
                      <a:r>
                        <a:rPr lang="ru-RU" sz="800" dirty="0" smtClean="0"/>
                        <a:t>жесткий</a:t>
                      </a:r>
                      <a:r>
                        <a:rPr lang="en-US" sz="800" dirty="0" smtClean="0"/>
                        <a:t>”</a:t>
                      </a:r>
                      <a:endParaRPr lang="ru-RU" sz="800" dirty="0" smtClean="0"/>
                    </a:p>
                    <a:p>
                      <a:pPr algn="ctr"/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Трек (4</a:t>
                      </a:r>
                      <a:r>
                        <a:rPr lang="ru-RU" sz="800" baseline="0" dirty="0" smtClean="0"/>
                        <a:t> слоя</a:t>
                      </a:r>
                      <a:r>
                        <a:rPr lang="ru-RU" sz="800" dirty="0" smtClean="0"/>
                        <a:t>)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срабатывает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Частично срабатывает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исключает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средняя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нет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средняя</a:t>
                      </a:r>
                      <a:endParaRPr lang="ru-RU" sz="800" dirty="0"/>
                    </a:p>
                  </a:txBody>
                  <a:tcPr marL="69455" marR="69455" marT="34727" marB="34727" anchor="ctr"/>
                </a:tc>
                <a:extLst>
                  <a:ext uri="{0D108BD9-81ED-4DB2-BD59-A6C34878D82A}">
                    <a16:rowId xmlns:a16="http://schemas.microsoft.com/office/drawing/2014/main" val="2112652004"/>
                  </a:ext>
                </a:extLst>
              </a:tr>
            </a:tbl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6334975" y="3700425"/>
            <a:ext cx="2610058" cy="2596701"/>
            <a:chOff x="-2880174" y="1548432"/>
            <a:chExt cx="6776720" cy="6742039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4"/>
            <a:srcRect l="2374" t="3973" r="1365" b="6356"/>
            <a:stretch/>
          </p:blipFill>
          <p:spPr>
            <a:xfrm>
              <a:off x="-2715301" y="2471761"/>
              <a:ext cx="6446976" cy="581871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-2880174" y="1548432"/>
              <a:ext cx="6776720" cy="1038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 </a:t>
              </a:r>
              <a:r>
                <a:rPr lang="en-US" sz="1100" dirty="0"/>
                <a:t>“</a:t>
              </a:r>
              <a:r>
                <a:rPr lang="ru-RU" sz="1100" dirty="0"/>
                <a:t>Мягкий</a:t>
              </a:r>
              <a:r>
                <a:rPr lang="en-US" sz="1100" dirty="0"/>
                <a:t>”</a:t>
              </a:r>
              <a:r>
                <a:rPr lang="ru-RU" sz="1100" dirty="0"/>
                <a:t> </a:t>
              </a:r>
              <a:r>
                <a:rPr lang="ru-RU" sz="1100" dirty="0" smtClean="0"/>
                <a:t>триггер</a:t>
              </a:r>
            </a:p>
            <a:p>
              <a:pPr algn="ctr"/>
              <a:r>
                <a:rPr lang="en-US" sz="900" dirty="0"/>
                <a:t>Run </a:t>
              </a:r>
              <a:r>
                <a:rPr lang="en-US" sz="900" dirty="0" smtClean="0"/>
                <a:t>192090</a:t>
              </a:r>
              <a:endParaRPr lang="ru-RU" sz="9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911833" y="3695853"/>
            <a:ext cx="2493833" cy="2601273"/>
            <a:chOff x="2849700" y="3841111"/>
            <a:chExt cx="2493833" cy="2601273"/>
          </a:xfrm>
        </p:grpSpPr>
        <p:sp>
          <p:nvSpPr>
            <p:cNvPr id="43" name="TextBox 42"/>
            <p:cNvSpPr txBox="1"/>
            <p:nvPr/>
          </p:nvSpPr>
          <p:spPr>
            <a:xfrm>
              <a:off x="2963978" y="3841111"/>
              <a:ext cx="2265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ru-RU" sz="1100" dirty="0" smtClean="0"/>
                <a:t>Умеренно </a:t>
              </a:r>
              <a:r>
                <a:rPr lang="en-US" sz="1100" dirty="0" smtClean="0"/>
                <a:t>“</a:t>
              </a:r>
              <a:r>
                <a:rPr lang="ru-RU" sz="1100" dirty="0" smtClean="0"/>
                <a:t>жесткий</a:t>
              </a:r>
              <a:r>
                <a:rPr lang="en-US" sz="1100" dirty="0" smtClean="0"/>
                <a:t>”</a:t>
              </a:r>
              <a:r>
                <a:rPr lang="ru-RU" sz="1100" dirty="0" smtClean="0"/>
                <a:t> триггер</a:t>
              </a:r>
            </a:p>
            <a:p>
              <a:pPr lvl="0" algn="ctr" defTabSz="914400">
                <a:defRPr/>
              </a:pPr>
              <a:r>
                <a:rPr lang="en-US" sz="900" dirty="0"/>
                <a:t>Run </a:t>
              </a:r>
              <a:r>
                <a:rPr lang="ru-RU" sz="900" dirty="0"/>
                <a:t>197871</a:t>
              </a: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5"/>
            <a:srcRect l="2137" t="2761" r="2156" b="3796"/>
            <a:stretch/>
          </p:blipFill>
          <p:spPr>
            <a:xfrm>
              <a:off x="2849700" y="4201304"/>
              <a:ext cx="2493833" cy="224108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135004" y="1443944"/>
            <a:ext cx="3687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Поиск трека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98476" y="3386995"/>
            <a:ext cx="489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Загрузка проволочек дрейфовой камеры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016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2DC7-F4E2-4D36-A495-349A3067428F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0C9F-1A7C-4E8D-B8BD-8D86B89AEFB4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08" y="825728"/>
            <a:ext cx="6637147" cy="3723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826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Электроника Нейтрального Триггера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91587" y="444189"/>
            <a:ext cx="24430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1600" b="1" u="sng" dirty="0" smtClean="0"/>
              <a:t>BGO :</a:t>
            </a:r>
            <a:r>
              <a:rPr lang="en-US" sz="1600" u="sng" dirty="0" smtClean="0"/>
              <a:t> </a:t>
            </a:r>
            <a:endParaRPr lang="ru-RU" sz="1600" u="sn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680 </a:t>
            </a:r>
            <a:r>
              <a:rPr lang="ru-RU" sz="1600" dirty="0" smtClean="0"/>
              <a:t>кристаллов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48 </a:t>
            </a:r>
            <a:r>
              <a:rPr lang="ru-RU" sz="1600" dirty="0"/>
              <a:t>триггерных </a:t>
            </a:r>
            <a:r>
              <a:rPr lang="ru-RU" sz="1600" dirty="0" smtClean="0"/>
              <a:t>каналов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29 плат УФО-32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Times New Roman" panose="02020603050405020304" pitchFamily="18" charset="0"/>
              </a:rPr>
              <a:t>4 блока АДИС</a:t>
            </a:r>
            <a:endParaRPr lang="ru-RU" sz="1600" dirty="0"/>
          </a:p>
        </p:txBody>
      </p:sp>
      <p:grpSp>
        <p:nvGrpSpPr>
          <p:cNvPr id="94" name="Группа 93"/>
          <p:cNvGrpSpPr/>
          <p:nvPr/>
        </p:nvGrpSpPr>
        <p:grpSpPr>
          <a:xfrm>
            <a:off x="3071453" y="4795391"/>
            <a:ext cx="5867904" cy="1280793"/>
            <a:chOff x="1918115" y="4804190"/>
            <a:chExt cx="4490721" cy="980194"/>
          </a:xfrm>
        </p:grpSpPr>
        <p:sp>
          <p:nvSpPr>
            <p:cNvPr id="30" name="Куб 29"/>
            <p:cNvSpPr/>
            <p:nvPr/>
          </p:nvSpPr>
          <p:spPr>
            <a:xfrm>
              <a:off x="4411621" y="4804776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9" name="Куб 28"/>
            <p:cNvSpPr/>
            <p:nvPr/>
          </p:nvSpPr>
          <p:spPr>
            <a:xfrm>
              <a:off x="3528028" y="4804190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Куб 9"/>
            <p:cNvSpPr/>
            <p:nvPr/>
          </p:nvSpPr>
          <p:spPr>
            <a:xfrm>
              <a:off x="3466100" y="4869092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УФО-</a:t>
              </a:r>
              <a:r>
                <a:rPr lang="en-US" sz="1100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32</a:t>
              </a:r>
              <a:endParaRPr lang="en-US" sz="11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9" name="Куб 18"/>
            <p:cNvSpPr/>
            <p:nvPr/>
          </p:nvSpPr>
          <p:spPr>
            <a:xfrm>
              <a:off x="4349693" y="4869092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АДИС</a:t>
              </a:r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" name="Куб 19"/>
            <p:cNvSpPr/>
            <p:nvPr/>
          </p:nvSpPr>
          <p:spPr>
            <a:xfrm>
              <a:off x="5363289" y="4856733"/>
              <a:ext cx="726057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КФ</a:t>
              </a:r>
              <a:endParaRPr lang="en-US" sz="5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" name="Куб 22"/>
            <p:cNvSpPr/>
            <p:nvPr/>
          </p:nvSpPr>
          <p:spPr>
            <a:xfrm>
              <a:off x="2027877" y="4804190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" name="Куб 23"/>
            <p:cNvSpPr/>
            <p:nvPr/>
          </p:nvSpPr>
          <p:spPr>
            <a:xfrm>
              <a:off x="1972997" y="4856733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5" name="Куб 24"/>
            <p:cNvSpPr/>
            <p:nvPr/>
          </p:nvSpPr>
          <p:spPr>
            <a:xfrm>
              <a:off x="1918115" y="4909279"/>
              <a:ext cx="539418" cy="539418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Кристалл Башня</a:t>
              </a:r>
              <a:endParaRPr lang="ru-RU" sz="8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Куб 25"/>
            <p:cNvSpPr/>
            <p:nvPr/>
          </p:nvSpPr>
          <p:spPr>
            <a:xfrm>
              <a:off x="2877025" y="4933994"/>
              <a:ext cx="306806" cy="306806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7" name="Куб 26"/>
            <p:cNvSpPr/>
            <p:nvPr/>
          </p:nvSpPr>
          <p:spPr>
            <a:xfrm>
              <a:off x="2841198" y="4967484"/>
              <a:ext cx="306806" cy="306806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8" name="Куб 27"/>
            <p:cNvSpPr/>
            <p:nvPr/>
          </p:nvSpPr>
          <p:spPr>
            <a:xfrm>
              <a:off x="2806955" y="5004153"/>
              <a:ext cx="306806" cy="306806"/>
            </a:xfrm>
            <a:prstGeom prst="cube">
              <a:avLst>
                <a:gd name="adj" fmla="val 6026"/>
              </a:avLst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ЗЧУ</a:t>
              </a:r>
              <a:endParaRPr lang="ru-RU" sz="5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2492751" y="5128022"/>
              <a:ext cx="314204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2552930" y="5181800"/>
              <a:ext cx="254025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2439055" y="5076147"/>
              <a:ext cx="367900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3157385" y="5119755"/>
              <a:ext cx="314204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3217564" y="5173533"/>
              <a:ext cx="254025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3103689" y="5067880"/>
              <a:ext cx="367900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4005518" y="5131997"/>
              <a:ext cx="344487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4048125" y="5184319"/>
              <a:ext cx="301881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3982105" y="5078666"/>
              <a:ext cx="367900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4908432" y="5127761"/>
              <a:ext cx="454857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4951039" y="5182200"/>
              <a:ext cx="412250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4885019" y="5076547"/>
              <a:ext cx="478270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253750" y="5437495"/>
              <a:ext cx="924012" cy="259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800" dirty="0" smtClean="0"/>
                <a:t>Аналоговые суммы</a:t>
              </a:r>
              <a:endParaRPr lang="en-US" sz="800" dirty="0" smtClean="0"/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800" dirty="0" smtClean="0"/>
                <a:t>Разбиение</a:t>
              </a:r>
              <a:r>
                <a:rPr lang="en-US" sz="800" dirty="0" smtClean="0"/>
                <a:t>: Z, Phi</a:t>
              </a:r>
              <a:endParaRPr lang="ru-RU" sz="8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99065" y="5431071"/>
              <a:ext cx="1139926" cy="353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800" dirty="0" smtClean="0"/>
                <a:t>Отбор сигналов по порогу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800" dirty="0" smtClean="0"/>
                <a:t>Энерговыделение кольца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800" dirty="0" smtClean="0"/>
                <a:t>Временная отметка</a:t>
              </a:r>
              <a:endParaRPr lang="ru-RU" sz="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83632" y="5404826"/>
              <a:ext cx="1125204" cy="353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800" dirty="0" smtClean="0"/>
                <a:t>Поиск кластеров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800" dirty="0" smtClean="0"/>
                <a:t>Общее энерговыделение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800" dirty="0" smtClean="0"/>
                <a:t>Отбор события</a:t>
              </a:r>
              <a:endParaRPr lang="ru-RU" sz="800" dirty="0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8891587" y="1767628"/>
            <a:ext cx="24622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1600" b="1" u="sng" dirty="0" err="1"/>
              <a:t>CsI</a:t>
            </a:r>
            <a:r>
              <a:rPr lang="en-US" sz="1600" b="1" u="sng" dirty="0"/>
              <a:t> :</a:t>
            </a:r>
            <a:r>
              <a:rPr lang="en-US" sz="1600" u="sng" dirty="0"/>
              <a:t> </a:t>
            </a:r>
            <a:endParaRPr lang="ru-RU" sz="1600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1152 </a:t>
            </a:r>
            <a:r>
              <a:rPr lang="ru-RU" sz="1600" dirty="0" smtClean="0"/>
              <a:t>кристалла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80 триггерных каналов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39 плат УФО-32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cs typeface="Times New Roman" panose="02020603050405020304" pitchFamily="18" charset="0"/>
              </a:rPr>
              <a:t>5 блоков </a:t>
            </a:r>
            <a:r>
              <a:rPr lang="ru-RU" sz="1600" dirty="0" smtClean="0">
                <a:cs typeface="Times New Roman" panose="02020603050405020304" pitchFamily="18" charset="0"/>
              </a:rPr>
              <a:t>АДИС</a:t>
            </a:r>
            <a:endParaRPr lang="ru-RU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8891587" y="3091067"/>
            <a:ext cx="24622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sz="1600" b="1" u="sng" dirty="0" err="1" smtClean="0"/>
              <a:t>LXe</a:t>
            </a:r>
            <a:r>
              <a:rPr lang="en-US" sz="1600" b="1" u="sng" dirty="0" smtClean="0"/>
              <a:t> </a:t>
            </a:r>
            <a:r>
              <a:rPr lang="en-US" sz="1600" b="1" u="sng" dirty="0"/>
              <a:t>:</a:t>
            </a:r>
            <a:r>
              <a:rPr lang="en-US" sz="1600" b="1" dirty="0"/>
              <a:t> </a:t>
            </a:r>
            <a:endParaRPr lang="ru-RU" sz="1600" b="1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264 </a:t>
            </a:r>
            <a:r>
              <a:rPr lang="ru-RU" sz="1600" dirty="0" smtClean="0"/>
              <a:t>башни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80 триггерных </a:t>
            </a:r>
            <a:r>
              <a:rPr lang="ru-RU" sz="1600" dirty="0" smtClean="0"/>
              <a:t>каналов</a:t>
            </a:r>
            <a:endParaRPr lang="ru-RU" sz="16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9</a:t>
            </a:r>
            <a:r>
              <a:rPr lang="ru-RU" sz="1600" dirty="0" smtClean="0"/>
              <a:t> </a:t>
            </a:r>
            <a:r>
              <a:rPr lang="ru-RU" sz="1600" dirty="0"/>
              <a:t>плат УФО-32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cs typeface="Times New Roman" panose="02020603050405020304" pitchFamily="18" charset="0"/>
              </a:rPr>
              <a:t>5 блоков </a:t>
            </a:r>
            <a:r>
              <a:rPr lang="ru-RU" sz="1600" dirty="0" smtClean="0">
                <a:cs typeface="Times New Roman" panose="02020603050405020304" pitchFamily="18" charset="0"/>
              </a:rPr>
              <a:t>АДИС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5557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068B-C0A6-4BEF-8441-3028956A2914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0C9F-1A7C-4E8D-B8BD-8D86B89AEFB4}" type="slidenum">
              <a:rPr lang="ru-RU" smtClean="0"/>
              <a:t>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11492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АДИС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29512" y="793825"/>
            <a:ext cx="52795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1023 ед. АЦП </a:t>
            </a:r>
            <a:r>
              <a:rPr lang="en-US" sz="1400" dirty="0" smtClean="0"/>
              <a:t>≈ 1</a:t>
            </a:r>
            <a:r>
              <a:rPr lang="ru-RU" sz="1400" dirty="0" smtClean="0"/>
              <a:t> ГэВ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Нижний порог = </a:t>
            </a:r>
            <a:r>
              <a:rPr lang="ru-RU" sz="1400" dirty="0">
                <a:cs typeface="Times New Roman" panose="02020603050405020304" pitchFamily="18" charset="0"/>
              </a:rPr>
              <a:t>Пьедестал </a:t>
            </a:r>
            <a:r>
              <a:rPr lang="ru-RU" sz="1400" dirty="0" smtClean="0">
                <a:cs typeface="Times New Roman" panose="02020603050405020304" pitchFamily="18" charset="0"/>
              </a:rPr>
              <a:t> + </a:t>
            </a:r>
            <a:r>
              <a:rPr lang="ru-RU" sz="1400" dirty="0" smtClean="0"/>
              <a:t>20 </a:t>
            </a:r>
            <a:r>
              <a:rPr lang="ru-RU" sz="1400" dirty="0"/>
              <a:t>ед. АЦП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Верхний порог = </a:t>
            </a:r>
            <a:r>
              <a:rPr lang="ru-RU" sz="1400" dirty="0">
                <a:cs typeface="Times New Roman" panose="02020603050405020304" pitchFamily="18" charset="0"/>
              </a:rPr>
              <a:t>Пьедестал  + </a:t>
            </a:r>
            <a:r>
              <a:rPr lang="ru-RU" sz="1400" dirty="0" smtClean="0"/>
              <a:t>40 </a:t>
            </a:r>
            <a:r>
              <a:rPr lang="ru-RU" sz="1400" dirty="0"/>
              <a:t>ед. </a:t>
            </a:r>
            <a:r>
              <a:rPr lang="ru-RU" sz="1400" dirty="0" smtClean="0"/>
              <a:t>АЦП</a:t>
            </a:r>
          </a:p>
          <a:p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Данные передаваемые в </a:t>
            </a:r>
            <a:r>
              <a:rPr lang="ru-RU" sz="1400" dirty="0" err="1" smtClean="0"/>
              <a:t>Кластерфайндер</a:t>
            </a:r>
            <a:r>
              <a:rPr lang="en-US" sz="1400" dirty="0" smtClean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8 бит - общее энерговыделение кольца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16 бит – временная отметка сработавших каналов по </a:t>
            </a:r>
            <a:r>
              <a:rPr lang="en-US" sz="1400" dirty="0" smtClean="0"/>
              <a:t>Phi</a:t>
            </a:r>
            <a:endParaRPr lang="ru-RU" sz="1400" dirty="0" smtClean="0"/>
          </a:p>
          <a:p>
            <a:endParaRPr lang="ru-RU" sz="1400" dirty="0"/>
          </a:p>
        </p:txBody>
      </p:sp>
      <p:grpSp>
        <p:nvGrpSpPr>
          <p:cNvPr id="54" name="Группа 53"/>
          <p:cNvGrpSpPr/>
          <p:nvPr/>
        </p:nvGrpSpPr>
        <p:grpSpPr>
          <a:xfrm>
            <a:off x="684742" y="793825"/>
            <a:ext cx="5995988" cy="2821295"/>
            <a:chOff x="1450975" y="1356859"/>
            <a:chExt cx="5995988" cy="2821295"/>
          </a:xfrm>
        </p:grpSpPr>
        <p:pic>
          <p:nvPicPr>
            <p:cNvPr id="7" name="Рисунок 14" descr="ADIS_alg.wm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52"/>
            <a:stretch/>
          </p:blipFill>
          <p:spPr bwMode="auto">
            <a:xfrm>
              <a:off x="1450975" y="1356859"/>
              <a:ext cx="5995988" cy="2559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513536" y="3536821"/>
              <a:ext cx="86754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5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Пьедестал</a:t>
              </a:r>
              <a:endPara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935731" y="3880557"/>
              <a:ext cx="0" cy="84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73263" y="3916544"/>
              <a:ext cx="5677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640 </a:t>
              </a:r>
              <a:r>
                <a:rPr lang="ru-RU" sz="1100" dirty="0" err="1" smtClean="0"/>
                <a:t>нс</a:t>
              </a:r>
              <a:endParaRPr lang="ru-RU" sz="1100" dirty="0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496397" y="3880557"/>
              <a:ext cx="0" cy="84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233929" y="3916544"/>
              <a:ext cx="5677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210 </a:t>
              </a:r>
              <a:r>
                <a:rPr lang="ru-RU" sz="1100" dirty="0" err="1" smtClean="0"/>
                <a:t>нс</a:t>
              </a:r>
              <a:endParaRPr lang="ru-RU" sz="1100" dirty="0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216063" y="3880557"/>
              <a:ext cx="0" cy="84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953595" y="3916544"/>
              <a:ext cx="5677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420 </a:t>
              </a:r>
              <a:r>
                <a:rPr lang="ru-RU" sz="1100" dirty="0" err="1" smtClean="0"/>
                <a:t>нс</a:t>
              </a:r>
              <a:endParaRPr lang="ru-RU" sz="1100" dirty="0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653663" y="3880557"/>
              <a:ext cx="0" cy="84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391195" y="3916544"/>
              <a:ext cx="5677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850 </a:t>
              </a:r>
              <a:r>
                <a:rPr lang="ru-RU" sz="1100" dirty="0" err="1" smtClean="0"/>
                <a:t>нс</a:t>
              </a:r>
              <a:endParaRPr lang="ru-RU" sz="1100" dirty="0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371595" y="3880557"/>
              <a:ext cx="0" cy="84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109127" y="3916544"/>
              <a:ext cx="6399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1060 </a:t>
              </a:r>
              <a:r>
                <a:rPr lang="ru-RU" sz="1100" dirty="0" err="1" smtClean="0"/>
                <a:t>нс</a:t>
              </a:r>
              <a:endParaRPr lang="ru-RU" sz="1100" dirty="0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100653" y="3880557"/>
              <a:ext cx="0" cy="84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838185" y="3916544"/>
              <a:ext cx="6399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1270 </a:t>
              </a:r>
              <a:r>
                <a:rPr lang="ru-RU" sz="1100" dirty="0" err="1" smtClean="0"/>
                <a:t>нс</a:t>
              </a:r>
              <a:endParaRPr lang="ru-RU" sz="11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560358" y="2201620"/>
              <a:ext cx="125311" cy="1695874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542537" y="2459039"/>
              <a:ext cx="5873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623496" y="2459039"/>
              <a:ext cx="5873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655243" y="3244851"/>
              <a:ext cx="5873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574224" y="3244851"/>
              <a:ext cx="5873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798320" y="3798431"/>
              <a:ext cx="5542280" cy="0"/>
            </a:xfrm>
            <a:prstGeom prst="line">
              <a:avLst/>
            </a:prstGeom>
            <a:ln w="127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 flipH="1">
              <a:off x="4571474" y="2182610"/>
              <a:ext cx="102549" cy="102549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4652865" y="2076736"/>
              <a:ext cx="160385" cy="11368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813250" y="2076736"/>
              <a:ext cx="1159983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733057" y="1870616"/>
              <a:ext cx="13516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временная отметка</a:t>
              </a:r>
              <a:endPara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3" name="Рисунок 52"/>
          <p:cNvPicPr/>
          <p:nvPr/>
        </p:nvPicPr>
        <p:blipFill rotWithShape="1">
          <a:blip r:embed="rId3"/>
          <a:srcRect l="4403" t="4222" r="6198" b="10824"/>
          <a:stretch/>
        </p:blipFill>
        <p:spPr bwMode="auto">
          <a:xfrm>
            <a:off x="684742" y="3969226"/>
            <a:ext cx="6487223" cy="2233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032088" y="468610"/>
            <a:ext cx="5582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Временная диаграмма работы плат АДИС</a:t>
            </a:r>
            <a:endParaRPr lang="ru-RU" sz="1600" b="1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1255637" y="3855753"/>
            <a:ext cx="5582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Временная диаграмма работы Нейтрального триггера</a:t>
            </a:r>
            <a:endParaRPr lang="ru-RU" sz="1600" b="1" i="1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4"/>
          <a:srcRect t="5280" r="839"/>
          <a:stretch/>
        </p:blipFill>
        <p:spPr>
          <a:xfrm>
            <a:off x="8578850" y="3096459"/>
            <a:ext cx="2774950" cy="143527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5"/>
          <a:srcRect l="4473" t="7070" r="1171"/>
          <a:stretch/>
        </p:blipFill>
        <p:spPr>
          <a:xfrm>
            <a:off x="8578850" y="4848689"/>
            <a:ext cx="2806700" cy="150766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475133" y="2765391"/>
            <a:ext cx="3167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Кол-во сработавших триггерных групп</a:t>
            </a:r>
            <a:endParaRPr lang="en-US" sz="1400" b="1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8030367" y="3697368"/>
            <a:ext cx="548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LXe</a:t>
            </a:r>
            <a:endParaRPr lang="ru-RU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8038833" y="5402464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CsI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653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2DC7-F4E2-4D36-A495-349A3067428F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0C9F-1A7C-4E8D-B8BD-8D86B89AEFB4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36858"/>
              </p:ext>
            </p:extLst>
          </p:nvPr>
        </p:nvGraphicFramePr>
        <p:xfrm>
          <a:off x="880534" y="4752572"/>
          <a:ext cx="3467104" cy="932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694">
                  <a:extLst>
                    <a:ext uri="{9D8B030D-6E8A-4147-A177-3AD203B41FA5}">
                      <a16:colId xmlns:a16="http://schemas.microsoft.com/office/drawing/2014/main" val="1102429664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1737450258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4257440608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361381558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1465866280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778119971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3579006709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4179156716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1986197101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1685606651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526079576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1609795357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920446777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4205739014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3635679960"/>
                    </a:ext>
                  </a:extLst>
                </a:gridCol>
                <a:gridCol w="216694">
                  <a:extLst>
                    <a:ext uri="{9D8B030D-6E8A-4147-A177-3AD203B41FA5}">
                      <a16:colId xmlns:a16="http://schemas.microsoft.com/office/drawing/2014/main" val="1214121880"/>
                    </a:ext>
                  </a:extLst>
                </a:gridCol>
              </a:tblGrid>
              <a:tr h="186559"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extLst>
                  <a:ext uri="{0D108BD9-81ED-4DB2-BD59-A6C34878D82A}">
                    <a16:rowId xmlns:a16="http://schemas.microsoft.com/office/drawing/2014/main" val="2860210954"/>
                  </a:ext>
                </a:extLst>
              </a:tr>
              <a:tr h="186559"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extLst>
                  <a:ext uri="{0D108BD9-81ED-4DB2-BD59-A6C34878D82A}">
                    <a16:rowId xmlns:a16="http://schemas.microsoft.com/office/drawing/2014/main" val="2350170343"/>
                  </a:ext>
                </a:extLst>
              </a:tr>
              <a:tr h="186559"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extLst>
                  <a:ext uri="{0D108BD9-81ED-4DB2-BD59-A6C34878D82A}">
                    <a16:rowId xmlns:a16="http://schemas.microsoft.com/office/drawing/2014/main" val="2577549052"/>
                  </a:ext>
                </a:extLst>
              </a:tr>
              <a:tr h="186559"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extLst>
                  <a:ext uri="{0D108BD9-81ED-4DB2-BD59-A6C34878D82A}">
                    <a16:rowId xmlns:a16="http://schemas.microsoft.com/office/drawing/2014/main" val="3821035237"/>
                  </a:ext>
                </a:extLst>
              </a:tr>
              <a:tr h="186559"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6001" marR="46001" marT="23000" marB="23000" anchor="ctr"/>
                </a:tc>
                <a:extLst>
                  <a:ext uri="{0D108BD9-81ED-4DB2-BD59-A6C34878D82A}">
                    <a16:rowId xmlns:a16="http://schemas.microsoft.com/office/drawing/2014/main" val="27509921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2956" y="4422102"/>
            <a:ext cx="278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Карта сработавших триггерных каналов</a:t>
            </a:r>
            <a:endParaRPr lang="ru-RU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294717" y="4699109"/>
                <a:ext cx="6622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717" y="4699109"/>
                <a:ext cx="662296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294717" y="4889746"/>
                <a:ext cx="7508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=98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717" y="4889746"/>
                <a:ext cx="750847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294717" y="5090002"/>
                <a:ext cx="8358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=202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717" y="5090002"/>
                <a:ext cx="835806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294717" y="5274700"/>
                <a:ext cx="8358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=107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717" y="5274700"/>
                <a:ext cx="835806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315884" y="5461831"/>
                <a:ext cx="5814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 smtClean="0"/>
                  <a:t>0</a:t>
                </a:r>
                <a:endParaRPr lang="ru-RU" sz="1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84" y="5461831"/>
                <a:ext cx="581441" cy="276999"/>
              </a:xfrm>
              <a:prstGeom prst="rect">
                <a:avLst/>
              </a:prstGeom>
              <a:blipFill>
                <a:blip r:embed="rId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 flipV="1">
            <a:off x="786341" y="4660197"/>
            <a:ext cx="0" cy="113735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86341" y="5774497"/>
            <a:ext cx="3697818" cy="17565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40421" y="5767840"/>
            <a:ext cx="385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Phi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51764" y="4560609"/>
            <a:ext cx="256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86341" y="5829395"/>
            <a:ext cx="2185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Consolas" panose="020B0609020204030204" pitchFamily="49" charset="0"/>
              </a:rPr>
              <a:t>Количество кластеров</a:t>
            </a:r>
            <a:r>
              <a:rPr lang="en-US" sz="1100" dirty="0" smtClean="0">
                <a:latin typeface="Consolas" panose="020B0609020204030204" pitchFamily="49" charset="0"/>
              </a:rPr>
              <a:t>: 2</a:t>
            </a:r>
          </a:p>
          <a:p>
            <a:r>
              <a:rPr lang="ru-RU" sz="1100" dirty="0" smtClean="0">
                <a:latin typeface="Consolas" panose="020B0609020204030204" pitchFamily="49" charset="0"/>
              </a:rPr>
              <a:t>Общее энерговыделение</a:t>
            </a:r>
            <a:r>
              <a:rPr lang="en-US" sz="1100" dirty="0" smtClean="0">
                <a:latin typeface="Consolas" panose="020B0609020204030204" pitchFamily="49" charset="0"/>
              </a:rPr>
              <a:t>: 407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/>
          <a:srcRect l="15241" t="6480" r="2213" b="11464"/>
          <a:stretch/>
        </p:blipFill>
        <p:spPr>
          <a:xfrm>
            <a:off x="1274764" y="737411"/>
            <a:ext cx="2678643" cy="296444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64068" y="114826"/>
            <a:ext cx="115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Отбор полезных событий в Нейтральном Триггере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Таблица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3216376"/>
                  </p:ext>
                </p:extLst>
              </p:nvPr>
            </p:nvGraphicFramePr>
            <p:xfrm>
              <a:off x="5846013" y="1015503"/>
              <a:ext cx="5702633" cy="340741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263636">
                      <a:extLst>
                        <a:ext uri="{9D8B030D-6E8A-4147-A177-3AD203B41FA5}">
                          <a16:colId xmlns:a16="http://schemas.microsoft.com/office/drawing/2014/main" val="3224761150"/>
                        </a:ext>
                      </a:extLst>
                    </a:gridCol>
                    <a:gridCol w="3436518">
                      <a:extLst>
                        <a:ext uri="{9D8B030D-6E8A-4147-A177-3AD203B41FA5}">
                          <a16:colId xmlns:a16="http://schemas.microsoft.com/office/drawing/2014/main" val="4056473037"/>
                        </a:ext>
                      </a:extLst>
                    </a:gridCol>
                    <a:gridCol w="2002479">
                      <a:extLst>
                        <a:ext uri="{9D8B030D-6E8A-4147-A177-3AD203B41FA5}">
                          <a16:colId xmlns:a16="http://schemas.microsoft.com/office/drawing/2014/main" val="1264037707"/>
                        </a:ext>
                      </a:extLst>
                    </a:gridCol>
                  </a:tblGrid>
                  <a:tr h="259567">
                    <a:tc>
                      <a:txBody>
                        <a:bodyPr/>
                        <a:lstStyle/>
                        <a:p>
                          <a:pPr algn="ctr"/>
                          <a:endParaRPr lang="ru-RU" sz="1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/>
                            <a:t>Физический смысл</a:t>
                          </a:r>
                          <a:r>
                            <a:rPr lang="en-US" sz="1000" b="1" dirty="0" smtClean="0"/>
                            <a:t> </a:t>
                          </a:r>
                          <a:r>
                            <a:rPr lang="ru-RU" sz="1000" b="1" dirty="0" smtClean="0"/>
                            <a:t>отбора</a:t>
                          </a:r>
                          <a:endParaRPr lang="ru-RU" sz="1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ru-RU" sz="1000" b="1" dirty="0" smtClean="0"/>
                                  <m:t>Загрузка</m:t>
                                </m:r>
                                <m:r>
                                  <m:rPr>
                                    <m:nor/>
                                  </m:rPr>
                                  <a:rPr lang="ru-RU" sz="1000" b="1" baseline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ru-RU" sz="900" b="1" baseline="0" dirty="0" smtClean="0"/>
                                  <m:t>(точка 740 МэВ,</m:t>
                                </m:r>
                                <m:r>
                                  <m:rPr>
                                    <m:nor/>
                                  </m:rPr>
                                  <a:rPr lang="ru-RU" sz="900" b="1" i="0" baseline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ru-RU" sz="900" b="1" baseline="0" dirty="0" smtClean="0"/>
                                  <m:t>светимость</m:t>
                                </m:r>
                                <m:r>
                                  <a:rPr lang="ru-RU" sz="900" b="1" i="0" baseline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900" b="1" i="0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𝟓𝟎</m:t>
                                </m:r>
                                <m:r>
                                  <a:rPr lang="ru-RU" sz="900" b="1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900" b="1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900" b="1" i="1" baseline="0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ru-RU" sz="900" b="1" i="1" baseline="0" smtClean="0"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sup>
                                </m:sSup>
                                <m:r>
                                  <a:rPr lang="ru-RU" sz="900" b="1" i="1" baseline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900" b="1" i="0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900" b="1" i="0" baseline="0" smtClean="0">
                                        <a:latin typeface="Cambria Math" panose="02040503050406030204" pitchFamily="18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900" b="1" i="0" baseline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900" b="1" i="0" baseline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900" b="1" i="0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900" b="1" i="0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900" b="1" i="0" baseline="0" smtClean="0"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p>
                                    <m:r>
                                      <a:rPr lang="ru-RU" sz="900" b="1" i="0" baseline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900" b="1" i="0" baseline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ru-RU" sz="800" b="1" baseline="0" dirty="0" smtClean="0"/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ru-RU" sz="900" b="1" baseline="0" dirty="0" smtClean="0"/>
                                  <m:t>, Гц</m:t>
                                </m:r>
                              </m:oMath>
                            </m:oMathPara>
                          </a14:m>
                          <a:endParaRPr lang="ru-RU" sz="1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82590753"/>
                      </a:ext>
                    </a:extLst>
                  </a:tr>
                  <a:tr h="257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1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Два кластера в противоположных половинах калориметра </a:t>
                          </a:r>
                          <a:r>
                            <a:rPr lang="ru-RU" sz="900" b="1" dirty="0" smtClean="0"/>
                            <a:t>И</a:t>
                          </a:r>
                          <a:r>
                            <a:rPr lang="ru-RU" sz="900" dirty="0" smtClean="0"/>
                            <a:t> превышен порог на энерговыделение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60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0425410"/>
                      </a:ext>
                    </a:extLst>
                  </a:tr>
                  <a:tr h="257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2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Наличие кластеров указывающих на упругое рассеяние (</a:t>
                          </a:r>
                          <a:r>
                            <a:rPr lang="ru-RU" sz="900" dirty="0" err="1" smtClean="0"/>
                            <a:t>Bhabha</a:t>
                          </a:r>
                          <a:r>
                            <a:rPr lang="ru-RU" sz="900" dirty="0" smtClean="0"/>
                            <a:t>-рассеяние) во внешних слоях BGO-калориметра 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30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7101901"/>
                      </a:ext>
                    </a:extLst>
                  </a:tr>
                  <a:tr h="257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3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00" dirty="0" smtClean="0"/>
                            <a:t>Наличие кластеров указывающих на упругое рассеяние (</a:t>
                          </a:r>
                          <a:r>
                            <a:rPr lang="ru-RU" sz="900" dirty="0" err="1" smtClean="0"/>
                            <a:t>Bhabha</a:t>
                          </a:r>
                          <a:r>
                            <a:rPr lang="ru-RU" sz="900" dirty="0" smtClean="0"/>
                            <a:t>-рассеяние) в</a:t>
                          </a:r>
                          <a:r>
                            <a:rPr lang="ru-RU" sz="900" baseline="0" dirty="0" smtClean="0"/>
                            <a:t> промежуточных</a:t>
                          </a:r>
                          <a:r>
                            <a:rPr lang="ru-RU" sz="900" dirty="0" smtClean="0"/>
                            <a:t> слоях BGO-калориметра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40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2575012"/>
                      </a:ext>
                    </a:extLst>
                  </a:tr>
                  <a:tr h="257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4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00" dirty="0" smtClean="0"/>
                            <a:t>Наличие кластеров указывающих на упругое рассеяние (</a:t>
                          </a:r>
                          <a:r>
                            <a:rPr lang="ru-RU" sz="900" dirty="0" err="1" smtClean="0"/>
                            <a:t>Bhabha</a:t>
                          </a:r>
                          <a:r>
                            <a:rPr lang="ru-RU" sz="900" dirty="0" smtClean="0"/>
                            <a:t>-рассеяние) в</a:t>
                          </a:r>
                          <a:r>
                            <a:rPr lang="ru-RU" sz="900" baseline="0" dirty="0" smtClean="0"/>
                            <a:t>о </a:t>
                          </a:r>
                          <a:r>
                            <a:rPr lang="ru-RU" sz="900" baseline="0" dirty="0" err="1" smtClean="0"/>
                            <a:t>внутренных</a:t>
                          </a:r>
                          <a:r>
                            <a:rPr lang="ru-RU" sz="900" dirty="0" smtClean="0"/>
                            <a:t> слоях BGO-калориметра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120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5561851"/>
                      </a:ext>
                    </a:extLst>
                  </a:tr>
                  <a:tr h="2102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5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Обнаружено два кластера </a:t>
                          </a:r>
                          <a:r>
                            <a:rPr lang="ru-RU" sz="900" b="1" dirty="0" smtClean="0">
                              <a:cs typeface="Times New Roman" panose="02020603050405020304" pitchFamily="18" charset="0"/>
                            </a:rPr>
                            <a:t>И</a:t>
                          </a:r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 превышен порог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140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4455093"/>
                      </a:ext>
                    </a:extLst>
                  </a:tr>
                  <a:tr h="226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6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Обнаружено три кластера </a:t>
                          </a:r>
                          <a:r>
                            <a:rPr lang="ru-RU" sz="900" b="1" dirty="0" smtClean="0">
                              <a:cs typeface="Times New Roman" panose="02020603050405020304" pitchFamily="18" charset="0"/>
                            </a:rPr>
                            <a:t>И</a:t>
                          </a:r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 превышен порог 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40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67122433"/>
                      </a:ext>
                    </a:extLst>
                  </a:tr>
                  <a:tr h="257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7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Обнаружен хотя бы один кластер в </a:t>
                          </a:r>
                          <a:r>
                            <a:rPr lang="en-US" sz="900" dirty="0" err="1" smtClean="0">
                              <a:cs typeface="Times New Roman" panose="02020603050405020304" pitchFamily="18" charset="0"/>
                            </a:rPr>
                            <a:t>LXe</a:t>
                          </a:r>
                          <a:r>
                            <a:rPr lang="en-US" sz="900" dirty="0" smtClean="0"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калориметре </a:t>
                          </a:r>
                          <a:r>
                            <a:rPr lang="ru-RU" sz="900" b="1" dirty="0" smtClean="0">
                              <a:cs typeface="Times New Roman" panose="02020603050405020304" pitchFamily="18" charset="0"/>
                            </a:rPr>
                            <a:t>И</a:t>
                          </a:r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 превышен порог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300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26939630"/>
                      </a:ext>
                    </a:extLst>
                  </a:tr>
                  <a:tr h="257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8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Обнаружен хотя бы один кластер в </a:t>
                          </a:r>
                          <a:r>
                            <a:rPr lang="en-US" sz="900" dirty="0" err="1" smtClean="0">
                              <a:cs typeface="Times New Roman" panose="02020603050405020304" pitchFamily="18" charset="0"/>
                            </a:rPr>
                            <a:t>CsI</a:t>
                          </a:r>
                          <a:r>
                            <a:rPr lang="en-US" sz="900" dirty="0" smtClean="0"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калориметре </a:t>
                          </a:r>
                          <a:r>
                            <a:rPr lang="ru-RU" sz="900" b="1" dirty="0" smtClean="0">
                              <a:cs typeface="Times New Roman" panose="02020603050405020304" pitchFamily="18" charset="0"/>
                            </a:rPr>
                            <a:t>И</a:t>
                          </a:r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 превышен порог 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250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4813880"/>
                      </a:ext>
                    </a:extLst>
                  </a:tr>
                  <a:tr h="158363">
                    <a:tc>
                      <a:txBody>
                        <a:bodyPr/>
                        <a:lstStyle/>
                        <a:p>
                          <a:pPr algn="ctr"/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b="1" i="1" dirty="0" smtClean="0"/>
                            <a:t>Общая загрузка</a:t>
                          </a:r>
                          <a:endParaRPr lang="ru-RU" sz="9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i="1" dirty="0" smtClean="0"/>
                            <a:t>500</a:t>
                          </a:r>
                          <a:endParaRPr lang="ru-RU" sz="12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943185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Таблица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3216376"/>
                  </p:ext>
                </p:extLst>
              </p:nvPr>
            </p:nvGraphicFramePr>
            <p:xfrm>
              <a:off x="5846013" y="1015503"/>
              <a:ext cx="5702633" cy="340741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263636">
                      <a:extLst>
                        <a:ext uri="{9D8B030D-6E8A-4147-A177-3AD203B41FA5}">
                          <a16:colId xmlns:a16="http://schemas.microsoft.com/office/drawing/2014/main" val="3224761150"/>
                        </a:ext>
                      </a:extLst>
                    </a:gridCol>
                    <a:gridCol w="3436518">
                      <a:extLst>
                        <a:ext uri="{9D8B030D-6E8A-4147-A177-3AD203B41FA5}">
                          <a16:colId xmlns:a16="http://schemas.microsoft.com/office/drawing/2014/main" val="4056473037"/>
                        </a:ext>
                      </a:extLst>
                    </a:gridCol>
                    <a:gridCol w="2002479">
                      <a:extLst>
                        <a:ext uri="{9D8B030D-6E8A-4147-A177-3AD203B41FA5}">
                          <a16:colId xmlns:a16="http://schemas.microsoft.com/office/drawing/2014/main" val="1264037707"/>
                        </a:ext>
                      </a:extLst>
                    </a:gridCol>
                  </a:tblGrid>
                  <a:tr h="389890">
                    <a:tc>
                      <a:txBody>
                        <a:bodyPr/>
                        <a:lstStyle/>
                        <a:p>
                          <a:pPr algn="ctr"/>
                          <a:endParaRPr lang="ru-RU" sz="1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00" b="1" dirty="0" smtClean="0"/>
                            <a:t>Физический смысл</a:t>
                          </a:r>
                          <a:r>
                            <a:rPr lang="en-US" sz="1000" b="1" dirty="0" smtClean="0"/>
                            <a:t> </a:t>
                          </a:r>
                          <a:r>
                            <a:rPr lang="ru-RU" sz="1000" b="1" dirty="0" smtClean="0"/>
                            <a:t>отбора</a:t>
                          </a:r>
                          <a:endParaRPr lang="ru-RU" sz="1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85106" t="-1563" r="-608" b="-78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5907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1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Два кластера в противоположных половинах калориметра </a:t>
                          </a:r>
                          <a:r>
                            <a:rPr lang="ru-RU" sz="900" b="1" dirty="0" smtClean="0"/>
                            <a:t>И</a:t>
                          </a:r>
                          <a:r>
                            <a:rPr lang="ru-RU" sz="900" dirty="0" smtClean="0"/>
                            <a:t> превышен порог на энерговыделение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60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04254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2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Наличие кластеров указывающих на упругое рассеяние (</a:t>
                          </a:r>
                          <a:r>
                            <a:rPr lang="ru-RU" sz="900" dirty="0" err="1" smtClean="0"/>
                            <a:t>Bhabha</a:t>
                          </a:r>
                          <a:r>
                            <a:rPr lang="ru-RU" sz="900" dirty="0" smtClean="0"/>
                            <a:t>-рассеяние) во внешних слоях BGO-калориметра 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30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71019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3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00" dirty="0" smtClean="0"/>
                            <a:t>Наличие кластеров указывающих на упругое рассеяние (</a:t>
                          </a:r>
                          <a:r>
                            <a:rPr lang="ru-RU" sz="900" dirty="0" err="1" smtClean="0"/>
                            <a:t>Bhabha</a:t>
                          </a:r>
                          <a:r>
                            <a:rPr lang="ru-RU" sz="900" dirty="0" smtClean="0"/>
                            <a:t>-рассеяние) в</a:t>
                          </a:r>
                          <a:r>
                            <a:rPr lang="ru-RU" sz="900" baseline="0" dirty="0" smtClean="0"/>
                            <a:t> промежуточных</a:t>
                          </a:r>
                          <a:r>
                            <a:rPr lang="ru-RU" sz="900" dirty="0" smtClean="0"/>
                            <a:t> слоях BGO-калориметра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40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25750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4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900" dirty="0" smtClean="0"/>
                            <a:t>Наличие кластеров указывающих на упругое рассеяние (</a:t>
                          </a:r>
                          <a:r>
                            <a:rPr lang="ru-RU" sz="900" dirty="0" err="1" smtClean="0"/>
                            <a:t>Bhabha</a:t>
                          </a:r>
                          <a:r>
                            <a:rPr lang="ru-RU" sz="900" dirty="0" smtClean="0"/>
                            <a:t>-рассеяние) в</a:t>
                          </a:r>
                          <a:r>
                            <a:rPr lang="ru-RU" sz="900" baseline="0" dirty="0" smtClean="0"/>
                            <a:t>о </a:t>
                          </a:r>
                          <a:r>
                            <a:rPr lang="ru-RU" sz="900" baseline="0" dirty="0" err="1" smtClean="0"/>
                            <a:t>внутренных</a:t>
                          </a:r>
                          <a:r>
                            <a:rPr lang="ru-RU" sz="900" dirty="0" smtClean="0"/>
                            <a:t> слоях BGO-калориметра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120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55618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5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Обнаружено два кластера </a:t>
                          </a:r>
                          <a:r>
                            <a:rPr lang="ru-RU" sz="900" b="1" dirty="0" smtClean="0">
                              <a:cs typeface="Times New Roman" panose="02020603050405020304" pitchFamily="18" charset="0"/>
                            </a:rPr>
                            <a:t>И</a:t>
                          </a:r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 превышен порог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140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445509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6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Обнаружено три кластера </a:t>
                          </a:r>
                          <a:r>
                            <a:rPr lang="ru-RU" sz="900" b="1" dirty="0" smtClean="0">
                              <a:cs typeface="Times New Roman" panose="02020603050405020304" pitchFamily="18" charset="0"/>
                            </a:rPr>
                            <a:t>И</a:t>
                          </a:r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 превышен порог 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40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671224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7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Обнаружен хотя бы один кластер в </a:t>
                          </a:r>
                          <a:r>
                            <a:rPr lang="en-US" sz="900" dirty="0" err="1" smtClean="0">
                              <a:cs typeface="Times New Roman" panose="02020603050405020304" pitchFamily="18" charset="0"/>
                            </a:rPr>
                            <a:t>LXe</a:t>
                          </a:r>
                          <a:r>
                            <a:rPr lang="en-US" sz="900" dirty="0" smtClean="0"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калориметре </a:t>
                          </a:r>
                          <a:r>
                            <a:rPr lang="ru-RU" sz="900" b="1" dirty="0" smtClean="0">
                              <a:cs typeface="Times New Roman" panose="02020603050405020304" pitchFamily="18" charset="0"/>
                            </a:rPr>
                            <a:t>И</a:t>
                          </a:r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 превышен порог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300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269396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/>
                            <a:t>8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Обнаружен хотя бы один кластер в </a:t>
                          </a:r>
                          <a:r>
                            <a:rPr lang="en-US" sz="900" dirty="0" err="1" smtClean="0">
                              <a:cs typeface="Times New Roman" panose="02020603050405020304" pitchFamily="18" charset="0"/>
                            </a:rPr>
                            <a:t>CsI</a:t>
                          </a:r>
                          <a:r>
                            <a:rPr lang="en-US" sz="900" dirty="0" smtClean="0"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калориметре </a:t>
                          </a:r>
                          <a:r>
                            <a:rPr lang="ru-RU" sz="900" b="1" dirty="0" smtClean="0">
                              <a:cs typeface="Times New Roman" panose="02020603050405020304" pitchFamily="18" charset="0"/>
                            </a:rPr>
                            <a:t>И</a:t>
                          </a:r>
                          <a:r>
                            <a:rPr lang="ru-RU" sz="900" dirty="0" smtClean="0">
                              <a:cs typeface="Times New Roman" panose="02020603050405020304" pitchFamily="18" charset="0"/>
                            </a:rPr>
                            <a:t> превышен порог </a:t>
                          </a:r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/>
                            <a:t>250</a:t>
                          </a:r>
                          <a:endParaRPr lang="ru-RU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48138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endParaRPr lang="ru-RU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b="1" i="1" dirty="0" smtClean="0"/>
                            <a:t>Общая загрузка</a:t>
                          </a:r>
                          <a:endParaRPr lang="ru-RU" sz="9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i="1" dirty="0" smtClean="0"/>
                            <a:t>500</a:t>
                          </a:r>
                          <a:endParaRPr lang="ru-RU" sz="12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943185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239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065D-BB04-455A-9613-D9ED1AAD5359}" type="datetime1">
              <a:rPr lang="ru-RU" smtClean="0"/>
              <a:t>22.09.2025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0C9F-1A7C-4E8D-B8BD-8D86B89AEFB4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434" t="3924" r="2310"/>
          <a:stretch/>
        </p:blipFill>
        <p:spPr bwMode="auto">
          <a:xfrm>
            <a:off x="1009854" y="3679843"/>
            <a:ext cx="4621066" cy="2739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7209666" y="718171"/>
            <a:ext cx="3725034" cy="4083824"/>
            <a:chOff x="4659881" y="-1504437"/>
            <a:chExt cx="6501396" cy="712760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9432" t="9869" r="26824" b="8052"/>
            <a:stretch/>
          </p:blipFill>
          <p:spPr>
            <a:xfrm>
              <a:off x="5042588" y="-702711"/>
              <a:ext cx="5756682" cy="601938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34984" y="5278278"/>
              <a:ext cx="1307775" cy="34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Нет триггера</a:t>
              </a:r>
              <a:endParaRPr lang="ru-RU" sz="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42761" y="5278278"/>
              <a:ext cx="1307775" cy="34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ЗТ</a:t>
              </a:r>
              <a:endParaRPr lang="ru-RU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84526" y="5278278"/>
              <a:ext cx="1307775" cy="34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Н</a:t>
              </a:r>
              <a:r>
                <a:rPr lang="ru-RU" sz="800" dirty="0" smtClean="0"/>
                <a:t>Т</a:t>
              </a:r>
              <a:endParaRPr lang="ru-RU" sz="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91495" y="5275211"/>
              <a:ext cx="1307775" cy="34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ЗТ и НТ</a:t>
              </a:r>
              <a:endParaRPr lang="ru-RU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960613" y="627071"/>
              <a:ext cx="1817327" cy="418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Кол-во событий</a:t>
              </a:r>
              <a:endParaRPr lang="ru-RU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2588" y="-1504437"/>
              <a:ext cx="6118689" cy="845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Распределение триггерного решения</a:t>
              </a:r>
              <a:br>
                <a:rPr lang="ru-RU" sz="1200" b="1" dirty="0" smtClean="0"/>
              </a:br>
              <a:r>
                <a:rPr lang="ru-RU" sz="1200" b="1" dirty="0" smtClean="0"/>
                <a:t>(</a:t>
              </a:r>
              <a:r>
                <a:rPr lang="ru-RU" sz="1200" dirty="0" smtClean="0"/>
                <a:t>Физические </a:t>
              </a:r>
              <a:r>
                <a:rPr lang="ru-RU" sz="1200" dirty="0" smtClean="0"/>
                <a:t>данные, </a:t>
              </a:r>
              <a:r>
                <a:rPr lang="en-US" sz="1200" dirty="0"/>
                <a:t>Run 192090</a:t>
              </a:r>
              <a:r>
                <a:rPr lang="ru-RU" sz="1200" b="1" dirty="0" smtClean="0"/>
                <a:t>)</a:t>
              </a:r>
              <a:endParaRPr lang="ru-RU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48089" y="2547008"/>
              <a:ext cx="1307775" cy="41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/>
                <a:t>8199</a:t>
              </a:r>
              <a:endParaRPr lang="ru-RU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45625" y="-476091"/>
              <a:ext cx="1307775" cy="41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/>
                <a:t>119728</a:t>
              </a:r>
              <a:endParaRPr lang="ru-RU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45619" y="-581006"/>
              <a:ext cx="1307775" cy="41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/>
                <a:t>129891</a:t>
              </a:r>
              <a:endParaRPr lang="ru-RU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53394" y="1725030"/>
              <a:ext cx="1307775" cy="41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/>
                <a:t>16909</a:t>
              </a:r>
              <a:endParaRPr lang="ru-RU" sz="11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18393" y="4905880"/>
              <a:ext cx="1307775" cy="41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/>
                <a:t>14</a:t>
              </a:r>
              <a:endParaRPr lang="ru-RU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10015" y="2460071"/>
              <a:ext cx="1307775" cy="41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/>
                <a:t>8750</a:t>
              </a:r>
              <a:endParaRPr lang="ru-RU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40314" y="387025"/>
              <a:ext cx="1307775" cy="41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/>
                <a:t>56114</a:t>
              </a:r>
              <a:endParaRPr lang="ru-RU" sz="11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26168" y="3340930"/>
              <a:ext cx="1307775" cy="41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/>
                <a:t>4017</a:t>
              </a:r>
              <a:endParaRPr lang="ru-RU" sz="1100" dirty="0"/>
            </a:p>
          </p:txBody>
        </p:sp>
      </p:grpSp>
      <p:pic>
        <p:nvPicPr>
          <p:cNvPr id="24" name="Рисунок 23"/>
          <p:cNvPicPr/>
          <p:nvPr/>
        </p:nvPicPr>
        <p:blipFill rotWithShape="1">
          <a:blip r:embed="rId4"/>
          <a:srcRect l="2000" r="3657" b="357"/>
          <a:stretch/>
        </p:blipFill>
        <p:spPr bwMode="auto">
          <a:xfrm>
            <a:off x="1090400" y="777740"/>
            <a:ext cx="4540520" cy="2738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" y="14959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cs typeface="Arial" panose="020B0604020202020204" pitchFamily="34" charset="0"/>
              </a:rPr>
              <a:t>Эффективность Первичного Триггера</a:t>
            </a:r>
            <a:endParaRPr lang="ru-RU" sz="2400" b="1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7466" y="4867229"/>
            <a:ext cx="4202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117CD"/>
                </a:solidFill>
              </a:rPr>
              <a:t>■</a:t>
            </a:r>
            <a:r>
              <a:rPr lang="en-US" sz="1400" dirty="0"/>
              <a:t> - </a:t>
            </a:r>
            <a:r>
              <a:rPr lang="ru-RU" sz="1400" dirty="0" smtClean="0"/>
              <a:t>События отобранные триггером (эксперимент, моделирование)</a:t>
            </a:r>
            <a:endParaRPr lang="ru-RU" sz="1400" dirty="0"/>
          </a:p>
          <a:p>
            <a:r>
              <a:rPr lang="ru-RU" sz="1400" dirty="0">
                <a:solidFill>
                  <a:srgbClr val="FF0000"/>
                </a:solidFill>
              </a:rPr>
              <a:t>■</a:t>
            </a:r>
            <a:r>
              <a:rPr lang="en-US" sz="1400" dirty="0"/>
              <a:t> - </a:t>
            </a:r>
            <a:r>
              <a:rPr lang="ru-RU" sz="1400" dirty="0"/>
              <a:t>События отобранные </a:t>
            </a:r>
            <a:r>
              <a:rPr lang="en-US" sz="1400" dirty="0" smtClean="0"/>
              <a:t>offline </a:t>
            </a:r>
            <a:r>
              <a:rPr lang="ru-RU" sz="1400" dirty="0" smtClean="0"/>
              <a:t>обработкой (события используемые для анализа)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5297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14536</TotalTime>
  <Words>729</Words>
  <Application>Microsoft Office PowerPoint</Application>
  <PresentationFormat>Широкоэкранный</PresentationFormat>
  <Paragraphs>259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Consolas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 O. Gorkovenko</dc:creator>
  <cp:lastModifiedBy>Anton O. Gorkovenko</cp:lastModifiedBy>
  <cp:revision>218</cp:revision>
  <dcterms:created xsi:type="dcterms:W3CDTF">2023-01-30T09:09:27Z</dcterms:created>
  <dcterms:modified xsi:type="dcterms:W3CDTF">2025-09-25T02:08:49Z</dcterms:modified>
</cp:coreProperties>
</file>