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32"/>
  </p:notesMasterIdLst>
  <p:handoutMasterIdLst>
    <p:handoutMasterId r:id="rId33"/>
  </p:handoutMasterIdLst>
  <p:sldIdLst>
    <p:sldId id="468" r:id="rId4"/>
    <p:sldId id="257" r:id="rId5"/>
    <p:sldId id="451" r:id="rId6"/>
    <p:sldId id="442" r:id="rId7"/>
    <p:sldId id="452" r:id="rId8"/>
    <p:sldId id="475" r:id="rId9"/>
    <p:sldId id="453" r:id="rId10"/>
    <p:sldId id="454" r:id="rId11"/>
    <p:sldId id="461" r:id="rId12"/>
    <p:sldId id="463" r:id="rId13"/>
    <p:sldId id="470" r:id="rId14"/>
    <p:sldId id="471" r:id="rId15"/>
    <p:sldId id="462" r:id="rId16"/>
    <p:sldId id="476" r:id="rId17"/>
    <p:sldId id="477" r:id="rId18"/>
    <p:sldId id="478" r:id="rId19"/>
    <p:sldId id="479" r:id="rId20"/>
    <p:sldId id="480" r:id="rId21"/>
    <p:sldId id="481" r:id="rId22"/>
    <p:sldId id="482" r:id="rId23"/>
    <p:sldId id="483" r:id="rId24"/>
    <p:sldId id="484" r:id="rId25"/>
    <p:sldId id="485" r:id="rId26"/>
    <p:sldId id="486" r:id="rId27"/>
    <p:sldId id="487" r:id="rId28"/>
    <p:sldId id="488" r:id="rId29"/>
    <p:sldId id="436" r:id="rId30"/>
    <p:sldId id="465" r:id="rId31"/>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F65C42A-0CEE-42B7-A4A9-5408757FB400}">
          <p14:sldIdLst>
            <p14:sldId id="468"/>
            <p14:sldId id="257"/>
            <p14:sldId id="451"/>
            <p14:sldId id="442"/>
            <p14:sldId id="452"/>
            <p14:sldId id="475"/>
            <p14:sldId id="453"/>
            <p14:sldId id="454"/>
            <p14:sldId id="461"/>
            <p14:sldId id="463"/>
            <p14:sldId id="470"/>
            <p14:sldId id="471"/>
            <p14:sldId id="462"/>
            <p14:sldId id="476"/>
            <p14:sldId id="477"/>
            <p14:sldId id="478"/>
            <p14:sldId id="479"/>
            <p14:sldId id="480"/>
            <p14:sldId id="481"/>
            <p14:sldId id="482"/>
            <p14:sldId id="483"/>
            <p14:sldId id="484"/>
            <p14:sldId id="485"/>
            <p14:sldId id="486"/>
            <p14:sldId id="487"/>
            <p14:sldId id="488"/>
            <p14:sldId id="436"/>
            <p14:sldId id="4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97A"/>
    <a:srgbClr val="0000FF"/>
    <a:srgbClr val="7AAEDD"/>
    <a:srgbClr val="5B9BD5"/>
    <a:srgbClr val="21A200"/>
    <a:srgbClr val="C6DCF0"/>
    <a:srgbClr val="FF99FF"/>
    <a:srgbClr val="FCECE8"/>
    <a:srgbClr val="F8D7CD"/>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4" autoAdjust="0"/>
    <p:restoredTop sz="93375" autoAdjust="0"/>
  </p:normalViewPr>
  <p:slideViewPr>
    <p:cSldViewPr snapToGrid="0">
      <p:cViewPr>
        <p:scale>
          <a:sx n="110" d="100"/>
          <a:sy n="110" d="100"/>
        </p:scale>
        <p:origin x="90"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4" y="2"/>
            <a:ext cx="2945659" cy="498135"/>
          </a:xfrm>
          <a:prstGeom prst="rect">
            <a:avLst/>
          </a:prstGeom>
        </p:spPr>
        <p:txBody>
          <a:bodyPr vert="horz" lIns="91440" tIns="45720" rIns="91440" bIns="45720" rtlCol="0"/>
          <a:lstStyle>
            <a:lvl1pPr algn="r">
              <a:defRPr sz="1200"/>
            </a:lvl1pPr>
          </a:lstStyle>
          <a:p>
            <a:fld id="{F2EC98D0-7F05-4515-8B5C-35C843217771}" type="datetimeFigureOut">
              <a:rPr lang="ru-RU" smtClean="0"/>
              <a:t>22.11.2025</a:t>
            </a:fld>
            <a:endParaRPr lang="ru-RU"/>
          </a:p>
        </p:txBody>
      </p:sp>
      <p:sp>
        <p:nvSpPr>
          <p:cNvPr id="4" name="Нижний колонтитул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4" y="9430091"/>
            <a:ext cx="2945659" cy="498134"/>
          </a:xfrm>
          <a:prstGeom prst="rect">
            <a:avLst/>
          </a:prstGeom>
        </p:spPr>
        <p:txBody>
          <a:bodyPr vert="horz" lIns="91440" tIns="45720" rIns="91440" bIns="45720" rtlCol="0" anchor="b"/>
          <a:lstStyle>
            <a:lvl1pPr algn="r">
              <a:defRPr sz="1200"/>
            </a:lvl1pPr>
          </a:lstStyle>
          <a:p>
            <a:fld id="{A4B2EFC7-6123-4814-AA25-83AA19725623}" type="slidenum">
              <a:rPr lang="ru-RU" smtClean="0"/>
              <a:t>‹#›</a:t>
            </a:fld>
            <a:endParaRPr lang="ru-RU"/>
          </a:p>
        </p:txBody>
      </p:sp>
    </p:spTree>
    <p:extLst>
      <p:ext uri="{BB962C8B-B14F-4D97-AF65-F5344CB8AC3E}">
        <p14:creationId xmlns:p14="http://schemas.microsoft.com/office/powerpoint/2010/main" val="475146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2"/>
            <a:ext cx="2945659" cy="498135"/>
          </a:xfrm>
          <a:prstGeom prst="rect">
            <a:avLst/>
          </a:prstGeom>
        </p:spPr>
        <p:txBody>
          <a:bodyPr vert="horz" lIns="91440" tIns="45720" rIns="91440" bIns="45720" rtlCol="0"/>
          <a:lstStyle>
            <a:lvl1pPr algn="r">
              <a:defRPr sz="1200"/>
            </a:lvl1pPr>
          </a:lstStyle>
          <a:p>
            <a:fld id="{096A9774-66AB-4F34-AEF5-71AC379E586A}" type="datetimeFigureOut">
              <a:rPr lang="ru-RU" smtClean="0"/>
              <a:t>22.11.2025</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60"/>
            <a:ext cx="5438140" cy="390924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1"/>
            <a:ext cx="2945659" cy="498134"/>
          </a:xfrm>
          <a:prstGeom prst="rect">
            <a:avLst/>
          </a:prstGeom>
        </p:spPr>
        <p:txBody>
          <a:bodyPr vert="horz" lIns="91440" tIns="45720" rIns="91440" bIns="45720" rtlCol="0" anchor="b"/>
          <a:lstStyle>
            <a:lvl1pPr algn="r">
              <a:defRPr sz="1200"/>
            </a:lvl1pPr>
          </a:lstStyle>
          <a:p>
            <a:fld id="{85725CAE-C56F-418B-8A49-5166598A39DC}" type="slidenum">
              <a:rPr lang="ru-RU" smtClean="0"/>
              <a:t>‹#›</a:t>
            </a:fld>
            <a:endParaRPr lang="ru-RU"/>
          </a:p>
        </p:txBody>
      </p:sp>
    </p:spTree>
    <p:extLst>
      <p:ext uri="{BB962C8B-B14F-4D97-AF65-F5344CB8AC3E}">
        <p14:creationId xmlns:p14="http://schemas.microsoft.com/office/powerpoint/2010/main" val="2532794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smtClean="0"/>
              <a:t>dsdsd</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25CAE-C56F-418B-8A49-5166598A39DC}"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60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725CAE-C56F-418B-8A49-5166598A39DC}" type="slidenum">
              <a:rPr lang="ru-RU" smtClean="0"/>
              <a:t>12</a:t>
            </a:fld>
            <a:endParaRPr lang="ru-RU"/>
          </a:p>
        </p:txBody>
      </p:sp>
    </p:spTree>
    <p:extLst>
      <p:ext uri="{BB962C8B-B14F-4D97-AF65-F5344CB8AC3E}">
        <p14:creationId xmlns:p14="http://schemas.microsoft.com/office/powerpoint/2010/main" val="4190358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13</a:t>
            </a:fld>
            <a:endParaRPr lang="ru-RU"/>
          </a:p>
        </p:txBody>
      </p:sp>
    </p:spTree>
    <p:extLst>
      <p:ext uri="{BB962C8B-B14F-4D97-AF65-F5344CB8AC3E}">
        <p14:creationId xmlns:p14="http://schemas.microsoft.com/office/powerpoint/2010/main" val="405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19</a:t>
            </a:fld>
            <a:endParaRPr lang="ru-RU"/>
          </a:p>
        </p:txBody>
      </p:sp>
    </p:spTree>
    <p:extLst>
      <p:ext uri="{BB962C8B-B14F-4D97-AF65-F5344CB8AC3E}">
        <p14:creationId xmlns:p14="http://schemas.microsoft.com/office/powerpoint/2010/main" val="176144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20</a:t>
            </a:fld>
            <a:endParaRPr lang="ru-RU"/>
          </a:p>
        </p:txBody>
      </p:sp>
    </p:spTree>
    <p:extLst>
      <p:ext uri="{BB962C8B-B14F-4D97-AF65-F5344CB8AC3E}">
        <p14:creationId xmlns:p14="http://schemas.microsoft.com/office/powerpoint/2010/main" val="854310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036378-2ADE-4956-A938-671F71C736E4}" type="slidenum">
              <a:rPr lang="ru-RU" smtClean="0"/>
              <a:t>22</a:t>
            </a:fld>
            <a:endParaRPr lang="ru-RU"/>
          </a:p>
        </p:txBody>
      </p:sp>
    </p:spTree>
    <p:extLst>
      <p:ext uri="{BB962C8B-B14F-4D97-AF65-F5344CB8AC3E}">
        <p14:creationId xmlns:p14="http://schemas.microsoft.com/office/powerpoint/2010/main" val="369320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725CAE-C56F-418B-8A49-5166598A39DC}" type="slidenum">
              <a:rPr lang="ru-RU" smtClean="0"/>
              <a:t>27</a:t>
            </a:fld>
            <a:endParaRPr lang="ru-RU"/>
          </a:p>
        </p:txBody>
      </p:sp>
    </p:spTree>
    <p:extLst>
      <p:ext uri="{BB962C8B-B14F-4D97-AF65-F5344CB8AC3E}">
        <p14:creationId xmlns:p14="http://schemas.microsoft.com/office/powerpoint/2010/main" val="110046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28</a:t>
            </a:fld>
            <a:endParaRPr lang="ru-RU"/>
          </a:p>
        </p:txBody>
      </p:sp>
    </p:spTree>
    <p:extLst>
      <p:ext uri="{BB962C8B-B14F-4D97-AF65-F5344CB8AC3E}">
        <p14:creationId xmlns:p14="http://schemas.microsoft.com/office/powerpoint/2010/main" val="125350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2</a:t>
            </a:fld>
            <a:endParaRPr lang="ru-RU"/>
          </a:p>
        </p:txBody>
      </p:sp>
    </p:spTree>
    <p:extLst>
      <p:ext uri="{BB962C8B-B14F-4D97-AF65-F5344CB8AC3E}">
        <p14:creationId xmlns:p14="http://schemas.microsoft.com/office/powerpoint/2010/main" val="148249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3</a:t>
            </a:fld>
            <a:endParaRPr lang="ru-RU"/>
          </a:p>
        </p:txBody>
      </p:sp>
    </p:spTree>
    <p:extLst>
      <p:ext uri="{BB962C8B-B14F-4D97-AF65-F5344CB8AC3E}">
        <p14:creationId xmlns:p14="http://schemas.microsoft.com/office/powerpoint/2010/main" val="378448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4</a:t>
            </a:fld>
            <a:endParaRPr lang="ru-RU"/>
          </a:p>
        </p:txBody>
      </p:sp>
    </p:spTree>
    <p:extLst>
      <p:ext uri="{BB962C8B-B14F-4D97-AF65-F5344CB8AC3E}">
        <p14:creationId xmlns:p14="http://schemas.microsoft.com/office/powerpoint/2010/main" val="37272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6</a:t>
            </a:fld>
            <a:endParaRPr lang="ru-RU"/>
          </a:p>
        </p:txBody>
      </p:sp>
    </p:spTree>
    <p:extLst>
      <p:ext uri="{BB962C8B-B14F-4D97-AF65-F5344CB8AC3E}">
        <p14:creationId xmlns:p14="http://schemas.microsoft.com/office/powerpoint/2010/main" val="305745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7</a:t>
            </a:fld>
            <a:endParaRPr lang="ru-RU"/>
          </a:p>
        </p:txBody>
      </p:sp>
    </p:spTree>
    <p:extLst>
      <p:ext uri="{BB962C8B-B14F-4D97-AF65-F5344CB8AC3E}">
        <p14:creationId xmlns:p14="http://schemas.microsoft.com/office/powerpoint/2010/main" val="380017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8</a:t>
            </a:fld>
            <a:endParaRPr lang="ru-RU"/>
          </a:p>
        </p:txBody>
      </p:sp>
    </p:spTree>
    <p:extLst>
      <p:ext uri="{BB962C8B-B14F-4D97-AF65-F5344CB8AC3E}">
        <p14:creationId xmlns:p14="http://schemas.microsoft.com/office/powerpoint/2010/main" val="424403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9</a:t>
            </a:fld>
            <a:endParaRPr lang="ru-RU"/>
          </a:p>
        </p:txBody>
      </p:sp>
    </p:spTree>
    <p:extLst>
      <p:ext uri="{BB962C8B-B14F-4D97-AF65-F5344CB8AC3E}">
        <p14:creationId xmlns:p14="http://schemas.microsoft.com/office/powerpoint/2010/main" val="2091704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10</a:t>
            </a:fld>
            <a:endParaRPr lang="ru-RU"/>
          </a:p>
        </p:txBody>
      </p:sp>
    </p:spTree>
    <p:extLst>
      <p:ext uri="{BB962C8B-B14F-4D97-AF65-F5344CB8AC3E}">
        <p14:creationId xmlns:p14="http://schemas.microsoft.com/office/powerpoint/2010/main" val="3792622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1526" y="1880317"/>
            <a:ext cx="9766479" cy="2099257"/>
          </a:xfrm>
        </p:spPr>
        <p:txBody>
          <a:bodyPr anchor="b"/>
          <a:lstStyle>
            <a:lvl1pPr marL="0" marR="0" indent="0" algn="l" defTabSz="914400" rtl="0" eaLnBrk="1" fontAlgn="auto" latinLnBrk="0" hangingPunct="1">
              <a:lnSpc>
                <a:spcPct val="100000"/>
              </a:lnSpc>
              <a:spcBef>
                <a:spcPts val="0"/>
              </a:spcBef>
              <a:spcAft>
                <a:spcPts val="1800"/>
              </a:spcAft>
              <a:buClrTx/>
              <a:buSzTx/>
              <a:buFontTx/>
              <a:buNone/>
              <a:tabLst/>
              <a:defRPr sz="4400"/>
            </a:lvl1pPr>
          </a:lstStyle>
          <a:p>
            <a:pPr marL="0" marR="0" lvl="0" indent="0" defTabSz="914400" rtl="0" eaLnBrk="1" fontAlgn="auto" latinLnBrk="0" hangingPunct="1">
              <a:lnSpc>
                <a:spcPct val="100000"/>
              </a:lnSpc>
              <a:spcBef>
                <a:spcPts val="0"/>
              </a:spcBef>
              <a:spcAft>
                <a:spcPts val="1800"/>
              </a:spcAft>
              <a:tabLst/>
              <a:defRPr/>
            </a:pPr>
            <a:r>
              <a:rPr kumimoji="0" lang="ru-RU" sz="3600" b="1" i="0" u="none" strike="noStrike" kern="1200" cap="none" spc="0" normalizeH="0" baseline="0" noProof="0" smtClean="0">
                <a:ln>
                  <a:noFill/>
                </a:ln>
                <a:solidFill>
                  <a:srgbClr val="1B4089"/>
                </a:solidFill>
                <a:effectLst/>
                <a:uLnTx/>
                <a:uFillTx/>
              </a:rPr>
              <a:t>Образец заголовка</a:t>
            </a:r>
            <a:endParaRPr kumimoji="0" lang="ru-RU" sz="3600" b="1" i="0" u="none" strike="noStrike" kern="1200" cap="none" spc="0" normalizeH="0" baseline="0" noProof="0" dirty="0">
              <a:ln>
                <a:noFill/>
              </a:ln>
              <a:solidFill>
                <a:srgbClr val="1B408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Подзаголовок 2"/>
          <p:cNvSpPr>
            <a:spLocks noGrp="1"/>
          </p:cNvSpPr>
          <p:nvPr>
            <p:ph type="subTitle" idx="1"/>
          </p:nvPr>
        </p:nvSpPr>
        <p:spPr>
          <a:xfrm>
            <a:off x="927280" y="4413407"/>
            <a:ext cx="10547799" cy="1655762"/>
          </a:xfrm>
        </p:spPr>
        <p:txBody>
          <a:bodyPr/>
          <a:lstStyle>
            <a:lvl1pPr marL="0" marR="0" indent="0" algn="l" defTabSz="914400" rtl="0" eaLnBrk="1" fontAlgn="auto" latinLnBrk="0" hangingPunct="1">
              <a:lnSpc>
                <a:spcPct val="150000"/>
              </a:lnSpc>
              <a:spcBef>
                <a:spcPts val="0"/>
              </a:spcBef>
              <a:spcAft>
                <a:spcPts val="0"/>
              </a:spcAft>
              <a:buClrTx/>
              <a:buSzTx/>
              <a:buFontTx/>
              <a:buNone/>
              <a:tabLst/>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1800" b="0" i="0" u="none" strike="noStrike" kern="1200" cap="none" spc="0" normalizeH="0" baseline="0" noProof="0" smtClean="0">
                <a:ln>
                  <a:noFill/>
                </a:ln>
                <a:solidFill>
                  <a:srgbClr val="1B4089"/>
                </a:solidFill>
                <a:effectLst/>
                <a:uLnTx/>
                <a:uFillTx/>
              </a:rPr>
              <a:t>Образец подзаголовка</a:t>
            </a:r>
            <a:endParaRPr kumimoji="0" lang="ru-RU" sz="1800" b="0" i="0" u="none" strike="noStrike" kern="1200" cap="none" spc="0" normalizeH="0" baseline="0" noProof="0" dirty="0">
              <a:ln>
                <a:noFill/>
              </a:ln>
              <a:solidFill>
                <a:srgbClr val="1B408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Прямая соединительная линия 7"/>
          <p:cNvCxnSpPr/>
          <p:nvPr/>
        </p:nvCxnSpPr>
        <p:spPr>
          <a:xfrm>
            <a:off x="3688702" y="876299"/>
            <a:ext cx="8518538" cy="7546"/>
          </a:xfrm>
          <a:prstGeom prst="line">
            <a:avLst/>
          </a:prstGeom>
          <a:ln w="28575">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 y="876299"/>
            <a:ext cx="885825" cy="0"/>
          </a:xfrm>
          <a:prstGeom prst="line">
            <a:avLst/>
          </a:prstGeom>
          <a:ln w="28575">
            <a:solidFill>
              <a:srgbClr val="1B4089"/>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0" y="6329548"/>
            <a:ext cx="12192000" cy="528452"/>
          </a:xfrm>
          <a:prstGeom prst="rect">
            <a:avLst/>
          </a:prstGeom>
          <a:solidFill>
            <a:srgbClr val="1B4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2081647" y="676244"/>
            <a:ext cx="5353930" cy="400110"/>
          </a:xfrm>
          <a:prstGeom prst="rect">
            <a:avLst/>
          </a:prstGeom>
          <a:noFill/>
        </p:spPr>
        <p:txBody>
          <a:bodyPr wrap="square" rtlCol="0">
            <a:spAutoFit/>
          </a:bodyPr>
          <a:lstStyle/>
          <a:p>
            <a:r>
              <a:rPr lang="ru-RU" sz="2000" b="1" dirty="0" smtClean="0">
                <a:solidFill>
                  <a:srgbClr val="1B4089"/>
                </a:solidFill>
                <a:latin typeface="Open Sans" panose="020B0606030504020204" pitchFamily="34" charset="0"/>
                <a:ea typeface="Open Sans" panose="020B0606030504020204" pitchFamily="34" charset="0"/>
                <a:cs typeface="Open Sans" panose="020B0606030504020204" pitchFamily="34" charset="0"/>
              </a:rPr>
              <a:t>ИЯФ</a:t>
            </a:r>
            <a:r>
              <a:rPr lang="ru-RU" sz="2000" b="1" baseline="0" dirty="0" smtClean="0">
                <a:solidFill>
                  <a:srgbClr val="1B4089"/>
                </a:solidFill>
                <a:latin typeface="Open Sans" panose="020B0606030504020204" pitchFamily="34" charset="0"/>
                <a:ea typeface="Open Sans" panose="020B0606030504020204" pitchFamily="34" charset="0"/>
                <a:cs typeface="Open Sans" panose="020B0606030504020204" pitchFamily="34" charset="0"/>
              </a:rPr>
              <a:t> СО РАН</a:t>
            </a:r>
            <a:endParaRPr lang="ru-RU" sz="2000" b="1" dirty="0">
              <a:solidFill>
                <a:srgbClr val="1B408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p:cNvPicPr>
            <a:picLocks noChangeAspect="1"/>
          </p:cNvPicPr>
          <p:nvPr/>
        </p:nvPicPr>
        <p:blipFill>
          <a:blip r:embed="rId2"/>
          <a:stretch>
            <a:fillRect/>
          </a:stretch>
        </p:blipFill>
        <p:spPr>
          <a:xfrm>
            <a:off x="1107073" y="439390"/>
            <a:ext cx="666750" cy="800100"/>
          </a:xfrm>
          <a:prstGeom prst="rect">
            <a:avLst/>
          </a:prstGeom>
        </p:spPr>
      </p:pic>
    </p:spTree>
    <p:extLst>
      <p:ext uri="{BB962C8B-B14F-4D97-AF65-F5344CB8AC3E}">
        <p14:creationId xmlns:p14="http://schemas.microsoft.com/office/powerpoint/2010/main" val="7649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18397A"/>
                </a:solidFill>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solidFill>
                  <a:srgbClr val="18397A"/>
                </a:solidFill>
              </a:defRPr>
            </a:lvl1pPr>
          </a:lstStyle>
          <a:p>
            <a:fld id="{BEFC7663-BD51-454C-91BF-568A139B00E9}" type="datetime1">
              <a:rPr lang="ru-RU" smtClean="0"/>
              <a:t>22.11.2025</a:t>
            </a:fld>
            <a:endParaRPr lang="ru-RU"/>
          </a:p>
        </p:txBody>
      </p:sp>
      <p:sp>
        <p:nvSpPr>
          <p:cNvPr id="5" name="Нижний колонтитул 4"/>
          <p:cNvSpPr>
            <a:spLocks noGrp="1"/>
          </p:cNvSpPr>
          <p:nvPr>
            <p:ph type="ftr" sz="quarter" idx="11"/>
          </p:nvPr>
        </p:nvSpPr>
        <p:spPr/>
        <p:txBody>
          <a:bodyPr/>
          <a:lstStyle>
            <a:lvl1pPr>
              <a:defRPr>
                <a:solidFill>
                  <a:srgbClr val="18397A"/>
                </a:solidFill>
              </a:defRPr>
            </a:lvl1pPr>
          </a:lstStyle>
          <a:p>
            <a:endParaRPr lang="ru-RU"/>
          </a:p>
        </p:txBody>
      </p:sp>
      <p:sp>
        <p:nvSpPr>
          <p:cNvPr id="6" name="Номер слайда 5"/>
          <p:cNvSpPr>
            <a:spLocks noGrp="1"/>
          </p:cNvSpPr>
          <p:nvPr>
            <p:ph type="sldNum" sz="quarter" idx="12"/>
          </p:nvPr>
        </p:nvSpPr>
        <p:spPr/>
        <p:txBody>
          <a:bodyPr/>
          <a:lstStyle>
            <a:lvl1pPr>
              <a:defRPr>
                <a:solidFill>
                  <a:srgbClr val="18397A"/>
                </a:solidFill>
              </a:defRPr>
            </a:lvl1pPr>
          </a:lstStyle>
          <a:p>
            <a:fld id="{7C2B6C93-BE73-41D0-B9DC-9285A97B7A4B}" type="slidenum">
              <a:rPr lang="ru-RU" smtClean="0"/>
              <a:t>‹#›</a:t>
            </a:fld>
            <a:endParaRPr lang="ru-RU"/>
          </a:p>
        </p:txBody>
      </p:sp>
      <p:cxnSp>
        <p:nvCxnSpPr>
          <p:cNvPr id="10" name="Прямая соединительная линия 9"/>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402598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lvl1pPr>
              <a:defRPr>
                <a:solidFill>
                  <a:srgbClr val="18397A"/>
                </a:solidFill>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203" y="365125"/>
            <a:ext cx="7734300" cy="5811838"/>
          </a:xfrm>
        </p:spPr>
        <p:txBody>
          <a:bodyPr vert="eaVert"/>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9987A2F-BC92-44A1-8432-8582F6272376}" type="datetime1">
              <a:rPr lang="ru-RU" smtClean="0"/>
              <a:t>22.11.2025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B6C93-BE73-41D0-B9DC-9285A97B7A4B}" type="slidenum">
              <a:rPr lang="ru-RU" smtClean="0"/>
              <a:t>‹#›</a:t>
            </a:fld>
            <a:endParaRPr lang="ru-RU"/>
          </a:p>
        </p:txBody>
      </p:sp>
      <p:cxnSp>
        <p:nvCxnSpPr>
          <p:cNvPr id="10" name="Прямая соединительная линия 9"/>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2569903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1526" y="1880317"/>
            <a:ext cx="9766479" cy="2099257"/>
          </a:xfrm>
        </p:spPr>
        <p:txBody>
          <a:bodyPr anchor="b"/>
          <a:lstStyle>
            <a:lvl1pPr marL="0" marR="0" indent="0" algn="l" defTabSz="914400" rtl="0" eaLnBrk="1" fontAlgn="auto" latinLnBrk="0" hangingPunct="1">
              <a:lnSpc>
                <a:spcPct val="100000"/>
              </a:lnSpc>
              <a:spcBef>
                <a:spcPts val="0"/>
              </a:spcBef>
              <a:spcAft>
                <a:spcPts val="1800"/>
              </a:spcAft>
              <a:buClrTx/>
              <a:buSzTx/>
              <a:buFontTx/>
              <a:buNone/>
              <a:tabLst/>
              <a:defRPr sz="4400"/>
            </a:lvl1pPr>
          </a:lstStyle>
          <a:p>
            <a:pPr marL="0" marR="0" lvl="0" indent="0" defTabSz="914400" rtl="0" eaLnBrk="1" fontAlgn="auto" latinLnBrk="0" hangingPunct="1">
              <a:lnSpc>
                <a:spcPct val="100000"/>
              </a:lnSpc>
              <a:spcBef>
                <a:spcPts val="0"/>
              </a:spcBef>
              <a:spcAft>
                <a:spcPts val="1800"/>
              </a:spcAft>
              <a:tabLst/>
              <a:defRPr/>
            </a:pPr>
            <a:r>
              <a:rPr kumimoji="0" lang="ru-RU" sz="3600" b="1" i="0" u="none" strike="noStrike" kern="1200" cap="none" spc="0" normalizeH="0" baseline="0" noProof="0" smtClean="0">
                <a:ln>
                  <a:noFill/>
                </a:ln>
                <a:solidFill>
                  <a:srgbClr val="1B4089"/>
                </a:solidFill>
                <a:effectLst/>
                <a:uLnTx/>
                <a:uFillTx/>
              </a:rPr>
              <a:t>Образец заголовка</a:t>
            </a:r>
            <a:endParaRPr kumimoji="0" lang="ru-RU" sz="3600" b="1" i="0" u="none" strike="noStrike" kern="1200" cap="none" spc="0" normalizeH="0" baseline="0" noProof="0" dirty="0">
              <a:ln>
                <a:noFill/>
              </a:ln>
              <a:solidFill>
                <a:srgbClr val="1B408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Подзаголовок 2"/>
          <p:cNvSpPr>
            <a:spLocks noGrp="1"/>
          </p:cNvSpPr>
          <p:nvPr>
            <p:ph type="subTitle" idx="1"/>
          </p:nvPr>
        </p:nvSpPr>
        <p:spPr>
          <a:xfrm>
            <a:off x="927280" y="4413407"/>
            <a:ext cx="10547799" cy="1655762"/>
          </a:xfrm>
        </p:spPr>
        <p:txBody>
          <a:bodyPr/>
          <a:lstStyle>
            <a:lvl1pPr marL="0" marR="0" indent="0" algn="l" defTabSz="914400" rtl="0" eaLnBrk="1" fontAlgn="auto" latinLnBrk="0" hangingPunct="1">
              <a:lnSpc>
                <a:spcPct val="150000"/>
              </a:lnSpc>
              <a:spcBef>
                <a:spcPts val="0"/>
              </a:spcBef>
              <a:spcAft>
                <a:spcPts val="0"/>
              </a:spcAft>
              <a:buClrTx/>
              <a:buSzTx/>
              <a:buFontTx/>
              <a:buNone/>
              <a:tabLst/>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1800" b="0" i="0" u="none" strike="noStrike" kern="1200" cap="none" spc="0" normalizeH="0" baseline="0" noProof="0" smtClean="0">
                <a:ln>
                  <a:noFill/>
                </a:ln>
                <a:solidFill>
                  <a:srgbClr val="1B4089"/>
                </a:solidFill>
                <a:effectLst/>
                <a:uLnTx/>
                <a:uFillTx/>
              </a:rPr>
              <a:t>Образец подзаголовка</a:t>
            </a:r>
            <a:endParaRPr kumimoji="0" lang="ru-RU" sz="1800" b="0" i="0" u="none" strike="noStrike" kern="1200" cap="none" spc="0" normalizeH="0" baseline="0" noProof="0" dirty="0">
              <a:ln>
                <a:noFill/>
              </a:ln>
              <a:solidFill>
                <a:srgbClr val="1B408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Прямая соединительная линия 7"/>
          <p:cNvCxnSpPr/>
          <p:nvPr/>
        </p:nvCxnSpPr>
        <p:spPr>
          <a:xfrm>
            <a:off x="3688702" y="876299"/>
            <a:ext cx="8518538" cy="7546"/>
          </a:xfrm>
          <a:prstGeom prst="line">
            <a:avLst/>
          </a:prstGeom>
          <a:ln w="28575">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 y="876299"/>
            <a:ext cx="885825" cy="0"/>
          </a:xfrm>
          <a:prstGeom prst="line">
            <a:avLst/>
          </a:prstGeom>
          <a:ln w="28575">
            <a:solidFill>
              <a:srgbClr val="1B4089"/>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0" y="6329548"/>
            <a:ext cx="12192000" cy="528452"/>
          </a:xfrm>
          <a:prstGeom prst="rect">
            <a:avLst/>
          </a:prstGeom>
          <a:solidFill>
            <a:srgbClr val="1B4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2081647" y="676244"/>
            <a:ext cx="5353930" cy="400110"/>
          </a:xfrm>
          <a:prstGeom prst="rect">
            <a:avLst/>
          </a:prstGeom>
          <a:noFill/>
        </p:spPr>
        <p:txBody>
          <a:bodyPr wrap="square" rtlCol="0">
            <a:spAutoFit/>
          </a:bodyPr>
          <a:lstStyle/>
          <a:p>
            <a:r>
              <a:rPr lang="en-US" sz="2000" b="1" dirty="0" smtClean="0">
                <a:solidFill>
                  <a:srgbClr val="1B4089"/>
                </a:solidFill>
                <a:latin typeface="Open Sans" panose="020B0606030504020204" pitchFamily="34" charset="0"/>
                <a:ea typeface="Open Sans" panose="020B0606030504020204" pitchFamily="34" charset="0"/>
                <a:cs typeface="Open Sans" panose="020B0606030504020204" pitchFamily="34" charset="0"/>
              </a:rPr>
              <a:t>BINP</a:t>
            </a:r>
            <a:r>
              <a:rPr lang="en-US" sz="2000" b="1" baseline="0" dirty="0" smtClean="0">
                <a:solidFill>
                  <a:srgbClr val="1B4089"/>
                </a:solidFill>
                <a:latin typeface="Open Sans" panose="020B0606030504020204" pitchFamily="34" charset="0"/>
                <a:ea typeface="Open Sans" panose="020B0606030504020204" pitchFamily="34" charset="0"/>
                <a:cs typeface="Open Sans" panose="020B0606030504020204" pitchFamily="34" charset="0"/>
              </a:rPr>
              <a:t> SB RAS</a:t>
            </a:r>
            <a:endParaRPr lang="ru-RU" sz="2000" b="1" dirty="0">
              <a:solidFill>
                <a:srgbClr val="1B408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p:cNvPicPr>
            <a:picLocks noChangeAspect="1"/>
          </p:cNvPicPr>
          <p:nvPr/>
        </p:nvPicPr>
        <p:blipFill>
          <a:blip r:embed="rId2"/>
          <a:stretch>
            <a:fillRect/>
          </a:stretch>
        </p:blipFill>
        <p:spPr>
          <a:xfrm>
            <a:off x="1107073" y="439390"/>
            <a:ext cx="666750" cy="800100"/>
          </a:xfrm>
          <a:prstGeom prst="rect">
            <a:avLst/>
          </a:prstGeom>
        </p:spPr>
      </p:pic>
    </p:spTree>
    <p:extLst>
      <p:ext uri="{BB962C8B-B14F-4D97-AF65-F5344CB8AC3E}">
        <p14:creationId xmlns:p14="http://schemas.microsoft.com/office/powerpoint/2010/main" val="2520556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71246"/>
          </a:xfrm>
        </p:spPr>
        <p:txBody>
          <a:bodyPr/>
          <a:lstStyle>
            <a:lvl1pPr>
              <a:defRPr sz="4400" b="1"/>
            </a:lvl1pPr>
          </a:lstStyle>
          <a:p>
            <a:pPr>
              <a:lnSpc>
                <a:spcPct val="130000"/>
              </a:lnSpc>
              <a:spcAft>
                <a:spcPts val="1800"/>
              </a:spcAft>
            </a:pPr>
            <a:r>
              <a:rPr lang="ru-RU" sz="3600" smtClean="0">
                <a:solidFill>
                  <a:srgbClr val="18397A"/>
                </a:solidFill>
              </a:rPr>
              <a:t>Образец заголовка</a:t>
            </a:r>
            <a:endParaRPr lang="ru-RU" sz="3600" dirty="0">
              <a:solidFill>
                <a:srgbClr val="1839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Объект 2"/>
          <p:cNvSpPr>
            <a:spLocks noGrp="1"/>
          </p:cNvSpPr>
          <p:nvPr>
            <p:ph idx="1"/>
          </p:nvPr>
        </p:nvSpPr>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A28D1CE4-186C-4437-958C-1BD06583F55B}" type="datetime1">
              <a:rPr lang="ru-RU" smtClean="0"/>
              <a:t>22.11.2025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B6C93-BE73-41D0-B9DC-9285A97B7A4B}" type="slidenum">
              <a:rPr lang="ru-RU" smtClean="0"/>
              <a:t>‹#›</a:t>
            </a:fld>
            <a:endParaRPr lang="ru-RU"/>
          </a:p>
        </p:txBody>
      </p:sp>
      <p:cxnSp>
        <p:nvCxnSpPr>
          <p:cNvPr id="8" name="Прямая соединительная линия 7"/>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2" name="Рисунок 11"/>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1883167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8"/>
            <a:ext cx="10515600" cy="2852737"/>
          </a:xfrm>
        </p:spPr>
        <p:txBody>
          <a:bodyPr anchor="b"/>
          <a:lstStyle>
            <a:lvl1pPr>
              <a:defRPr sz="6000">
                <a:solidFill>
                  <a:srgbClr val="18397A"/>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831849" y="4589471"/>
            <a:ext cx="10515600" cy="1500187"/>
          </a:xfrm>
        </p:spPr>
        <p:txBody>
          <a:bodyPr/>
          <a:lstStyle>
            <a:lvl1pPr marL="0" indent="0">
              <a:buNone/>
              <a:defRPr sz="2400">
                <a:solidFill>
                  <a:srgbClr val="18397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111A7E-4157-499B-8C74-5BC7A6FAF390}" type="datetime1">
              <a:rPr lang="ru-RU" smtClean="0"/>
              <a:t>22.11.2025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B6C93-BE73-41D0-B9DC-9285A97B7A4B}" type="slidenum">
              <a:rPr lang="ru-RU" smtClean="0"/>
              <a:t>‹#›</a:t>
            </a:fld>
            <a:endParaRPr lang="ru-RU"/>
          </a:p>
        </p:txBody>
      </p:sp>
      <p:cxnSp>
        <p:nvCxnSpPr>
          <p:cNvPr id="10" name="Прямая соединительная линия 9"/>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2637020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838200" y="365126"/>
            <a:ext cx="10515600" cy="871246"/>
          </a:xfrm>
        </p:spPr>
        <p:txBody>
          <a:bodyPr/>
          <a:lstStyle>
            <a:lvl1pPr>
              <a:defRPr sz="4400" b="1"/>
            </a:lvl1pPr>
          </a:lstStyle>
          <a:p>
            <a:pPr>
              <a:lnSpc>
                <a:spcPct val="130000"/>
              </a:lnSpc>
              <a:spcAft>
                <a:spcPts val="1800"/>
              </a:spcAft>
            </a:pPr>
            <a:r>
              <a:rPr lang="ru-RU" sz="3600" smtClean="0">
                <a:solidFill>
                  <a:srgbClr val="18397A"/>
                </a:solidFill>
              </a:rPr>
              <a:t>Образец заголовка</a:t>
            </a:r>
            <a:endParaRPr lang="ru-RU" sz="3600" dirty="0">
              <a:solidFill>
                <a:srgbClr val="1839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Дата 3"/>
          <p:cNvSpPr>
            <a:spLocks noGrp="1"/>
          </p:cNvSpPr>
          <p:nvPr>
            <p:ph type="dt" sz="half" idx="10"/>
          </p:nvPr>
        </p:nvSpPr>
        <p:spPr>
          <a:xfrm>
            <a:off x="838200" y="6356358"/>
            <a:ext cx="2743200" cy="365125"/>
          </a:xfrm>
        </p:spPr>
        <p:txBody>
          <a:bodyPr/>
          <a:lstStyle>
            <a:lvl1pPr>
              <a:defRPr>
                <a:solidFill>
                  <a:srgbClr val="18397A"/>
                </a:solidFill>
              </a:defRPr>
            </a:lvl1pPr>
          </a:lstStyle>
          <a:p>
            <a:fld id="{25AEFED4-595B-42B3-AD17-EE6DA814E02B}" type="datetime1">
              <a:rPr lang="ru-RU" smtClean="0"/>
              <a:t>22.11.2025</a:t>
            </a:fld>
            <a:endParaRPr lang="ru-RU"/>
          </a:p>
        </p:txBody>
      </p:sp>
      <p:sp>
        <p:nvSpPr>
          <p:cNvPr id="11" name="Нижний колонтитул 4"/>
          <p:cNvSpPr>
            <a:spLocks noGrp="1"/>
          </p:cNvSpPr>
          <p:nvPr>
            <p:ph type="ftr" sz="quarter" idx="11"/>
          </p:nvPr>
        </p:nvSpPr>
        <p:spPr>
          <a:xfrm>
            <a:off x="4038600" y="6356358"/>
            <a:ext cx="4114800" cy="365125"/>
          </a:xfrm>
        </p:spPr>
        <p:txBody>
          <a:bodyPr/>
          <a:lstStyle>
            <a:lvl1pPr>
              <a:defRPr>
                <a:solidFill>
                  <a:srgbClr val="18397A"/>
                </a:solidFill>
              </a:defRPr>
            </a:lvl1pPr>
          </a:lstStyle>
          <a:p>
            <a:endParaRPr lang="ru-RU"/>
          </a:p>
        </p:txBody>
      </p:sp>
      <p:sp>
        <p:nvSpPr>
          <p:cNvPr id="12" name="Номер слайда 5"/>
          <p:cNvSpPr>
            <a:spLocks noGrp="1"/>
          </p:cNvSpPr>
          <p:nvPr>
            <p:ph type="sldNum" sz="quarter" idx="12"/>
          </p:nvPr>
        </p:nvSpPr>
        <p:spPr>
          <a:xfrm>
            <a:off x="8610600" y="6356358"/>
            <a:ext cx="2743200" cy="365125"/>
          </a:xfrm>
        </p:spPr>
        <p:txBody>
          <a:bodyPr/>
          <a:lstStyle>
            <a:lvl1pPr>
              <a:defRPr>
                <a:solidFill>
                  <a:srgbClr val="18397A"/>
                </a:solidFill>
              </a:defRPr>
            </a:lvl1pPr>
          </a:lstStyle>
          <a:p>
            <a:fld id="{7C2B6C93-BE73-41D0-B9DC-9285A97B7A4B}" type="slidenum">
              <a:rPr lang="ru-RU" smtClean="0"/>
              <a:t>‹#›</a:t>
            </a:fld>
            <a:endParaRPr lang="ru-RU"/>
          </a:p>
        </p:txBody>
      </p:sp>
      <p:sp>
        <p:nvSpPr>
          <p:cNvPr id="16" name="Объект 2"/>
          <p:cNvSpPr>
            <a:spLocks noGrp="1"/>
          </p:cNvSpPr>
          <p:nvPr>
            <p:ph idx="13"/>
          </p:nvPr>
        </p:nvSpPr>
        <p:spPr>
          <a:xfrm>
            <a:off x="838203" y="1800912"/>
            <a:ext cx="5010665" cy="435133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7" name="Объект 2"/>
          <p:cNvSpPr>
            <a:spLocks noGrp="1"/>
          </p:cNvSpPr>
          <p:nvPr>
            <p:ph idx="14"/>
          </p:nvPr>
        </p:nvSpPr>
        <p:spPr>
          <a:xfrm>
            <a:off x="6248941" y="1800912"/>
            <a:ext cx="5104865" cy="435133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cxnSp>
        <p:nvCxnSpPr>
          <p:cNvPr id="18" name="Прямая соединительная линия 17"/>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20" name="Рисунок 19"/>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425050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lvl1pPr>
              <a:defRPr>
                <a:solidFill>
                  <a:srgbClr val="18397A"/>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solidFill>
                  <a:srgbClr val="1839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solidFill>
                  <a:srgbClr val="1839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DCFEA8A2-5345-45B8-8D46-A86581DD1FA6}" type="datetime1">
              <a:rPr lang="ru-RU" smtClean="0"/>
              <a:t>22.11.2025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2B6C93-BE73-41D0-B9DC-9285A97B7A4B}" type="slidenum">
              <a:rPr lang="ru-RU" smtClean="0"/>
              <a:t>‹#›</a:t>
            </a:fld>
            <a:endParaRPr lang="ru-RU"/>
          </a:p>
        </p:txBody>
      </p:sp>
      <p:cxnSp>
        <p:nvCxnSpPr>
          <p:cNvPr id="13" name="Прямая соединительная линия 12"/>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3930273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18397A"/>
                </a:solidFill>
              </a:defRPr>
            </a:lvl1p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1B152C79-2215-44C1-A266-72F63126530C}" type="datetime1">
              <a:rPr lang="ru-RU" smtClean="0"/>
              <a:t>22.11.2025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2B6C93-BE73-41D0-B9DC-9285A97B7A4B}" type="slidenum">
              <a:rPr lang="ru-RU" smtClean="0"/>
              <a:t>‹#›</a:t>
            </a:fld>
            <a:endParaRPr lang="ru-RU"/>
          </a:p>
        </p:txBody>
      </p:sp>
      <p:cxnSp>
        <p:nvCxnSpPr>
          <p:cNvPr id="9" name="Прямая соединительная линия 8"/>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3944118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3385667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solidFill>
                  <a:srgbClr val="18397A"/>
                </a:solidFill>
              </a:defRPr>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solidFill>
                  <a:srgbClr val="18397A"/>
                </a:solidFill>
              </a:defRPr>
            </a:lvl1pPr>
            <a:lvl2pPr>
              <a:defRPr sz="2800">
                <a:solidFill>
                  <a:srgbClr val="18397A"/>
                </a:solidFill>
              </a:defRPr>
            </a:lvl2pPr>
            <a:lvl3pPr>
              <a:defRPr sz="2400">
                <a:solidFill>
                  <a:srgbClr val="18397A"/>
                </a:solidFill>
              </a:defRPr>
            </a:lvl3pPr>
            <a:lvl4pPr>
              <a:defRPr sz="2000">
                <a:solidFill>
                  <a:srgbClr val="18397A"/>
                </a:solidFill>
              </a:defRPr>
            </a:lvl4pPr>
            <a:lvl5pPr>
              <a:defRPr sz="2000">
                <a:solidFill>
                  <a:srgbClr val="18397A"/>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solidFill>
                  <a:srgbClr val="1839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rgbClr val="18397A"/>
                </a:solidFill>
              </a:defRPr>
            </a:lvl1pPr>
          </a:lstStyle>
          <a:p>
            <a:fld id="{22DED08D-0509-459D-A4A1-CA0CC0ACCC17}" type="datetime1">
              <a:rPr lang="ru-RU" smtClean="0"/>
              <a:t>22.11.2025</a:t>
            </a:fld>
            <a:endParaRPr lang="ru-RU"/>
          </a:p>
        </p:txBody>
      </p:sp>
      <p:sp>
        <p:nvSpPr>
          <p:cNvPr id="6" name="Нижний колонтитул 5"/>
          <p:cNvSpPr>
            <a:spLocks noGrp="1"/>
          </p:cNvSpPr>
          <p:nvPr>
            <p:ph type="ftr" sz="quarter" idx="11"/>
          </p:nvPr>
        </p:nvSpPr>
        <p:spPr/>
        <p:txBody>
          <a:bodyPr/>
          <a:lstStyle>
            <a:lvl1pPr>
              <a:defRPr>
                <a:solidFill>
                  <a:srgbClr val="18397A"/>
                </a:solidFill>
              </a:defRPr>
            </a:lvl1pPr>
          </a:lstStyle>
          <a:p>
            <a:endParaRPr lang="ru-RU"/>
          </a:p>
        </p:txBody>
      </p:sp>
      <p:sp>
        <p:nvSpPr>
          <p:cNvPr id="7" name="Номер слайда 6"/>
          <p:cNvSpPr>
            <a:spLocks noGrp="1"/>
          </p:cNvSpPr>
          <p:nvPr>
            <p:ph type="sldNum" sz="quarter" idx="12"/>
          </p:nvPr>
        </p:nvSpPr>
        <p:spPr/>
        <p:txBody>
          <a:bodyPr/>
          <a:lstStyle>
            <a:lvl1pPr>
              <a:defRPr>
                <a:solidFill>
                  <a:srgbClr val="18397A"/>
                </a:solidFill>
              </a:defRPr>
            </a:lvl1pPr>
          </a:lstStyle>
          <a:p>
            <a:fld id="{7C2B6C93-BE73-41D0-B9DC-9285A97B7A4B}" type="slidenum">
              <a:rPr lang="ru-RU" smtClean="0"/>
              <a:t>‹#›</a:t>
            </a:fld>
            <a:endParaRPr lang="ru-RU"/>
          </a:p>
        </p:txBody>
      </p:sp>
      <p:cxnSp>
        <p:nvCxnSpPr>
          <p:cNvPr id="11" name="Прямая соединительная линия 10"/>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6" name="Рисунок 15"/>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387078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71246"/>
          </a:xfrm>
        </p:spPr>
        <p:txBody>
          <a:bodyPr/>
          <a:lstStyle>
            <a:lvl1pPr>
              <a:defRPr sz="4400" b="1"/>
            </a:lvl1pPr>
          </a:lstStyle>
          <a:p>
            <a:pPr>
              <a:lnSpc>
                <a:spcPct val="130000"/>
              </a:lnSpc>
              <a:spcAft>
                <a:spcPts val="1800"/>
              </a:spcAft>
            </a:pPr>
            <a:r>
              <a:rPr lang="ru-RU" sz="3600" smtClean="0">
                <a:solidFill>
                  <a:srgbClr val="18397A"/>
                </a:solidFill>
              </a:rPr>
              <a:t>Образец заголовка</a:t>
            </a:r>
            <a:endParaRPr lang="ru-RU" sz="3600" dirty="0">
              <a:solidFill>
                <a:srgbClr val="1839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Объект 2"/>
          <p:cNvSpPr>
            <a:spLocks noGrp="1"/>
          </p:cNvSpPr>
          <p:nvPr>
            <p:ph idx="1"/>
          </p:nvPr>
        </p:nvSpPr>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1B0FE1E-08B4-4E89-9BF4-B905C8CD10E8}" type="datetime1">
              <a:rPr lang="ru-RU" smtClean="0"/>
              <a:t>22.11.2025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B6C93-BE73-41D0-B9DC-9285A97B7A4B}" type="slidenum">
              <a:rPr lang="ru-RU" smtClean="0"/>
              <a:t>‹#›</a:t>
            </a:fld>
            <a:endParaRPr lang="ru-RU"/>
          </a:p>
        </p:txBody>
      </p:sp>
      <p:cxnSp>
        <p:nvCxnSpPr>
          <p:cNvPr id="8" name="Прямая соединительная линия 7"/>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2" name="Рисунок 11"/>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4249424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solidFill>
                  <a:srgbClr val="18397A"/>
                </a:solidFill>
              </a:defRPr>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a:lstStyle>
            <a:lvl1pPr marL="0" indent="0">
              <a:buNone/>
              <a:defRPr sz="3200">
                <a:solidFill>
                  <a:srgbClr val="18397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solidFill>
                  <a:srgbClr val="1839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rgbClr val="18397A"/>
                </a:solidFill>
              </a:defRPr>
            </a:lvl1pPr>
          </a:lstStyle>
          <a:p>
            <a:fld id="{81BBB3DC-0D52-4548-A92E-671E452C3197}" type="datetime1">
              <a:rPr lang="ru-RU" smtClean="0"/>
              <a:t>22.11.2025</a:t>
            </a:fld>
            <a:endParaRPr lang="ru-RU"/>
          </a:p>
        </p:txBody>
      </p:sp>
      <p:sp>
        <p:nvSpPr>
          <p:cNvPr id="6" name="Нижний колонтитул 5"/>
          <p:cNvSpPr>
            <a:spLocks noGrp="1"/>
          </p:cNvSpPr>
          <p:nvPr>
            <p:ph type="ftr" sz="quarter" idx="11"/>
          </p:nvPr>
        </p:nvSpPr>
        <p:spPr/>
        <p:txBody>
          <a:bodyPr/>
          <a:lstStyle>
            <a:lvl1pPr>
              <a:defRPr>
                <a:solidFill>
                  <a:srgbClr val="18397A"/>
                </a:solidFill>
              </a:defRPr>
            </a:lvl1pPr>
          </a:lstStyle>
          <a:p>
            <a:endParaRPr lang="ru-RU"/>
          </a:p>
        </p:txBody>
      </p:sp>
      <p:sp>
        <p:nvSpPr>
          <p:cNvPr id="7" name="Номер слайда 6"/>
          <p:cNvSpPr>
            <a:spLocks noGrp="1"/>
          </p:cNvSpPr>
          <p:nvPr>
            <p:ph type="sldNum" sz="quarter" idx="12"/>
          </p:nvPr>
        </p:nvSpPr>
        <p:spPr/>
        <p:txBody>
          <a:bodyPr/>
          <a:lstStyle>
            <a:lvl1pPr>
              <a:defRPr>
                <a:solidFill>
                  <a:srgbClr val="18397A"/>
                </a:solidFill>
              </a:defRPr>
            </a:lvl1pPr>
          </a:lstStyle>
          <a:p>
            <a:fld id="{7C2B6C93-BE73-41D0-B9DC-9285A97B7A4B}" type="slidenum">
              <a:rPr lang="ru-RU" smtClean="0"/>
              <a:t>‹#›</a:t>
            </a:fld>
            <a:endParaRPr lang="ru-RU"/>
          </a:p>
        </p:txBody>
      </p:sp>
      <p:cxnSp>
        <p:nvCxnSpPr>
          <p:cNvPr id="11" name="Прямая соединительная линия 10"/>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6" name="Рисунок 15"/>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4102297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18397A"/>
                </a:solidFill>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solidFill>
                  <a:srgbClr val="18397A"/>
                </a:solidFill>
              </a:defRPr>
            </a:lvl1pPr>
          </a:lstStyle>
          <a:p>
            <a:fld id="{2113B975-CEBD-4901-8779-456D2809A186}" type="datetime1">
              <a:rPr lang="ru-RU" smtClean="0"/>
              <a:t>22.11.2025</a:t>
            </a:fld>
            <a:endParaRPr lang="ru-RU"/>
          </a:p>
        </p:txBody>
      </p:sp>
      <p:sp>
        <p:nvSpPr>
          <p:cNvPr id="5" name="Нижний колонтитул 4"/>
          <p:cNvSpPr>
            <a:spLocks noGrp="1"/>
          </p:cNvSpPr>
          <p:nvPr>
            <p:ph type="ftr" sz="quarter" idx="11"/>
          </p:nvPr>
        </p:nvSpPr>
        <p:spPr/>
        <p:txBody>
          <a:bodyPr/>
          <a:lstStyle>
            <a:lvl1pPr>
              <a:defRPr>
                <a:solidFill>
                  <a:srgbClr val="18397A"/>
                </a:solidFill>
              </a:defRPr>
            </a:lvl1pPr>
          </a:lstStyle>
          <a:p>
            <a:endParaRPr lang="ru-RU"/>
          </a:p>
        </p:txBody>
      </p:sp>
      <p:sp>
        <p:nvSpPr>
          <p:cNvPr id="6" name="Номер слайда 5"/>
          <p:cNvSpPr>
            <a:spLocks noGrp="1"/>
          </p:cNvSpPr>
          <p:nvPr>
            <p:ph type="sldNum" sz="quarter" idx="12"/>
          </p:nvPr>
        </p:nvSpPr>
        <p:spPr/>
        <p:txBody>
          <a:bodyPr/>
          <a:lstStyle>
            <a:lvl1pPr>
              <a:defRPr>
                <a:solidFill>
                  <a:srgbClr val="18397A"/>
                </a:solidFill>
              </a:defRPr>
            </a:lvl1pPr>
          </a:lstStyle>
          <a:p>
            <a:fld id="{7C2B6C93-BE73-41D0-B9DC-9285A97B7A4B}" type="slidenum">
              <a:rPr lang="ru-RU" smtClean="0"/>
              <a:t>‹#›</a:t>
            </a:fld>
            <a:endParaRPr lang="ru-RU"/>
          </a:p>
        </p:txBody>
      </p:sp>
      <p:cxnSp>
        <p:nvCxnSpPr>
          <p:cNvPr id="10" name="Прямая соединительная линия 9"/>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7838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lvl1pPr>
              <a:defRPr>
                <a:solidFill>
                  <a:srgbClr val="18397A"/>
                </a:solidFill>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203" y="365125"/>
            <a:ext cx="7734300" cy="5811838"/>
          </a:xfrm>
        </p:spPr>
        <p:txBody>
          <a:bodyPr vert="eaVert"/>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6E10A08A-01F3-4AE3-BE1B-C5F3B402CB3B}" type="datetime1">
              <a:rPr lang="ru-RU" smtClean="0"/>
              <a:t>22.11.2025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B6C93-BE73-41D0-B9DC-9285A97B7A4B}" type="slidenum">
              <a:rPr lang="ru-RU" smtClean="0"/>
              <a:t>‹#›</a:t>
            </a:fld>
            <a:endParaRPr lang="ru-RU"/>
          </a:p>
        </p:txBody>
      </p:sp>
      <p:cxnSp>
        <p:nvCxnSpPr>
          <p:cNvPr id="10" name="Прямая соединительная линия 9"/>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2772312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1" y="3886201"/>
            <a:ext cx="8534400" cy="1752600"/>
          </a:xfrm>
        </p:spPr>
        <p:txBody>
          <a:bodyPr/>
          <a:lstStyle>
            <a:lvl1pPr marL="0" indent="0" algn="ctr">
              <a:buNone/>
              <a:defRPr>
                <a:solidFill>
                  <a:schemeClr val="tx1">
                    <a:tint val="75000"/>
                  </a:schemeClr>
                </a:solidFill>
              </a:defRPr>
            </a:lvl1pPr>
            <a:lvl2pPr marL="457185" indent="0" algn="ctr">
              <a:buNone/>
              <a:defRPr>
                <a:solidFill>
                  <a:schemeClr val="tx1">
                    <a:tint val="75000"/>
                  </a:schemeClr>
                </a:solidFill>
              </a:defRPr>
            </a:lvl2pPr>
            <a:lvl3pPr marL="914370" indent="0" algn="ctr">
              <a:buNone/>
              <a:defRPr>
                <a:solidFill>
                  <a:schemeClr val="tx1">
                    <a:tint val="75000"/>
                  </a:schemeClr>
                </a:solidFill>
              </a:defRPr>
            </a:lvl3pPr>
            <a:lvl4pPr marL="1371555" indent="0" algn="ctr">
              <a:buNone/>
              <a:defRPr>
                <a:solidFill>
                  <a:schemeClr val="tx1">
                    <a:tint val="75000"/>
                  </a:schemeClr>
                </a:solidFill>
              </a:defRPr>
            </a:lvl4pPr>
            <a:lvl5pPr marL="1828741" indent="0" algn="ctr">
              <a:buNone/>
              <a:defRPr>
                <a:solidFill>
                  <a:schemeClr val="tx1">
                    <a:tint val="75000"/>
                  </a:schemeClr>
                </a:solidFill>
              </a:defRPr>
            </a:lvl5pPr>
            <a:lvl6pPr marL="2285926" indent="0" algn="ctr">
              <a:buNone/>
              <a:defRPr>
                <a:solidFill>
                  <a:schemeClr val="tx1">
                    <a:tint val="75000"/>
                  </a:schemeClr>
                </a:solidFill>
              </a:defRPr>
            </a:lvl6pPr>
            <a:lvl7pPr marL="2743111" indent="0" algn="ctr">
              <a:buNone/>
              <a:defRPr>
                <a:solidFill>
                  <a:schemeClr val="tx1">
                    <a:tint val="75000"/>
                  </a:schemeClr>
                </a:solidFill>
              </a:defRPr>
            </a:lvl7pPr>
            <a:lvl8pPr marL="3200296" indent="0" algn="ctr">
              <a:buNone/>
              <a:defRPr>
                <a:solidFill>
                  <a:schemeClr val="tx1">
                    <a:tint val="75000"/>
                  </a:schemeClr>
                </a:solidFill>
              </a:defRPr>
            </a:lvl8pPr>
            <a:lvl9pPr marL="365748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62639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76884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5" indent="0">
              <a:buNone/>
              <a:defRPr sz="1800">
                <a:solidFill>
                  <a:schemeClr val="tx1">
                    <a:tint val="75000"/>
                  </a:schemeClr>
                </a:solidFill>
              </a:defRPr>
            </a:lvl2pPr>
            <a:lvl3pPr marL="914370" indent="0">
              <a:buNone/>
              <a:defRPr sz="1600">
                <a:solidFill>
                  <a:schemeClr val="tx1">
                    <a:tint val="75000"/>
                  </a:schemeClr>
                </a:solidFill>
              </a:defRPr>
            </a:lvl3pPr>
            <a:lvl4pPr marL="1371555" indent="0">
              <a:buNone/>
              <a:defRPr sz="1400">
                <a:solidFill>
                  <a:schemeClr val="tx1">
                    <a:tint val="75000"/>
                  </a:schemeClr>
                </a:solidFill>
              </a:defRPr>
            </a:lvl4pPr>
            <a:lvl5pPr marL="1828741" indent="0">
              <a:buNone/>
              <a:defRPr sz="1400">
                <a:solidFill>
                  <a:schemeClr val="tx1">
                    <a:tint val="75000"/>
                  </a:schemeClr>
                </a:solidFill>
              </a:defRPr>
            </a:lvl5pPr>
            <a:lvl6pPr marL="2285926" indent="0">
              <a:buNone/>
              <a:defRPr sz="1400">
                <a:solidFill>
                  <a:schemeClr val="tx1">
                    <a:tint val="75000"/>
                  </a:schemeClr>
                </a:solidFill>
              </a:defRPr>
            </a:lvl6pPr>
            <a:lvl7pPr marL="2743111" indent="0">
              <a:buNone/>
              <a:defRPr sz="1400">
                <a:solidFill>
                  <a:schemeClr val="tx1">
                    <a:tint val="75000"/>
                  </a:schemeClr>
                </a:solidFill>
              </a:defRPr>
            </a:lvl7pPr>
            <a:lvl8pPr marL="3200296" indent="0">
              <a:buNone/>
              <a:defRPr sz="1400">
                <a:solidFill>
                  <a:schemeClr val="tx1">
                    <a:tint val="75000"/>
                  </a:schemeClr>
                </a:solidFill>
              </a:defRPr>
            </a:lvl8pPr>
            <a:lvl9pPr marL="3657481"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4420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0"/>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1" y="1600200"/>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8393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185" indent="0">
              <a:buNone/>
              <a:defRPr sz="2000" b="1"/>
            </a:lvl2pPr>
            <a:lvl3pPr marL="914370" indent="0">
              <a:buNone/>
              <a:defRPr sz="1800" b="1"/>
            </a:lvl3pPr>
            <a:lvl4pPr marL="1371555" indent="0">
              <a:buNone/>
              <a:defRPr sz="1600" b="1"/>
            </a:lvl4pPr>
            <a:lvl5pPr marL="1828741" indent="0">
              <a:buNone/>
              <a:defRPr sz="1600" b="1"/>
            </a:lvl5pPr>
            <a:lvl6pPr marL="2285926" indent="0">
              <a:buNone/>
              <a:defRPr sz="1600" b="1"/>
            </a:lvl6pPr>
            <a:lvl7pPr marL="2743111" indent="0">
              <a:buNone/>
              <a:defRPr sz="1600" b="1"/>
            </a:lvl7pPr>
            <a:lvl8pPr marL="3200296" indent="0">
              <a:buNone/>
              <a:defRPr sz="1600" b="1"/>
            </a:lvl8pPr>
            <a:lvl9pPr marL="3657481"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185" indent="0">
              <a:buNone/>
              <a:defRPr sz="2000" b="1"/>
            </a:lvl2pPr>
            <a:lvl3pPr marL="914370" indent="0">
              <a:buNone/>
              <a:defRPr sz="1800" b="1"/>
            </a:lvl3pPr>
            <a:lvl4pPr marL="1371555" indent="0">
              <a:buNone/>
              <a:defRPr sz="1600" b="1"/>
            </a:lvl4pPr>
            <a:lvl5pPr marL="1828741" indent="0">
              <a:buNone/>
              <a:defRPr sz="1600" b="1"/>
            </a:lvl5pPr>
            <a:lvl6pPr marL="2285926" indent="0">
              <a:buNone/>
              <a:defRPr sz="1600" b="1"/>
            </a:lvl6pPr>
            <a:lvl7pPr marL="2743111" indent="0">
              <a:buNone/>
              <a:defRPr sz="1600" b="1"/>
            </a:lvl7pPr>
            <a:lvl8pPr marL="3200296" indent="0">
              <a:buNone/>
              <a:defRPr sz="1600" b="1"/>
            </a:lvl8pPr>
            <a:lvl9pPr marL="3657481"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2091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40244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313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8"/>
            <a:ext cx="10515600" cy="2852737"/>
          </a:xfrm>
        </p:spPr>
        <p:txBody>
          <a:bodyPr anchor="b"/>
          <a:lstStyle>
            <a:lvl1pPr>
              <a:defRPr sz="6000">
                <a:solidFill>
                  <a:srgbClr val="18397A"/>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831849" y="4589471"/>
            <a:ext cx="10515600" cy="1500187"/>
          </a:xfrm>
        </p:spPr>
        <p:txBody>
          <a:bodyPr/>
          <a:lstStyle>
            <a:lvl1pPr marL="0" indent="0">
              <a:buNone/>
              <a:defRPr sz="2400">
                <a:solidFill>
                  <a:srgbClr val="18397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3D5281-B9D7-4612-A7C8-FE0D5612BDD1}" type="datetime1">
              <a:rPr lang="ru-RU" smtClean="0"/>
              <a:t>22.11.2025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B6C93-BE73-41D0-B9DC-9285A97B7A4B}" type="slidenum">
              <a:rPr lang="ru-RU" smtClean="0"/>
              <a:t>‹#›</a:t>
            </a:fld>
            <a:endParaRPr lang="ru-RU"/>
          </a:p>
        </p:txBody>
      </p:sp>
      <p:cxnSp>
        <p:nvCxnSpPr>
          <p:cNvPr id="10" name="Прямая соединительная линия 9"/>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637504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0" y="1435100"/>
            <a:ext cx="4011084" cy="4691063"/>
          </a:xfrm>
        </p:spPr>
        <p:txBody>
          <a:bodyPr/>
          <a:lstStyle>
            <a:lvl1pPr marL="0" indent="0">
              <a:buNone/>
              <a:defRPr sz="1400"/>
            </a:lvl1pPr>
            <a:lvl2pPr marL="457185" indent="0">
              <a:buNone/>
              <a:defRPr sz="1200"/>
            </a:lvl2pPr>
            <a:lvl3pPr marL="914370" indent="0">
              <a:buNone/>
              <a:defRPr sz="1000"/>
            </a:lvl3pPr>
            <a:lvl4pPr marL="1371555" indent="0">
              <a:buNone/>
              <a:defRPr sz="900"/>
            </a:lvl4pPr>
            <a:lvl5pPr marL="1828741" indent="0">
              <a:buNone/>
              <a:defRPr sz="900"/>
            </a:lvl5pPr>
            <a:lvl6pPr marL="2285926" indent="0">
              <a:buNone/>
              <a:defRPr sz="900"/>
            </a:lvl6pPr>
            <a:lvl7pPr marL="2743111" indent="0">
              <a:buNone/>
              <a:defRPr sz="900"/>
            </a:lvl7pPr>
            <a:lvl8pPr marL="3200296" indent="0">
              <a:buNone/>
              <a:defRPr sz="900"/>
            </a:lvl8pPr>
            <a:lvl9pPr marL="365748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4723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8"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8" y="612775"/>
            <a:ext cx="7315200" cy="4114800"/>
          </a:xfrm>
        </p:spPr>
        <p:txBody>
          <a:bodyPr/>
          <a:lstStyle>
            <a:lvl1pPr marL="0" indent="0">
              <a:buNone/>
              <a:defRPr sz="3200"/>
            </a:lvl1pPr>
            <a:lvl2pPr marL="457185" indent="0">
              <a:buNone/>
              <a:defRPr sz="2800"/>
            </a:lvl2pPr>
            <a:lvl3pPr marL="914370" indent="0">
              <a:buNone/>
              <a:defRPr sz="2400"/>
            </a:lvl3pPr>
            <a:lvl4pPr marL="1371555" indent="0">
              <a:buNone/>
              <a:defRPr sz="2000"/>
            </a:lvl4pPr>
            <a:lvl5pPr marL="1828741" indent="0">
              <a:buNone/>
              <a:defRPr sz="2000"/>
            </a:lvl5pPr>
            <a:lvl6pPr marL="2285926" indent="0">
              <a:buNone/>
              <a:defRPr sz="2000"/>
            </a:lvl6pPr>
            <a:lvl7pPr marL="2743111" indent="0">
              <a:buNone/>
              <a:defRPr sz="2000"/>
            </a:lvl7pPr>
            <a:lvl8pPr marL="3200296" indent="0">
              <a:buNone/>
              <a:defRPr sz="2000"/>
            </a:lvl8pPr>
            <a:lvl9pPr marL="3657481" indent="0">
              <a:buNone/>
              <a:defRPr sz="2000"/>
            </a:lvl9pPr>
          </a:lstStyle>
          <a:p>
            <a:endParaRPr lang="ru-RU"/>
          </a:p>
        </p:txBody>
      </p:sp>
      <p:sp>
        <p:nvSpPr>
          <p:cNvPr id="4" name="Текст 3"/>
          <p:cNvSpPr>
            <a:spLocks noGrp="1"/>
          </p:cNvSpPr>
          <p:nvPr>
            <p:ph type="body" sz="half" idx="2"/>
          </p:nvPr>
        </p:nvSpPr>
        <p:spPr>
          <a:xfrm>
            <a:off x="2389718" y="5367338"/>
            <a:ext cx="7315200" cy="804862"/>
          </a:xfrm>
        </p:spPr>
        <p:txBody>
          <a:bodyPr/>
          <a:lstStyle>
            <a:lvl1pPr marL="0" indent="0">
              <a:buNone/>
              <a:defRPr sz="1400"/>
            </a:lvl1pPr>
            <a:lvl2pPr marL="457185" indent="0">
              <a:buNone/>
              <a:defRPr sz="1200"/>
            </a:lvl2pPr>
            <a:lvl3pPr marL="914370" indent="0">
              <a:buNone/>
              <a:defRPr sz="1000"/>
            </a:lvl3pPr>
            <a:lvl4pPr marL="1371555" indent="0">
              <a:buNone/>
              <a:defRPr sz="900"/>
            </a:lvl4pPr>
            <a:lvl5pPr marL="1828741" indent="0">
              <a:buNone/>
              <a:defRPr sz="900"/>
            </a:lvl5pPr>
            <a:lvl6pPr marL="2285926" indent="0">
              <a:buNone/>
              <a:defRPr sz="900"/>
            </a:lvl6pPr>
            <a:lvl7pPr marL="2743111" indent="0">
              <a:buNone/>
              <a:defRPr sz="900"/>
            </a:lvl7pPr>
            <a:lvl8pPr marL="3200296" indent="0">
              <a:buNone/>
              <a:defRPr sz="900"/>
            </a:lvl8pPr>
            <a:lvl9pPr marL="365748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8899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706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199" y="274639"/>
            <a:ext cx="2743201"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775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838200" y="365126"/>
            <a:ext cx="10515600" cy="871246"/>
          </a:xfrm>
        </p:spPr>
        <p:txBody>
          <a:bodyPr/>
          <a:lstStyle>
            <a:lvl1pPr>
              <a:defRPr sz="4400" b="1"/>
            </a:lvl1pPr>
          </a:lstStyle>
          <a:p>
            <a:pPr>
              <a:lnSpc>
                <a:spcPct val="130000"/>
              </a:lnSpc>
              <a:spcAft>
                <a:spcPts val="1800"/>
              </a:spcAft>
            </a:pPr>
            <a:r>
              <a:rPr lang="ru-RU" sz="3600" smtClean="0">
                <a:solidFill>
                  <a:srgbClr val="18397A"/>
                </a:solidFill>
              </a:rPr>
              <a:t>Образец заголовка</a:t>
            </a:r>
            <a:endParaRPr lang="ru-RU" sz="3600" dirty="0">
              <a:solidFill>
                <a:srgbClr val="1839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Дата 3"/>
          <p:cNvSpPr>
            <a:spLocks noGrp="1"/>
          </p:cNvSpPr>
          <p:nvPr>
            <p:ph type="dt" sz="half" idx="10"/>
          </p:nvPr>
        </p:nvSpPr>
        <p:spPr>
          <a:xfrm>
            <a:off x="838200" y="6356358"/>
            <a:ext cx="2743200" cy="365125"/>
          </a:xfrm>
        </p:spPr>
        <p:txBody>
          <a:bodyPr/>
          <a:lstStyle>
            <a:lvl1pPr>
              <a:defRPr>
                <a:solidFill>
                  <a:srgbClr val="18397A"/>
                </a:solidFill>
              </a:defRPr>
            </a:lvl1pPr>
          </a:lstStyle>
          <a:p>
            <a:fld id="{BE8E67A8-31DE-4EE3-8241-7967302B1227}" type="datetime1">
              <a:rPr lang="ru-RU" smtClean="0"/>
              <a:t>22.11.2025</a:t>
            </a:fld>
            <a:endParaRPr lang="ru-RU"/>
          </a:p>
        </p:txBody>
      </p:sp>
      <p:sp>
        <p:nvSpPr>
          <p:cNvPr id="11" name="Нижний колонтитул 4"/>
          <p:cNvSpPr>
            <a:spLocks noGrp="1"/>
          </p:cNvSpPr>
          <p:nvPr>
            <p:ph type="ftr" sz="quarter" idx="11"/>
          </p:nvPr>
        </p:nvSpPr>
        <p:spPr>
          <a:xfrm>
            <a:off x="4038600" y="6356358"/>
            <a:ext cx="4114800" cy="365125"/>
          </a:xfrm>
        </p:spPr>
        <p:txBody>
          <a:bodyPr/>
          <a:lstStyle>
            <a:lvl1pPr>
              <a:defRPr>
                <a:solidFill>
                  <a:srgbClr val="18397A"/>
                </a:solidFill>
              </a:defRPr>
            </a:lvl1pPr>
          </a:lstStyle>
          <a:p>
            <a:endParaRPr lang="ru-RU"/>
          </a:p>
        </p:txBody>
      </p:sp>
      <p:sp>
        <p:nvSpPr>
          <p:cNvPr id="12" name="Номер слайда 5"/>
          <p:cNvSpPr>
            <a:spLocks noGrp="1"/>
          </p:cNvSpPr>
          <p:nvPr>
            <p:ph type="sldNum" sz="quarter" idx="12"/>
          </p:nvPr>
        </p:nvSpPr>
        <p:spPr>
          <a:xfrm>
            <a:off x="8610600" y="6356358"/>
            <a:ext cx="2743200" cy="365125"/>
          </a:xfrm>
        </p:spPr>
        <p:txBody>
          <a:bodyPr/>
          <a:lstStyle>
            <a:lvl1pPr>
              <a:defRPr>
                <a:solidFill>
                  <a:srgbClr val="18397A"/>
                </a:solidFill>
              </a:defRPr>
            </a:lvl1pPr>
          </a:lstStyle>
          <a:p>
            <a:fld id="{7C2B6C93-BE73-41D0-B9DC-9285A97B7A4B}" type="slidenum">
              <a:rPr lang="ru-RU" smtClean="0"/>
              <a:t>‹#›</a:t>
            </a:fld>
            <a:endParaRPr lang="ru-RU"/>
          </a:p>
        </p:txBody>
      </p:sp>
      <p:sp>
        <p:nvSpPr>
          <p:cNvPr id="16" name="Объект 2"/>
          <p:cNvSpPr>
            <a:spLocks noGrp="1"/>
          </p:cNvSpPr>
          <p:nvPr>
            <p:ph idx="13"/>
          </p:nvPr>
        </p:nvSpPr>
        <p:spPr>
          <a:xfrm>
            <a:off x="838203" y="1800912"/>
            <a:ext cx="5010665" cy="435133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7" name="Объект 2"/>
          <p:cNvSpPr>
            <a:spLocks noGrp="1"/>
          </p:cNvSpPr>
          <p:nvPr>
            <p:ph idx="14"/>
          </p:nvPr>
        </p:nvSpPr>
        <p:spPr>
          <a:xfrm>
            <a:off x="6248941" y="1800912"/>
            <a:ext cx="5104865" cy="435133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cxnSp>
        <p:nvCxnSpPr>
          <p:cNvPr id="18" name="Прямая соединительная линия 17"/>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20" name="Рисунок 19"/>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285881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lvl1pPr>
              <a:defRPr>
                <a:solidFill>
                  <a:srgbClr val="18397A"/>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solidFill>
                  <a:srgbClr val="1839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solidFill>
                  <a:srgbClr val="1839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55600BA8-43AE-42B5-9D3F-2B6DA3567AE0}" type="datetime1">
              <a:rPr lang="ru-RU" smtClean="0"/>
              <a:t>22.11.2025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2B6C93-BE73-41D0-B9DC-9285A97B7A4B}" type="slidenum">
              <a:rPr lang="ru-RU" smtClean="0"/>
              <a:t>‹#›</a:t>
            </a:fld>
            <a:endParaRPr lang="ru-RU"/>
          </a:p>
        </p:txBody>
      </p:sp>
      <p:cxnSp>
        <p:nvCxnSpPr>
          <p:cNvPr id="13" name="Прямая соединительная линия 12"/>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12811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18397A"/>
                </a:solidFill>
              </a:defRPr>
            </a:lvl1p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8E8BF5F5-6E2B-4F88-A7C3-74AC5077CAF6}" type="datetime1">
              <a:rPr lang="ru-RU" smtClean="0"/>
              <a:t>22.11.2025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2B6C93-BE73-41D0-B9DC-9285A97B7A4B}" type="slidenum">
              <a:rPr lang="ru-RU" smtClean="0"/>
              <a:t>‹#›</a:t>
            </a:fld>
            <a:endParaRPr lang="ru-RU"/>
          </a:p>
        </p:txBody>
      </p:sp>
      <p:cxnSp>
        <p:nvCxnSpPr>
          <p:cNvPr id="9" name="Прямая соединительная линия 8"/>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277090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6344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solidFill>
                  <a:srgbClr val="18397A"/>
                </a:solidFill>
              </a:defRPr>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solidFill>
                  <a:srgbClr val="18397A"/>
                </a:solidFill>
              </a:defRPr>
            </a:lvl1pPr>
            <a:lvl2pPr>
              <a:defRPr sz="2800">
                <a:solidFill>
                  <a:srgbClr val="18397A"/>
                </a:solidFill>
              </a:defRPr>
            </a:lvl2pPr>
            <a:lvl3pPr>
              <a:defRPr sz="2400">
                <a:solidFill>
                  <a:srgbClr val="18397A"/>
                </a:solidFill>
              </a:defRPr>
            </a:lvl3pPr>
            <a:lvl4pPr>
              <a:defRPr sz="2000">
                <a:solidFill>
                  <a:srgbClr val="18397A"/>
                </a:solidFill>
              </a:defRPr>
            </a:lvl4pPr>
            <a:lvl5pPr>
              <a:defRPr sz="2000">
                <a:solidFill>
                  <a:srgbClr val="18397A"/>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solidFill>
                  <a:srgbClr val="1839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rgbClr val="18397A"/>
                </a:solidFill>
              </a:defRPr>
            </a:lvl1pPr>
          </a:lstStyle>
          <a:p>
            <a:fld id="{0DFCF045-2270-4300-9975-7B977FEDCD73}" type="datetime1">
              <a:rPr lang="ru-RU" smtClean="0"/>
              <a:t>22.11.2025</a:t>
            </a:fld>
            <a:endParaRPr lang="ru-RU"/>
          </a:p>
        </p:txBody>
      </p:sp>
      <p:sp>
        <p:nvSpPr>
          <p:cNvPr id="6" name="Нижний колонтитул 5"/>
          <p:cNvSpPr>
            <a:spLocks noGrp="1"/>
          </p:cNvSpPr>
          <p:nvPr>
            <p:ph type="ftr" sz="quarter" idx="11"/>
          </p:nvPr>
        </p:nvSpPr>
        <p:spPr/>
        <p:txBody>
          <a:bodyPr/>
          <a:lstStyle>
            <a:lvl1pPr>
              <a:defRPr>
                <a:solidFill>
                  <a:srgbClr val="18397A"/>
                </a:solidFill>
              </a:defRPr>
            </a:lvl1pPr>
          </a:lstStyle>
          <a:p>
            <a:endParaRPr lang="ru-RU"/>
          </a:p>
        </p:txBody>
      </p:sp>
      <p:sp>
        <p:nvSpPr>
          <p:cNvPr id="7" name="Номер слайда 6"/>
          <p:cNvSpPr>
            <a:spLocks noGrp="1"/>
          </p:cNvSpPr>
          <p:nvPr>
            <p:ph type="sldNum" sz="quarter" idx="12"/>
          </p:nvPr>
        </p:nvSpPr>
        <p:spPr/>
        <p:txBody>
          <a:bodyPr/>
          <a:lstStyle>
            <a:lvl1pPr>
              <a:defRPr>
                <a:solidFill>
                  <a:srgbClr val="18397A"/>
                </a:solidFill>
              </a:defRPr>
            </a:lvl1pPr>
          </a:lstStyle>
          <a:p>
            <a:fld id="{7C2B6C93-BE73-41D0-B9DC-9285A97B7A4B}" type="slidenum">
              <a:rPr lang="ru-RU" smtClean="0"/>
              <a:t>‹#›</a:t>
            </a:fld>
            <a:endParaRPr lang="ru-RU"/>
          </a:p>
        </p:txBody>
      </p:sp>
      <p:cxnSp>
        <p:nvCxnSpPr>
          <p:cNvPr id="11" name="Прямая соединительная линия 10"/>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6" name="Рисунок 15"/>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39527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solidFill>
                  <a:srgbClr val="18397A"/>
                </a:solidFill>
              </a:defRPr>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a:lstStyle>
            <a:lvl1pPr marL="0" indent="0">
              <a:buNone/>
              <a:defRPr sz="3200">
                <a:solidFill>
                  <a:srgbClr val="18397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solidFill>
                  <a:srgbClr val="1839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rgbClr val="18397A"/>
                </a:solidFill>
              </a:defRPr>
            </a:lvl1pPr>
          </a:lstStyle>
          <a:p>
            <a:fld id="{88D1DDD7-9F48-43DD-BE7E-8BEE500479CC}" type="datetime1">
              <a:rPr lang="ru-RU" smtClean="0"/>
              <a:t>22.11.2025</a:t>
            </a:fld>
            <a:endParaRPr lang="ru-RU"/>
          </a:p>
        </p:txBody>
      </p:sp>
      <p:sp>
        <p:nvSpPr>
          <p:cNvPr id="6" name="Нижний колонтитул 5"/>
          <p:cNvSpPr>
            <a:spLocks noGrp="1"/>
          </p:cNvSpPr>
          <p:nvPr>
            <p:ph type="ftr" sz="quarter" idx="11"/>
          </p:nvPr>
        </p:nvSpPr>
        <p:spPr/>
        <p:txBody>
          <a:bodyPr/>
          <a:lstStyle>
            <a:lvl1pPr>
              <a:defRPr>
                <a:solidFill>
                  <a:srgbClr val="18397A"/>
                </a:solidFill>
              </a:defRPr>
            </a:lvl1pPr>
          </a:lstStyle>
          <a:p>
            <a:endParaRPr lang="ru-RU"/>
          </a:p>
        </p:txBody>
      </p:sp>
      <p:sp>
        <p:nvSpPr>
          <p:cNvPr id="7" name="Номер слайда 6"/>
          <p:cNvSpPr>
            <a:spLocks noGrp="1"/>
          </p:cNvSpPr>
          <p:nvPr>
            <p:ph type="sldNum" sz="quarter" idx="12"/>
          </p:nvPr>
        </p:nvSpPr>
        <p:spPr/>
        <p:txBody>
          <a:bodyPr/>
          <a:lstStyle>
            <a:lvl1pPr>
              <a:defRPr>
                <a:solidFill>
                  <a:srgbClr val="18397A"/>
                </a:solidFill>
              </a:defRPr>
            </a:lvl1pPr>
          </a:lstStyle>
          <a:p>
            <a:fld id="{7C2B6C93-BE73-41D0-B9DC-9285A97B7A4B}" type="slidenum">
              <a:rPr lang="ru-RU" smtClean="0"/>
              <a:t>‹#›</a:t>
            </a:fld>
            <a:endParaRPr lang="ru-RU"/>
          </a:p>
        </p:txBody>
      </p:sp>
      <p:cxnSp>
        <p:nvCxnSpPr>
          <p:cNvPr id="11" name="Прямая соединительная линия 10"/>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6" name="Рисунок 15"/>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77768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rgbClr val="18397A"/>
                </a:solidFill>
              </a:defRPr>
            </a:lvl1pPr>
          </a:lstStyle>
          <a:p>
            <a:fld id="{5187055D-CC2B-4988-BC9E-397FCC9CD57D}" type="datetime1">
              <a:rPr lang="ru-RU" smtClean="0"/>
              <a:t>22.11.2025</a:t>
            </a:fld>
            <a:endParaRPr lang="ru-RU"/>
          </a:p>
        </p:txBody>
      </p:sp>
      <p:sp>
        <p:nvSpPr>
          <p:cNvPr id="5" name="Нижний колонтитул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rgbClr val="18397A"/>
                </a:solidFill>
              </a:defRPr>
            </a:lvl1pPr>
          </a:lstStyle>
          <a:p>
            <a:endParaRPr lang="ru-RU"/>
          </a:p>
        </p:txBody>
      </p:sp>
      <p:sp>
        <p:nvSpPr>
          <p:cNvPr id="6" name="Номер слайда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rgbClr val="18397A"/>
                </a:solidFill>
              </a:defRPr>
            </a:lvl1pPr>
          </a:lstStyle>
          <a:p>
            <a:fld id="{7C2B6C93-BE73-41D0-B9DC-9285A97B7A4B}" type="slidenum">
              <a:rPr lang="ru-RU" smtClean="0"/>
              <a:t>‹#›</a:t>
            </a:fld>
            <a:endParaRPr lang="ru-RU"/>
          </a:p>
        </p:txBody>
      </p:sp>
    </p:spTree>
    <p:extLst>
      <p:ext uri="{BB962C8B-B14F-4D97-AF65-F5344CB8AC3E}">
        <p14:creationId xmlns:p14="http://schemas.microsoft.com/office/powerpoint/2010/main" val="1353000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18397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39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397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397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397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39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rgbClr val="18397A"/>
                </a:solidFill>
              </a:defRPr>
            </a:lvl1pPr>
          </a:lstStyle>
          <a:p>
            <a:fld id="{1D3E86B6-984A-4F64-A14E-D0A1C478C8FF}" type="datetime1">
              <a:rPr lang="ru-RU" smtClean="0"/>
              <a:t>22.11.2025</a:t>
            </a:fld>
            <a:endParaRPr lang="ru-RU"/>
          </a:p>
        </p:txBody>
      </p:sp>
      <p:sp>
        <p:nvSpPr>
          <p:cNvPr id="5" name="Нижний колонтитул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rgbClr val="18397A"/>
                </a:solidFill>
              </a:defRPr>
            </a:lvl1pPr>
          </a:lstStyle>
          <a:p>
            <a:endParaRPr lang="ru-RU"/>
          </a:p>
        </p:txBody>
      </p:sp>
      <p:sp>
        <p:nvSpPr>
          <p:cNvPr id="6" name="Номер слайда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rgbClr val="18397A"/>
                </a:solidFill>
              </a:defRPr>
            </a:lvl1pPr>
          </a:lstStyle>
          <a:p>
            <a:fld id="{7C2B6C93-BE73-41D0-B9DC-9285A97B7A4B}" type="slidenum">
              <a:rPr lang="ru-RU" smtClean="0"/>
              <a:t>‹#›</a:t>
            </a:fld>
            <a:endParaRPr lang="ru-RU"/>
          </a:p>
        </p:txBody>
      </p:sp>
    </p:spTree>
    <p:extLst>
      <p:ext uri="{BB962C8B-B14F-4D97-AF65-F5344CB8AC3E}">
        <p14:creationId xmlns:p14="http://schemas.microsoft.com/office/powerpoint/2010/main" val="3347186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rgbClr val="18397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39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397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397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397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39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solidFill>
                  <a:prstClr val="black">
                    <a:tint val="75000"/>
                  </a:prstClr>
                </a:solidFill>
              </a:rPr>
              <a:t>1</a:t>
            </a:r>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65214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370" rtl="0" eaLnBrk="1" latinLnBrk="0" hangingPunct="1">
        <a:spcBef>
          <a:spcPct val="0"/>
        </a:spcBef>
        <a:buNone/>
        <a:defRPr sz="4400" kern="1200">
          <a:solidFill>
            <a:schemeClr val="tx1"/>
          </a:solidFill>
          <a:latin typeface="+mj-lt"/>
          <a:ea typeface="+mj-ea"/>
          <a:cs typeface="+mj-cs"/>
        </a:defRPr>
      </a:lvl1pPr>
    </p:titleStyle>
    <p:bodyStyle>
      <a:lvl1pPr marL="342889" indent="-342889" algn="l" defTabSz="9143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26" indent="-285740" algn="l" defTabSz="9143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63" indent="-228593" algn="l" defTabSz="9143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48"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3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19"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0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89"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7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70" rtl="0" eaLnBrk="1" latinLnBrk="0" hangingPunct="1">
        <a:defRPr sz="1800" kern="1200">
          <a:solidFill>
            <a:schemeClr val="tx1"/>
          </a:solidFill>
          <a:latin typeface="+mn-lt"/>
          <a:ea typeface="+mn-ea"/>
          <a:cs typeface="+mn-cs"/>
        </a:defRPr>
      </a:lvl1pPr>
      <a:lvl2pPr marL="457185" algn="l" defTabSz="914370" rtl="0" eaLnBrk="1" latinLnBrk="0" hangingPunct="1">
        <a:defRPr sz="1800" kern="1200">
          <a:solidFill>
            <a:schemeClr val="tx1"/>
          </a:solidFill>
          <a:latin typeface="+mn-lt"/>
          <a:ea typeface="+mn-ea"/>
          <a:cs typeface="+mn-cs"/>
        </a:defRPr>
      </a:lvl2pPr>
      <a:lvl3pPr marL="914370" algn="l" defTabSz="914370" rtl="0" eaLnBrk="1" latinLnBrk="0" hangingPunct="1">
        <a:defRPr sz="1800" kern="1200">
          <a:solidFill>
            <a:schemeClr val="tx1"/>
          </a:solidFill>
          <a:latin typeface="+mn-lt"/>
          <a:ea typeface="+mn-ea"/>
          <a:cs typeface="+mn-cs"/>
        </a:defRPr>
      </a:lvl3pPr>
      <a:lvl4pPr marL="1371555" algn="l" defTabSz="914370" rtl="0" eaLnBrk="1" latinLnBrk="0" hangingPunct="1">
        <a:defRPr sz="1800" kern="1200">
          <a:solidFill>
            <a:schemeClr val="tx1"/>
          </a:solidFill>
          <a:latin typeface="+mn-lt"/>
          <a:ea typeface="+mn-ea"/>
          <a:cs typeface="+mn-cs"/>
        </a:defRPr>
      </a:lvl4pPr>
      <a:lvl5pPr marL="1828741" algn="l" defTabSz="914370" rtl="0" eaLnBrk="1" latinLnBrk="0" hangingPunct="1">
        <a:defRPr sz="1800" kern="1200">
          <a:solidFill>
            <a:schemeClr val="tx1"/>
          </a:solidFill>
          <a:latin typeface="+mn-lt"/>
          <a:ea typeface="+mn-ea"/>
          <a:cs typeface="+mn-cs"/>
        </a:defRPr>
      </a:lvl5pPr>
      <a:lvl6pPr marL="2285926" algn="l" defTabSz="914370" rtl="0" eaLnBrk="1" latinLnBrk="0" hangingPunct="1">
        <a:defRPr sz="1800" kern="1200">
          <a:solidFill>
            <a:schemeClr val="tx1"/>
          </a:solidFill>
          <a:latin typeface="+mn-lt"/>
          <a:ea typeface="+mn-ea"/>
          <a:cs typeface="+mn-cs"/>
        </a:defRPr>
      </a:lvl6pPr>
      <a:lvl7pPr marL="2743111" algn="l" defTabSz="914370" rtl="0" eaLnBrk="1" latinLnBrk="0" hangingPunct="1">
        <a:defRPr sz="1800" kern="1200">
          <a:solidFill>
            <a:schemeClr val="tx1"/>
          </a:solidFill>
          <a:latin typeface="+mn-lt"/>
          <a:ea typeface="+mn-ea"/>
          <a:cs typeface="+mn-cs"/>
        </a:defRPr>
      </a:lvl7pPr>
      <a:lvl8pPr marL="3200296" algn="l" defTabSz="914370" rtl="0" eaLnBrk="1" latinLnBrk="0" hangingPunct="1">
        <a:defRPr sz="1800" kern="1200">
          <a:solidFill>
            <a:schemeClr val="tx1"/>
          </a:solidFill>
          <a:latin typeface="+mn-lt"/>
          <a:ea typeface="+mn-ea"/>
          <a:cs typeface="+mn-cs"/>
        </a:defRPr>
      </a:lvl8pPr>
      <a:lvl9pPr marL="3657481" algn="l" defTabSz="9143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bin"/><Relationship Id="rId7" Type="http://schemas.openxmlformats.org/officeDocument/2006/relationships/image" Target="../media/image17.png"/><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 Id="rId9"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image" Target="../media/image50.png"/><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2.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668513" y="2067025"/>
            <a:ext cx="10145983" cy="646331"/>
          </a:xfrm>
          <a:prstGeom prst="rect">
            <a:avLst/>
          </a:prstGeom>
        </p:spPr>
        <p:txBody>
          <a:bodyPr wrap="none">
            <a:spAutoFit/>
          </a:bodyPr>
          <a:lstStyle/>
          <a:p>
            <a:pPr lvl="0"/>
            <a:r>
              <a:rPr lang="en-US" sz="3600" dirty="0">
                <a:solidFill>
                  <a:prstClr val="black"/>
                </a:solidFill>
              </a:rPr>
              <a:t>Preliminary design of the BINP CW collider final focus</a:t>
            </a:r>
          </a:p>
        </p:txBody>
      </p:sp>
      <p:sp>
        <p:nvSpPr>
          <p:cNvPr id="13" name="Прямоугольник 12"/>
          <p:cNvSpPr/>
          <p:nvPr/>
        </p:nvSpPr>
        <p:spPr>
          <a:xfrm>
            <a:off x="8334682" y="2777511"/>
            <a:ext cx="2939959"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strike="noStrike" kern="1200" cap="none" spc="0" normalizeH="0" baseline="0" noProof="0" dirty="0" smtClean="0">
                <a:ln>
                  <a:noFill/>
                </a:ln>
                <a:solidFill>
                  <a:prstClr val="black"/>
                </a:solidFill>
                <a:effectLst/>
                <a:uLnTx/>
                <a:uFillTx/>
                <a:latin typeface="Calibri"/>
              </a:rPr>
              <a:t>A.A. </a:t>
            </a:r>
            <a:r>
              <a:rPr lang="en-US" sz="2000" dirty="0" err="1" smtClean="0">
                <a:solidFill>
                  <a:prstClr val="black"/>
                </a:solidFill>
                <a:latin typeface="Calibri"/>
              </a:rPr>
              <a:t>Krasnov</a:t>
            </a:r>
            <a:endParaRPr lang="en-US" sz="2000" dirty="0" smtClean="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noProof="0" dirty="0" smtClean="0">
                <a:ln>
                  <a:noFill/>
                </a:ln>
                <a:solidFill>
                  <a:prstClr val="black"/>
                </a:solidFill>
                <a:effectLst/>
                <a:uLnTx/>
                <a:uFillTx/>
                <a:latin typeface="Calibri"/>
              </a:rPr>
              <a:t>A.A.Krasnov@inp.nsk.su</a:t>
            </a:r>
            <a:endParaRPr kumimoji="0" lang="ru-RU" sz="1400" b="0" i="0" strike="noStrike" kern="1200" cap="none" spc="0" normalizeH="0" baseline="0" noProof="0" dirty="0">
              <a:ln>
                <a:noFill/>
              </a:ln>
              <a:solidFill>
                <a:prstClr val="black"/>
              </a:solidFill>
              <a:effectLst/>
              <a:uLnTx/>
              <a:uFillTx/>
              <a:latin typeface="Calibri"/>
            </a:endParaRPr>
          </a:p>
        </p:txBody>
      </p:sp>
      <p:sp>
        <p:nvSpPr>
          <p:cNvPr id="14" name="Прямоугольник 13"/>
          <p:cNvSpPr/>
          <p:nvPr/>
        </p:nvSpPr>
        <p:spPr>
          <a:xfrm>
            <a:off x="0" y="6437238"/>
            <a:ext cx="12109450" cy="584775"/>
          </a:xfrm>
          <a:prstGeom prst="rect">
            <a:avLst/>
          </a:prstGeom>
        </p:spPr>
        <p:txBody>
          <a:bodyPr wrap="square">
            <a:spAutoFit/>
          </a:bodyPr>
          <a:lstStyle/>
          <a:p>
            <a:pPr lvl="0" algn="ctr">
              <a:defRPr/>
            </a:pPr>
            <a:r>
              <a:rPr kumimoji="0" lang="ru-RU" sz="1600" b="0" i="0" u="none" strike="noStrike" kern="1200" cap="none" spc="0" normalizeH="0" baseline="0" noProof="0" dirty="0" smtClean="0">
                <a:ln>
                  <a:noFill/>
                </a:ln>
                <a:solidFill>
                  <a:prstClr val="white">
                    <a:lumMod val="50000"/>
                  </a:prstClr>
                </a:solidFill>
                <a:effectLst/>
                <a:uLnTx/>
                <a:uFillTx/>
                <a:latin typeface="Calibri"/>
                <a:ea typeface="+mn-ea"/>
                <a:cs typeface="+mn-cs"/>
              </a:rPr>
              <a:t> </a:t>
            </a:r>
            <a:r>
              <a:rPr lang="en-US" sz="1600" dirty="0">
                <a:solidFill>
                  <a:prstClr val="white">
                    <a:lumMod val="50000"/>
                  </a:prstClr>
                </a:solidFill>
              </a:rPr>
              <a:t>Nov 23 – 27, 2025</a:t>
            </a:r>
            <a:r>
              <a:rPr kumimoji="0" lang="en-US" sz="1600" b="0" i="0" u="none" strike="noStrike" kern="1200" cap="none" spc="0" normalizeH="0" baseline="0" noProof="0" dirty="0" smtClean="0">
                <a:ln>
                  <a:noFill/>
                </a:ln>
                <a:solidFill>
                  <a:prstClr val="white">
                    <a:lumMod val="50000"/>
                  </a:prstClr>
                </a:solidFill>
                <a:effectLst/>
                <a:uLnTx/>
                <a:uFillTx/>
                <a:latin typeface="Calibri"/>
                <a:ea typeface="+mn-ea"/>
                <a:cs typeface="+mn-cs"/>
              </a:rPr>
              <a:t>									</a:t>
            </a:r>
            <a:r>
              <a:rPr lang="en-US" sz="1600" dirty="0" smtClean="0">
                <a:solidFill>
                  <a:prstClr val="white">
                    <a:lumMod val="50000"/>
                  </a:prstClr>
                </a:solidFill>
              </a:rPr>
              <a:t>FTCF2025</a:t>
            </a:r>
            <a:r>
              <a:rPr lang="en-US" sz="1600" dirty="0">
                <a:solidFill>
                  <a:prstClr val="white">
                    <a:lumMod val="50000"/>
                  </a:prstClr>
                </a:solidFill>
              </a:rPr>
              <a:t>, </a:t>
            </a:r>
            <a:r>
              <a:rPr lang="en-US" sz="1600" dirty="0" smtClean="0">
                <a:solidFill>
                  <a:prstClr val="white">
                    <a:lumMod val="50000"/>
                  </a:prstClr>
                </a:solidFill>
              </a:rPr>
              <a:t>Huangshan,</a:t>
            </a:r>
            <a:r>
              <a:rPr kumimoji="0" lang="en-US" sz="1600" b="0" i="0" u="none" strike="noStrike" kern="1200" cap="none" spc="0" normalizeH="0" baseline="0" noProof="0" dirty="0" smtClean="0">
                <a:ln>
                  <a:noFill/>
                </a:ln>
                <a:solidFill>
                  <a:prstClr val="white">
                    <a:lumMod val="50000"/>
                  </a:prstClr>
                </a:solidFill>
                <a:effectLst/>
                <a:uLnTx/>
                <a:uFillTx/>
                <a:latin typeface="Calibri"/>
                <a:ea typeface="+mn-ea"/>
                <a:cs typeface="+mn-cs"/>
              </a:rPr>
              <a:t>China </a:t>
            </a:r>
            <a:r>
              <a:rPr kumimoji="0" lang="en-US" sz="1600" b="0" i="0" u="none" strike="noStrike" kern="1200" cap="none" spc="0" normalizeH="0" baseline="0" noProof="0" dirty="0">
                <a:ln>
                  <a:noFill/>
                </a:ln>
                <a:solidFill>
                  <a:prstClr val="white">
                    <a:lumMod val="50000"/>
                  </a:prstClr>
                </a:solidFill>
                <a:effectLst/>
                <a:uLnTx/>
                <a:uFillTx/>
                <a:latin typeface="Calibri"/>
                <a:ea typeface="+mn-ea"/>
                <a:cs typeface="+mn-cs"/>
              </a:rPr>
              <a:t>Hefei</a:t>
            </a:r>
            <a:endParaRPr kumimoji="0" lang="ru-RU" sz="16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 name="TextBox 1"/>
          <p:cNvSpPr txBox="1"/>
          <p:nvPr/>
        </p:nvSpPr>
        <p:spPr>
          <a:xfrm>
            <a:off x="1765973" y="151517"/>
            <a:ext cx="103434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 The </a:t>
            </a:r>
            <a:r>
              <a:rPr kumimoji="0" lang="en-US" sz="2800" b="1" i="1" u="none" strike="noStrike" kern="1200" cap="none" spc="0" normalizeH="0" baseline="0" noProof="0" dirty="0" smtClean="0">
                <a:ln>
                  <a:noFill/>
                </a:ln>
                <a:solidFill>
                  <a:prstClr val="black"/>
                </a:solidFill>
                <a:effectLst/>
                <a:uLnTx/>
                <a:uFillTx/>
                <a:latin typeface="Calibri"/>
                <a:ea typeface="+mn-ea"/>
                <a:cs typeface="+mn-cs"/>
              </a:rPr>
              <a:t>7th </a:t>
            </a:r>
            <a:r>
              <a:rPr kumimoji="0" lang="en-US" sz="2800" b="1" i="1" u="none" strike="noStrike" kern="1200" cap="none" spc="0" normalizeH="0" baseline="0" noProof="0" dirty="0">
                <a:ln>
                  <a:noFill/>
                </a:ln>
                <a:solidFill>
                  <a:prstClr val="black"/>
                </a:solidFill>
                <a:effectLst/>
                <a:uLnTx/>
                <a:uFillTx/>
                <a:latin typeface="Calibri"/>
                <a:ea typeface="+mn-ea"/>
                <a:cs typeface="+mn-cs"/>
              </a:rPr>
              <a:t>International Workshop on Future Tau Charm </a:t>
            </a:r>
            <a:r>
              <a:rPr kumimoji="0" lang="en-US" sz="2800" b="1" i="1" u="none" strike="noStrike" kern="1200" cap="none" spc="0" normalizeH="0" baseline="0" noProof="0" dirty="0" smtClean="0">
                <a:ln>
                  <a:noFill/>
                </a:ln>
                <a:solidFill>
                  <a:prstClr val="black"/>
                </a:solidFill>
                <a:effectLst/>
                <a:uLnTx/>
                <a:uFillTx/>
                <a:latin typeface="Calibri"/>
                <a:ea typeface="+mn-ea"/>
                <a:cs typeface="+mn-cs"/>
              </a:rPr>
              <a:t>Facilities</a:t>
            </a:r>
            <a:endParaRPr kumimoji="0" lang="ru-RU" sz="2800" b="1" i="1" u="none" strike="noStrike" kern="1200" cap="none" spc="0" normalizeH="0" baseline="0" noProof="0" dirty="0">
              <a:ln>
                <a:noFill/>
              </a:ln>
              <a:solidFill>
                <a:prstClr val="black"/>
              </a:solidFill>
              <a:effectLst/>
              <a:uLnTx/>
              <a:uFillTx/>
              <a:latin typeface="Calibri"/>
              <a:ea typeface="+mn-ea"/>
              <a:cs typeface="+mn-cs"/>
            </a:endParaRPr>
          </a:p>
        </p:txBody>
      </p:sp>
      <p:sp>
        <p:nvSpPr>
          <p:cNvPr id="6" name="Прямоугольник 5"/>
          <p:cNvSpPr/>
          <p:nvPr/>
        </p:nvSpPr>
        <p:spPr>
          <a:xfrm>
            <a:off x="668512" y="3641887"/>
            <a:ext cx="10610020" cy="1077218"/>
          </a:xfrm>
          <a:prstGeom prst="rect">
            <a:avLst/>
          </a:prstGeom>
        </p:spPr>
        <p:txBody>
          <a:bodyPr wrap="none">
            <a:spAutoFit/>
          </a:bodyPr>
          <a:lstStyle/>
          <a:p>
            <a:pPr lvl="0" algn="ctr"/>
            <a:r>
              <a:rPr lang="en-US" sz="3200" dirty="0"/>
              <a:t>Superconducting double-aperture </a:t>
            </a:r>
            <a:r>
              <a:rPr lang="en-US" sz="3200" dirty="0" err="1"/>
              <a:t>quadrupole</a:t>
            </a:r>
            <a:r>
              <a:rPr lang="en-US" sz="3200" dirty="0"/>
              <a:t> lens of </a:t>
            </a:r>
            <a:r>
              <a:rPr lang="en-US" sz="3200" dirty="0" smtClean="0"/>
              <a:t>final</a:t>
            </a:r>
          </a:p>
          <a:p>
            <a:pPr lvl="0" algn="ctr"/>
            <a:r>
              <a:rPr lang="en-US" sz="3200" dirty="0" smtClean="0"/>
              <a:t> </a:t>
            </a:r>
            <a:r>
              <a:rPr lang="en-US" sz="3200" dirty="0"/>
              <a:t>focus for the crab-waist type collider based on CST technology</a:t>
            </a:r>
            <a:endParaRPr lang="en-US" sz="3200" dirty="0">
              <a:solidFill>
                <a:prstClr val="black"/>
              </a:solidFill>
            </a:endParaRPr>
          </a:p>
        </p:txBody>
      </p:sp>
      <p:sp>
        <p:nvSpPr>
          <p:cNvPr id="7" name="Прямоугольник 6"/>
          <p:cNvSpPr/>
          <p:nvPr/>
        </p:nvSpPr>
        <p:spPr>
          <a:xfrm>
            <a:off x="8531470" y="4816130"/>
            <a:ext cx="2939959" cy="615553"/>
          </a:xfrm>
          <a:prstGeom prst="rect">
            <a:avLst/>
          </a:prstGeom>
        </p:spPr>
        <p:txBody>
          <a:bodyPr wrap="square">
            <a:spAutoFit/>
          </a:bodyPr>
          <a:lstStyle/>
          <a:p>
            <a:r>
              <a:rPr lang="en-US" sz="2000" dirty="0" smtClean="0"/>
              <a:t>N.A. </a:t>
            </a:r>
            <a:r>
              <a:rPr lang="en-US" sz="2000" dirty="0" err="1" smtClean="0"/>
              <a:t>Mezentsev</a:t>
            </a:r>
            <a:endParaRPr lang="ru-RU" sz="2000" dirty="0"/>
          </a:p>
          <a:p>
            <a:pPr lvl="0">
              <a:defRPr/>
            </a:pPr>
            <a:r>
              <a:rPr kumimoji="0" lang="en-US" sz="1400" b="0" i="0" strike="noStrike" kern="1200" cap="none" spc="0" normalizeH="0" baseline="0" noProof="0" dirty="0" smtClean="0">
                <a:ln>
                  <a:noFill/>
                </a:ln>
                <a:solidFill>
                  <a:prstClr val="black"/>
                </a:solidFill>
                <a:effectLst/>
                <a:uLnTx/>
                <a:uFillTx/>
                <a:latin typeface="Calibri"/>
              </a:rPr>
              <a:t>N.A.</a:t>
            </a:r>
            <a:r>
              <a:rPr lang="en-US" sz="1400" dirty="0" err="1" smtClean="0"/>
              <a:t>Mezentsev</a:t>
            </a:r>
            <a:r>
              <a:rPr kumimoji="0" lang="en-US" sz="1400" b="0" i="0" strike="noStrike" kern="1200" cap="none" spc="0" normalizeH="0" baseline="0" noProof="0" dirty="0" smtClean="0">
                <a:ln>
                  <a:noFill/>
                </a:ln>
                <a:solidFill>
                  <a:prstClr val="black"/>
                </a:solidFill>
                <a:effectLst/>
                <a:uLnTx/>
                <a:uFillTx/>
                <a:latin typeface="Calibri"/>
              </a:rPr>
              <a:t>@inp.nsk.su</a:t>
            </a:r>
            <a:endParaRPr kumimoji="0" lang="ru-RU" sz="1400" b="0" i="0"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102913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81540" y="308591"/>
            <a:ext cx="7192297" cy="871246"/>
          </a:xfrm>
        </p:spPr>
        <p:txBody>
          <a:bodyPr>
            <a:normAutofit fontScale="90000"/>
          </a:bodyPr>
          <a:lstStyle/>
          <a:p>
            <a:r>
              <a:rPr lang="en-US" dirty="0" smtClean="0"/>
              <a:t>Electron Clouds (for e+ beam only)</a:t>
            </a:r>
            <a:endParaRPr lang="ru-RU" dirty="0"/>
          </a:p>
        </p:txBody>
      </p:sp>
      <p:pic>
        <p:nvPicPr>
          <p:cNvPr id="4" name="Рисунок 3"/>
          <p:cNvPicPr>
            <a:picLocks noChangeAspect="1"/>
          </p:cNvPicPr>
          <p:nvPr/>
        </p:nvPicPr>
        <p:blipFill>
          <a:blip r:embed="rId3"/>
          <a:stretch>
            <a:fillRect/>
          </a:stretch>
        </p:blipFill>
        <p:spPr>
          <a:xfrm>
            <a:off x="4029737" y="1092236"/>
            <a:ext cx="4943000" cy="2008473"/>
          </a:xfrm>
          <a:prstGeom prst="rect">
            <a:avLst/>
          </a:prstGeom>
        </p:spPr>
      </p:pic>
      <p:grpSp>
        <p:nvGrpSpPr>
          <p:cNvPr id="5" name="Группа 4"/>
          <p:cNvGrpSpPr/>
          <p:nvPr/>
        </p:nvGrpSpPr>
        <p:grpSpPr>
          <a:xfrm>
            <a:off x="1371935" y="1111183"/>
            <a:ext cx="2252625" cy="2220526"/>
            <a:chOff x="6583251" y="4218148"/>
            <a:chExt cx="2880320" cy="2790023"/>
          </a:xfrm>
        </p:grpSpPr>
        <p:sp>
          <p:nvSpPr>
            <p:cNvPr id="6" name="Овал 5"/>
            <p:cNvSpPr/>
            <p:nvPr/>
          </p:nvSpPr>
          <p:spPr>
            <a:xfrm>
              <a:off x="6583251" y="4218148"/>
              <a:ext cx="2880320" cy="2790023"/>
            </a:xfrm>
            <a:prstGeom prst="ellipse">
              <a:avLst/>
            </a:prstGeom>
            <a:noFill/>
            <a:ln w="444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6673261" y="4295382"/>
              <a:ext cx="2700300" cy="2635553"/>
            </a:xfrm>
            <a:prstGeom prst="ellipse">
              <a:avLst/>
            </a:prstGeom>
            <a:gradFill flip="none" rotWithShape="1">
              <a:gsLst>
                <a:gs pos="74000">
                  <a:schemeClr val="accent1">
                    <a:lumMod val="5000"/>
                    <a:lumOff val="95000"/>
                  </a:schemeClr>
                </a:gs>
                <a:gs pos="31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p:nvSpPr>
          <p:spPr>
            <a:xfrm>
              <a:off x="6838122" y="4472609"/>
              <a:ext cx="646043" cy="715617"/>
            </a:xfrm>
            <a:custGeom>
              <a:avLst/>
              <a:gdLst>
                <a:gd name="connsiteX0" fmla="*/ 0 w 646043"/>
                <a:gd name="connsiteY0" fmla="*/ 357809 h 685800"/>
                <a:gd name="connsiteX1" fmla="*/ 99391 w 646043"/>
                <a:gd name="connsiteY1" fmla="*/ 447261 h 685800"/>
                <a:gd name="connsiteX2" fmla="*/ 149087 w 646043"/>
                <a:gd name="connsiteY2" fmla="*/ 506896 h 685800"/>
                <a:gd name="connsiteX3" fmla="*/ 178904 w 646043"/>
                <a:gd name="connsiteY3" fmla="*/ 526774 h 685800"/>
                <a:gd name="connsiteX4" fmla="*/ 198782 w 646043"/>
                <a:gd name="connsiteY4" fmla="*/ 556591 h 685800"/>
                <a:gd name="connsiteX5" fmla="*/ 248478 w 646043"/>
                <a:gd name="connsiteY5" fmla="*/ 606287 h 685800"/>
                <a:gd name="connsiteX6" fmla="*/ 298174 w 646043"/>
                <a:gd name="connsiteY6" fmla="*/ 655983 h 685800"/>
                <a:gd name="connsiteX7" fmla="*/ 357808 w 646043"/>
                <a:gd name="connsiteY7" fmla="*/ 675861 h 685800"/>
                <a:gd name="connsiteX8" fmla="*/ 387626 w 646043"/>
                <a:gd name="connsiteY8" fmla="*/ 685800 h 685800"/>
                <a:gd name="connsiteX9" fmla="*/ 516835 w 646043"/>
                <a:gd name="connsiteY9" fmla="*/ 675861 h 685800"/>
                <a:gd name="connsiteX10" fmla="*/ 566530 w 646043"/>
                <a:gd name="connsiteY10" fmla="*/ 636104 h 685800"/>
                <a:gd name="connsiteX11" fmla="*/ 596348 w 646043"/>
                <a:gd name="connsiteY11" fmla="*/ 616226 h 685800"/>
                <a:gd name="connsiteX12" fmla="*/ 646043 w 646043"/>
                <a:gd name="connsiteY12" fmla="*/ 526774 h 685800"/>
                <a:gd name="connsiteX13" fmla="*/ 616226 w 646043"/>
                <a:gd name="connsiteY13" fmla="*/ 367748 h 685800"/>
                <a:gd name="connsiteX14" fmla="*/ 596348 w 646043"/>
                <a:gd name="connsiteY14" fmla="*/ 337931 h 685800"/>
                <a:gd name="connsiteX15" fmla="*/ 586408 w 646043"/>
                <a:gd name="connsiteY15" fmla="*/ 308113 h 685800"/>
                <a:gd name="connsiteX16" fmla="*/ 546652 w 646043"/>
                <a:gd name="connsiteY16" fmla="*/ 258417 h 685800"/>
                <a:gd name="connsiteX17" fmla="*/ 536713 w 646043"/>
                <a:gd name="connsiteY17" fmla="*/ 228600 h 685800"/>
                <a:gd name="connsiteX18" fmla="*/ 496956 w 646043"/>
                <a:gd name="connsiteY18" fmla="*/ 178904 h 685800"/>
                <a:gd name="connsiteX19" fmla="*/ 457200 w 646043"/>
                <a:gd name="connsiteY19" fmla="*/ 129209 h 685800"/>
                <a:gd name="connsiteX20" fmla="*/ 437321 w 646043"/>
                <a:gd name="connsiteY20" fmla="*/ 109331 h 685800"/>
                <a:gd name="connsiteX21" fmla="*/ 407504 w 646043"/>
                <a:gd name="connsiteY21" fmla="*/ 99391 h 685800"/>
                <a:gd name="connsiteX22" fmla="*/ 407504 w 646043"/>
                <a:gd name="connsiteY22"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6043" h="685800">
                  <a:moveTo>
                    <a:pt x="0" y="357809"/>
                  </a:moveTo>
                  <a:cubicBezTo>
                    <a:pt x="26143" y="378723"/>
                    <a:pt x="80906" y="419534"/>
                    <a:pt x="99391" y="447261"/>
                  </a:cubicBezTo>
                  <a:cubicBezTo>
                    <a:pt x="118937" y="476580"/>
                    <a:pt x="120388" y="482980"/>
                    <a:pt x="149087" y="506896"/>
                  </a:cubicBezTo>
                  <a:cubicBezTo>
                    <a:pt x="158264" y="514543"/>
                    <a:pt x="168965" y="520148"/>
                    <a:pt x="178904" y="526774"/>
                  </a:cubicBezTo>
                  <a:cubicBezTo>
                    <a:pt x="185530" y="536713"/>
                    <a:pt x="190916" y="547601"/>
                    <a:pt x="198782" y="556591"/>
                  </a:cubicBezTo>
                  <a:cubicBezTo>
                    <a:pt x="214209" y="574222"/>
                    <a:pt x="235483" y="586795"/>
                    <a:pt x="248478" y="606287"/>
                  </a:cubicBezTo>
                  <a:cubicBezTo>
                    <a:pt x="266612" y="633489"/>
                    <a:pt x="266787" y="642033"/>
                    <a:pt x="298174" y="655983"/>
                  </a:cubicBezTo>
                  <a:cubicBezTo>
                    <a:pt x="317321" y="664493"/>
                    <a:pt x="337930" y="669235"/>
                    <a:pt x="357808" y="675861"/>
                  </a:cubicBezTo>
                  <a:lnTo>
                    <a:pt x="387626" y="685800"/>
                  </a:lnTo>
                  <a:cubicBezTo>
                    <a:pt x="430696" y="682487"/>
                    <a:pt x="474378" y="683822"/>
                    <a:pt x="516835" y="675861"/>
                  </a:cubicBezTo>
                  <a:cubicBezTo>
                    <a:pt x="536815" y="672115"/>
                    <a:pt x="552039" y="647697"/>
                    <a:pt x="566530" y="636104"/>
                  </a:cubicBezTo>
                  <a:cubicBezTo>
                    <a:pt x="575858" y="628642"/>
                    <a:pt x="586409" y="622852"/>
                    <a:pt x="596348" y="616226"/>
                  </a:cubicBezTo>
                  <a:cubicBezTo>
                    <a:pt x="641915" y="547874"/>
                    <a:pt x="628549" y="579256"/>
                    <a:pt x="646043" y="526774"/>
                  </a:cubicBezTo>
                  <a:cubicBezTo>
                    <a:pt x="642546" y="491801"/>
                    <a:pt x="641267" y="405309"/>
                    <a:pt x="616226" y="367748"/>
                  </a:cubicBezTo>
                  <a:cubicBezTo>
                    <a:pt x="609600" y="357809"/>
                    <a:pt x="601690" y="348615"/>
                    <a:pt x="596348" y="337931"/>
                  </a:cubicBezTo>
                  <a:cubicBezTo>
                    <a:pt x="591662" y="328560"/>
                    <a:pt x="591094" y="317484"/>
                    <a:pt x="586408" y="308113"/>
                  </a:cubicBezTo>
                  <a:cubicBezTo>
                    <a:pt x="573870" y="283038"/>
                    <a:pt x="565140" y="276906"/>
                    <a:pt x="546652" y="258417"/>
                  </a:cubicBezTo>
                  <a:cubicBezTo>
                    <a:pt x="543339" y="248478"/>
                    <a:pt x="541398" y="237971"/>
                    <a:pt x="536713" y="228600"/>
                  </a:cubicBezTo>
                  <a:cubicBezTo>
                    <a:pt x="524175" y="203524"/>
                    <a:pt x="515445" y="197393"/>
                    <a:pt x="496956" y="178904"/>
                  </a:cubicBezTo>
                  <a:cubicBezTo>
                    <a:pt x="481192" y="131611"/>
                    <a:pt x="498069" y="161904"/>
                    <a:pt x="457200" y="129209"/>
                  </a:cubicBezTo>
                  <a:cubicBezTo>
                    <a:pt x="449883" y="123355"/>
                    <a:pt x="445356" y="114152"/>
                    <a:pt x="437321" y="109331"/>
                  </a:cubicBezTo>
                  <a:cubicBezTo>
                    <a:pt x="428337" y="103941"/>
                    <a:pt x="410261" y="109499"/>
                    <a:pt x="407504" y="99391"/>
                  </a:cubicBezTo>
                  <a:cubicBezTo>
                    <a:pt x="398787" y="67428"/>
                    <a:pt x="407504" y="33130"/>
                    <a:pt x="407504" y="0"/>
                  </a:cubicBezTo>
                </a:path>
              </a:pathLst>
            </a:custGeom>
            <a:noFill/>
            <a:ln>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TextBox 8"/>
          <p:cNvSpPr txBox="1"/>
          <p:nvPr/>
        </p:nvSpPr>
        <p:spPr>
          <a:xfrm>
            <a:off x="1451448" y="2347158"/>
            <a:ext cx="697975" cy="461665"/>
          </a:xfrm>
          <a:prstGeom prst="rect">
            <a:avLst/>
          </a:prstGeom>
          <a:noFill/>
        </p:spPr>
        <p:txBody>
          <a:bodyPr wrap="square" rtlCol="0">
            <a:spAutoFit/>
          </a:bodyPr>
          <a:lstStyle/>
          <a:p>
            <a:r>
              <a:rPr lang="en-US" sz="2400" dirty="0" smtClean="0"/>
              <a:t>e</a:t>
            </a:r>
            <a:r>
              <a:rPr lang="en-US" sz="2400" baseline="30000" dirty="0" smtClean="0"/>
              <a:t>-</a:t>
            </a:r>
            <a:endParaRPr lang="ru-RU" sz="2400" baseline="30000" dirty="0"/>
          </a:p>
        </p:txBody>
      </p:sp>
      <p:pic>
        <p:nvPicPr>
          <p:cNvPr id="10" name="Рисунок 9"/>
          <p:cNvPicPr>
            <a:picLocks noChangeAspect="1"/>
          </p:cNvPicPr>
          <p:nvPr/>
        </p:nvPicPr>
        <p:blipFill>
          <a:blip r:embed="rId4"/>
          <a:stretch>
            <a:fillRect/>
          </a:stretch>
        </p:blipFill>
        <p:spPr>
          <a:xfrm>
            <a:off x="8825947" y="1526046"/>
            <a:ext cx="2619028" cy="979917"/>
          </a:xfrm>
          <a:prstGeom prst="rect">
            <a:avLst/>
          </a:prstGeom>
        </p:spPr>
      </p:pic>
      <p:sp>
        <p:nvSpPr>
          <p:cNvPr id="11" name="TextBox 10"/>
          <p:cNvSpPr txBox="1"/>
          <p:nvPr/>
        </p:nvSpPr>
        <p:spPr>
          <a:xfrm>
            <a:off x="691763" y="3534519"/>
            <a:ext cx="11084117" cy="3046988"/>
          </a:xfrm>
          <a:prstGeom prst="rect">
            <a:avLst/>
          </a:prstGeom>
          <a:noFill/>
        </p:spPr>
        <p:txBody>
          <a:bodyPr wrap="square" rtlCol="0">
            <a:spAutoFit/>
          </a:bodyPr>
          <a:lstStyle/>
          <a:p>
            <a:r>
              <a:rPr lang="en-US" sz="2400" i="1" dirty="0" err="1" smtClean="0"/>
              <a:t>E</a:t>
            </a:r>
            <a:r>
              <a:rPr lang="en-US" sz="2400" i="1" baseline="-25000" dirty="0" err="1" smtClean="0"/>
              <a:t>s</a:t>
            </a:r>
            <a:r>
              <a:rPr lang="en-US" sz="2400" dirty="0" smtClean="0"/>
              <a:t> – average energy of secondary electrons (about 2 eV)</a:t>
            </a:r>
          </a:p>
          <a:p>
            <a:r>
              <a:rPr lang="en-US" sz="2400" dirty="0" smtClean="0"/>
              <a:t>The </a:t>
            </a:r>
            <a:r>
              <a:rPr lang="en-US" sz="2400" dirty="0" smtClean="0"/>
              <a:t>saturations density of electron cloud is </a:t>
            </a:r>
            <a:r>
              <a:rPr lang="en-US" sz="2400" dirty="0" smtClean="0"/>
              <a:t>6</a:t>
            </a:r>
            <a:r>
              <a:rPr lang="ru-RU" sz="2400" dirty="0" smtClean="0"/>
              <a:t>е6 </a:t>
            </a:r>
            <a:r>
              <a:rPr lang="ru-RU" sz="2400" dirty="0" smtClean="0"/>
              <a:t>1/</a:t>
            </a:r>
            <a:r>
              <a:rPr lang="en-US" sz="2400" dirty="0" smtClean="0"/>
              <a:t>cm</a:t>
            </a:r>
            <a:r>
              <a:rPr lang="ru-RU" sz="2400" baseline="30000" dirty="0" smtClean="0"/>
              <a:t>3</a:t>
            </a:r>
            <a:r>
              <a:rPr lang="ru-RU" sz="2400" dirty="0" smtClean="0"/>
              <a:t> </a:t>
            </a:r>
            <a:r>
              <a:rPr lang="en-US" sz="2400" dirty="0" smtClean="0"/>
              <a:t>in the chamber with ID </a:t>
            </a:r>
            <a:r>
              <a:rPr lang="en-US" sz="2400" dirty="0" smtClean="0"/>
              <a:t>30mm (Q0) and 2e6 </a:t>
            </a:r>
            <a:r>
              <a:rPr lang="ru-RU" sz="2400" dirty="0"/>
              <a:t>1/</a:t>
            </a:r>
            <a:r>
              <a:rPr lang="en-US" sz="2400" dirty="0"/>
              <a:t>cm</a:t>
            </a:r>
            <a:r>
              <a:rPr lang="ru-RU" sz="2400" baseline="30000" dirty="0"/>
              <a:t>3</a:t>
            </a:r>
            <a:r>
              <a:rPr lang="ru-RU" sz="2400" dirty="0"/>
              <a:t> </a:t>
            </a:r>
            <a:r>
              <a:rPr lang="en-US" sz="2400" dirty="0" smtClean="0"/>
              <a:t>at ID 57mm (Q1)</a:t>
            </a:r>
            <a:r>
              <a:rPr lang="ru-RU" sz="2400" dirty="0" smtClean="0"/>
              <a:t>. </a:t>
            </a:r>
            <a:endParaRPr lang="ru-RU" sz="2400" dirty="0" smtClean="0"/>
          </a:p>
          <a:p>
            <a:r>
              <a:rPr lang="en-US" sz="2400" dirty="0" smtClean="0"/>
              <a:t>Taking into account average energy of the electrons 200 eV after bunch propagation and bunch spacing 1m, one can obtain </a:t>
            </a:r>
            <a:r>
              <a:rPr lang="ru-RU" sz="2400" dirty="0" smtClean="0"/>
              <a:t> </a:t>
            </a:r>
            <a:r>
              <a:rPr lang="en-US" sz="2400" dirty="0" smtClean="0"/>
              <a:t>heat load due to EC </a:t>
            </a:r>
            <a:r>
              <a:rPr lang="en-US" sz="2400" b="1" dirty="0" smtClean="0">
                <a:solidFill>
                  <a:srgbClr val="C00000"/>
                </a:solidFill>
              </a:rPr>
              <a:t>40 W</a:t>
            </a:r>
            <a:r>
              <a:rPr lang="ru-RU" sz="2400" b="1" dirty="0" smtClean="0">
                <a:solidFill>
                  <a:srgbClr val="C00000"/>
                </a:solidFill>
              </a:rPr>
              <a:t>/</a:t>
            </a:r>
            <a:r>
              <a:rPr lang="en-US" sz="2400" b="1" dirty="0" smtClean="0">
                <a:solidFill>
                  <a:srgbClr val="C00000"/>
                </a:solidFill>
              </a:rPr>
              <a:t>m</a:t>
            </a:r>
            <a:endParaRPr lang="ru-RU" sz="2400" b="1" dirty="0" smtClean="0">
              <a:solidFill>
                <a:srgbClr val="C00000"/>
              </a:solidFill>
            </a:endParaRPr>
          </a:p>
          <a:p>
            <a:r>
              <a:rPr lang="en-US" sz="2400" dirty="0" smtClean="0">
                <a:solidFill>
                  <a:srgbClr val="C00000"/>
                </a:solidFill>
              </a:rPr>
              <a:t>It looks like the mitigation of the EC with the use a coating (amorphous carbon for example) is necessary. Otherwise, the vacuum chamber operation inside quads is possible at RT only.</a:t>
            </a:r>
          </a:p>
        </p:txBody>
      </p:sp>
      <p:sp>
        <p:nvSpPr>
          <p:cNvPr id="2" name="Номер слайда 1"/>
          <p:cNvSpPr>
            <a:spLocks noGrp="1"/>
          </p:cNvSpPr>
          <p:nvPr>
            <p:ph type="sldNum" sz="quarter" idx="12"/>
          </p:nvPr>
        </p:nvSpPr>
        <p:spPr/>
        <p:txBody>
          <a:bodyPr/>
          <a:lstStyle/>
          <a:p>
            <a:fld id="{7C2B6C93-BE73-41D0-B9DC-9285A97B7A4B}" type="slidenum">
              <a:rPr lang="ru-RU" smtClean="0"/>
              <a:t>10</a:t>
            </a:fld>
            <a:endParaRPr lang="ru-RU"/>
          </a:p>
        </p:txBody>
      </p:sp>
      <p:sp>
        <p:nvSpPr>
          <p:cNvPr id="12" name="Овал 11"/>
          <p:cNvSpPr/>
          <p:nvPr/>
        </p:nvSpPr>
        <p:spPr>
          <a:xfrm>
            <a:off x="4029737" y="2006959"/>
            <a:ext cx="4943000" cy="1386987"/>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18953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87"/>
          <p:cNvSpPr>
            <a:spLocks noChangeArrowheads="1"/>
          </p:cNvSpPr>
          <p:nvPr/>
        </p:nvSpPr>
        <p:spPr bwMode="auto">
          <a:xfrm>
            <a:off x="10215563" y="307975"/>
            <a:ext cx="798512" cy="43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14656">
              <a:spcBef>
                <a:spcPct val="50000"/>
              </a:spcBef>
              <a:defRPr/>
            </a:pPr>
            <a:r>
              <a:rPr lang="en-US" sz="1121" b="1" dirty="0">
                <a:solidFill>
                  <a:srgbClr val="000000"/>
                </a:solidFill>
                <a:latin typeface="Arial" charset="0"/>
              </a:rPr>
              <a:t>BINP</a:t>
            </a:r>
            <a:endParaRPr lang="ru-RU" sz="1121" b="1" dirty="0">
              <a:solidFill>
                <a:srgbClr val="000000"/>
              </a:solidFill>
              <a:latin typeface="Arial" charset="0"/>
            </a:endParaRPr>
          </a:p>
          <a:p>
            <a:pPr algn="ctr" defTabSz="814656">
              <a:spcBef>
                <a:spcPct val="50000"/>
              </a:spcBef>
              <a:defRPr/>
            </a:pPr>
            <a:endParaRPr lang="ru-RU" sz="1121" b="1" dirty="0">
              <a:solidFill>
                <a:srgbClr val="000000"/>
              </a:solidFill>
              <a:latin typeface="Arial" charset="0"/>
            </a:endParaRPr>
          </a:p>
        </p:txBody>
      </p:sp>
      <p:sp>
        <p:nvSpPr>
          <p:cNvPr id="13" name="Text Box 4"/>
          <p:cNvSpPr txBox="1">
            <a:spLocks noChangeArrowheads="1"/>
          </p:cNvSpPr>
          <p:nvPr/>
        </p:nvSpPr>
        <p:spPr bwMode="auto">
          <a:xfrm>
            <a:off x="2193130" y="72251"/>
            <a:ext cx="7805737" cy="80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492" tIns="37246" rIns="74492" bIns="37246">
            <a:spAutoFit/>
          </a:bodyPr>
          <a:lstStyle>
            <a:lvl1pPr algn="l" defTabSz="1049338">
              <a:spcBef>
                <a:spcPct val="0"/>
              </a:spcBef>
              <a:defRPr sz="2400">
                <a:solidFill>
                  <a:schemeClr val="tx1"/>
                </a:solidFill>
                <a:latin typeface="Times New Roman" pitchFamily="18" charset="0"/>
              </a:defRPr>
            </a:lvl1pPr>
            <a:lvl2pPr algn="l" defTabSz="1049338">
              <a:spcBef>
                <a:spcPct val="0"/>
              </a:spcBef>
              <a:defRPr sz="2400">
                <a:solidFill>
                  <a:schemeClr val="tx1"/>
                </a:solidFill>
                <a:latin typeface="Times New Roman" pitchFamily="18" charset="0"/>
              </a:defRPr>
            </a:lvl2pPr>
            <a:lvl3pPr algn="l" defTabSz="1049338">
              <a:spcBef>
                <a:spcPct val="0"/>
              </a:spcBef>
              <a:defRPr sz="2400">
                <a:solidFill>
                  <a:schemeClr val="tx1"/>
                </a:solidFill>
                <a:latin typeface="Times New Roman" pitchFamily="18" charset="0"/>
              </a:defRPr>
            </a:lvl3pPr>
            <a:lvl4pPr algn="l" defTabSz="1049338">
              <a:spcBef>
                <a:spcPct val="0"/>
              </a:spcBef>
              <a:defRPr sz="2400">
                <a:solidFill>
                  <a:schemeClr val="tx1"/>
                </a:solidFill>
                <a:latin typeface="Times New Roman" pitchFamily="18" charset="0"/>
              </a:defRPr>
            </a:lvl4pPr>
            <a:lvl5pPr algn="l" defTabSz="1049338">
              <a:spcBef>
                <a:spcPct val="0"/>
              </a:spcBef>
              <a:defRPr sz="2400">
                <a:solidFill>
                  <a:schemeClr val="tx1"/>
                </a:solidFill>
                <a:latin typeface="Times New Roman" pitchFamily="18" charset="0"/>
              </a:defRPr>
            </a:lvl5pPr>
            <a:lvl6pPr defTabSz="1049338" eaLnBrk="0" fontAlgn="base" hangingPunct="0">
              <a:spcBef>
                <a:spcPct val="0"/>
              </a:spcBef>
              <a:spcAft>
                <a:spcPct val="0"/>
              </a:spcAft>
              <a:defRPr sz="2400">
                <a:solidFill>
                  <a:schemeClr val="tx1"/>
                </a:solidFill>
                <a:latin typeface="Times New Roman" pitchFamily="18" charset="0"/>
              </a:defRPr>
            </a:lvl6pPr>
            <a:lvl7pPr defTabSz="1049338" eaLnBrk="0" fontAlgn="base" hangingPunct="0">
              <a:spcBef>
                <a:spcPct val="0"/>
              </a:spcBef>
              <a:spcAft>
                <a:spcPct val="0"/>
              </a:spcAft>
              <a:defRPr sz="2400">
                <a:solidFill>
                  <a:schemeClr val="tx1"/>
                </a:solidFill>
                <a:latin typeface="Times New Roman" pitchFamily="18" charset="0"/>
              </a:defRPr>
            </a:lvl7pPr>
            <a:lvl8pPr defTabSz="1049338" eaLnBrk="0" fontAlgn="base" hangingPunct="0">
              <a:spcBef>
                <a:spcPct val="0"/>
              </a:spcBef>
              <a:spcAft>
                <a:spcPct val="0"/>
              </a:spcAft>
              <a:defRPr sz="2400">
                <a:solidFill>
                  <a:schemeClr val="tx1"/>
                </a:solidFill>
                <a:latin typeface="Times New Roman" pitchFamily="18" charset="0"/>
              </a:defRPr>
            </a:lvl8pPr>
            <a:lvl9pPr defTabSz="1049338" eaLnBrk="0" fontAlgn="base" hangingPunct="0">
              <a:spcBef>
                <a:spcPct val="0"/>
              </a:spcBef>
              <a:spcAft>
                <a:spcPct val="0"/>
              </a:spcAft>
              <a:defRPr sz="2400">
                <a:solidFill>
                  <a:schemeClr val="tx1"/>
                </a:solidFill>
                <a:latin typeface="Times New Roman" pitchFamily="18" charset="0"/>
              </a:defRPr>
            </a:lvl9pPr>
          </a:lstStyle>
          <a:p>
            <a:pPr algn="ctr" defTabSz="854258">
              <a:spcBef>
                <a:spcPts val="0"/>
              </a:spcBef>
              <a:defRPr/>
            </a:pPr>
            <a:r>
              <a:rPr lang="en-US" sz="2373" b="1" dirty="0">
                <a:solidFill>
                  <a:srgbClr val="720414"/>
                </a:solidFill>
              </a:rPr>
              <a:t>Electron cloud formation</a:t>
            </a:r>
          </a:p>
          <a:p>
            <a:pPr algn="ctr" defTabSz="854258">
              <a:spcBef>
                <a:spcPts val="0"/>
              </a:spcBef>
              <a:defRPr/>
            </a:pPr>
            <a:r>
              <a:rPr lang="en-US" sz="2373" b="1" dirty="0">
                <a:solidFill>
                  <a:srgbClr val="720414"/>
                </a:solidFill>
                <a:latin typeface="Calibri"/>
              </a:rPr>
              <a:t>at           &lt;1</a:t>
            </a:r>
          </a:p>
        </p:txBody>
      </p:sp>
      <p:sp>
        <p:nvSpPr>
          <p:cNvPr id="1094659" name="Freeform 92"/>
          <p:cNvSpPr>
            <a:spLocks noEditPoints="1"/>
          </p:cNvSpPr>
          <p:nvPr/>
        </p:nvSpPr>
        <p:spPr bwMode="auto">
          <a:xfrm>
            <a:off x="9626601" y="-25400"/>
            <a:ext cx="595313" cy="766763"/>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4492" tIns="37246" rIns="74492" bIns="37246"/>
          <a:lstStyle/>
          <a:p>
            <a:pPr algn="ctr" defTabSz="829361">
              <a:spcBef>
                <a:spcPct val="50000"/>
              </a:spcBef>
              <a:defRPr/>
            </a:pPr>
            <a:endParaRPr lang="ru-RU" sz="1588" b="1">
              <a:solidFill>
                <a:prstClr val="black"/>
              </a:solidFill>
              <a:latin typeface="Arial" charset="0"/>
            </a:endParaRPr>
          </a:p>
        </p:txBody>
      </p:sp>
      <p:sp>
        <p:nvSpPr>
          <p:cNvPr id="24" name="Text Box 4"/>
          <p:cNvSpPr txBox="1">
            <a:spLocks noChangeArrowheads="1"/>
          </p:cNvSpPr>
          <p:nvPr/>
        </p:nvSpPr>
        <p:spPr bwMode="auto">
          <a:xfrm>
            <a:off x="856984" y="869942"/>
            <a:ext cx="9651241" cy="508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492" tIns="37246" rIns="74492" bIns="37246">
            <a:spAutoFit/>
          </a:bodyPr>
          <a:lstStyle>
            <a:lvl1pPr algn="l" defTabSz="1049338">
              <a:spcBef>
                <a:spcPct val="0"/>
              </a:spcBef>
              <a:defRPr sz="2400">
                <a:solidFill>
                  <a:schemeClr val="tx1"/>
                </a:solidFill>
                <a:latin typeface="Times New Roman" pitchFamily="18" charset="0"/>
              </a:defRPr>
            </a:lvl1pPr>
            <a:lvl2pPr algn="l" defTabSz="1049338">
              <a:spcBef>
                <a:spcPct val="0"/>
              </a:spcBef>
              <a:defRPr sz="2400">
                <a:solidFill>
                  <a:schemeClr val="tx1"/>
                </a:solidFill>
                <a:latin typeface="Times New Roman" pitchFamily="18" charset="0"/>
              </a:defRPr>
            </a:lvl2pPr>
            <a:lvl3pPr algn="l" defTabSz="1049338">
              <a:spcBef>
                <a:spcPct val="0"/>
              </a:spcBef>
              <a:defRPr sz="2400">
                <a:solidFill>
                  <a:schemeClr val="tx1"/>
                </a:solidFill>
                <a:latin typeface="Times New Roman" pitchFamily="18" charset="0"/>
              </a:defRPr>
            </a:lvl3pPr>
            <a:lvl4pPr algn="l" defTabSz="1049338">
              <a:spcBef>
                <a:spcPct val="0"/>
              </a:spcBef>
              <a:defRPr sz="2400">
                <a:solidFill>
                  <a:schemeClr val="tx1"/>
                </a:solidFill>
                <a:latin typeface="Times New Roman" pitchFamily="18" charset="0"/>
              </a:defRPr>
            </a:lvl4pPr>
            <a:lvl5pPr algn="l" defTabSz="1049338">
              <a:spcBef>
                <a:spcPct val="0"/>
              </a:spcBef>
              <a:defRPr sz="2400">
                <a:solidFill>
                  <a:schemeClr val="tx1"/>
                </a:solidFill>
                <a:latin typeface="Times New Roman" pitchFamily="18" charset="0"/>
              </a:defRPr>
            </a:lvl5pPr>
            <a:lvl6pPr defTabSz="1049338" eaLnBrk="0" fontAlgn="base" hangingPunct="0">
              <a:spcBef>
                <a:spcPct val="0"/>
              </a:spcBef>
              <a:spcAft>
                <a:spcPct val="0"/>
              </a:spcAft>
              <a:defRPr sz="2400">
                <a:solidFill>
                  <a:schemeClr val="tx1"/>
                </a:solidFill>
                <a:latin typeface="Times New Roman" pitchFamily="18" charset="0"/>
              </a:defRPr>
            </a:lvl6pPr>
            <a:lvl7pPr defTabSz="1049338" eaLnBrk="0" fontAlgn="base" hangingPunct="0">
              <a:spcBef>
                <a:spcPct val="0"/>
              </a:spcBef>
              <a:spcAft>
                <a:spcPct val="0"/>
              </a:spcAft>
              <a:defRPr sz="2400">
                <a:solidFill>
                  <a:schemeClr val="tx1"/>
                </a:solidFill>
                <a:latin typeface="Times New Roman" pitchFamily="18" charset="0"/>
              </a:defRPr>
            </a:lvl7pPr>
            <a:lvl8pPr defTabSz="1049338" eaLnBrk="0" fontAlgn="base" hangingPunct="0">
              <a:spcBef>
                <a:spcPct val="0"/>
              </a:spcBef>
              <a:spcAft>
                <a:spcPct val="0"/>
              </a:spcAft>
              <a:defRPr sz="2400">
                <a:solidFill>
                  <a:schemeClr val="tx1"/>
                </a:solidFill>
                <a:latin typeface="Times New Roman" pitchFamily="18" charset="0"/>
              </a:defRPr>
            </a:lvl8pPr>
            <a:lvl9pPr defTabSz="1049338" eaLnBrk="0" fontAlgn="base" hangingPunct="0">
              <a:spcBef>
                <a:spcPct val="0"/>
              </a:spcBef>
              <a:spcAft>
                <a:spcPct val="0"/>
              </a:spcAft>
              <a:defRPr sz="2400">
                <a:solidFill>
                  <a:schemeClr val="tx1"/>
                </a:solidFill>
                <a:latin typeface="Times New Roman" pitchFamily="18" charset="0"/>
              </a:defRPr>
            </a:lvl9pPr>
          </a:lstStyle>
          <a:p>
            <a:pPr algn="just" defTabSz="951750">
              <a:tabLst>
                <a:tab pos="427129" algn="l"/>
              </a:tabLst>
              <a:defRPr/>
            </a:pPr>
            <a:r>
              <a:rPr lang="en-US" altLang="ja-JP" sz="2033" b="1" dirty="0" smtClean="0">
                <a:solidFill>
                  <a:srgbClr val="BA0620"/>
                </a:solidFill>
                <a:ea typeface="ＭＳ Ｐゴシック" panose="020B0600070205080204" pitchFamily="34" charset="-128"/>
              </a:rPr>
              <a:t>Phenomenologically, neglecting space charge, electron density can be estimated as:</a:t>
            </a:r>
            <a:r>
              <a:rPr lang="ru-RU" altLang="ja-JP" sz="2033" b="1" dirty="0">
                <a:solidFill>
                  <a:srgbClr val="BA0620"/>
                </a:solidFill>
                <a:ea typeface="ＭＳ Ｐゴシック" panose="020B0600070205080204" pitchFamily="34" charset="-128"/>
              </a:rPr>
              <a:t> </a:t>
            </a:r>
          </a:p>
          <a:p>
            <a:pPr algn="just" defTabSz="951750">
              <a:tabLst>
                <a:tab pos="427129" algn="l"/>
              </a:tabLst>
              <a:defRPr/>
            </a:pPr>
            <a:endParaRPr lang="ru-RU" altLang="ja-JP" sz="2033" b="1" dirty="0">
              <a:solidFill>
                <a:srgbClr val="BA0620"/>
              </a:solidFill>
              <a:ea typeface="ＭＳ Ｐゴシック" panose="020B0600070205080204" pitchFamily="34" charset="-128"/>
            </a:endParaRPr>
          </a:p>
          <a:p>
            <a:pPr marL="342889" indent="-342889" algn="just" defTabSz="951750">
              <a:buFontTx/>
              <a:buChar char="-"/>
              <a:tabLst>
                <a:tab pos="427129" algn="l"/>
              </a:tabLst>
              <a:defRPr/>
            </a:pPr>
            <a:endParaRPr lang="en-US" altLang="ja-JP" sz="2033" b="1" i="1" dirty="0" smtClean="0">
              <a:solidFill>
                <a:srgbClr val="0033CC"/>
              </a:solidFill>
              <a:ea typeface="ＭＳ Ｐゴシック" panose="020B0600070205080204" pitchFamily="34" charset="-128"/>
            </a:endParaRPr>
          </a:p>
          <a:p>
            <a:pPr marL="342889" indent="-342889" algn="just" defTabSz="951750">
              <a:buFontTx/>
              <a:buChar char="-"/>
              <a:tabLst>
                <a:tab pos="427129" algn="l"/>
              </a:tabLst>
              <a:defRPr/>
            </a:pPr>
            <a:endParaRPr lang="en-US" altLang="ja-JP" sz="2033" b="1" dirty="0" smtClean="0">
              <a:solidFill>
                <a:srgbClr val="0033CC"/>
              </a:solidFill>
              <a:ea typeface="ＭＳ Ｐゴシック" panose="020B0600070205080204" pitchFamily="34" charset="-128"/>
            </a:endParaRPr>
          </a:p>
          <a:p>
            <a:pPr algn="just" defTabSz="951750">
              <a:tabLst>
                <a:tab pos="427129" algn="l"/>
              </a:tabLst>
              <a:defRPr/>
            </a:pPr>
            <a:r>
              <a:rPr lang="en-US" altLang="ja-JP" sz="2033" b="1" dirty="0" smtClean="0">
                <a:solidFill>
                  <a:srgbClr val="0033CC"/>
                </a:solidFill>
                <a:ea typeface="ＭＳ Ｐゴシック" panose="020B0600070205080204" pitchFamily="34" charset="-128"/>
              </a:rPr>
              <a:t>For       &lt; </a:t>
            </a:r>
            <a:r>
              <a:rPr lang="en-US" altLang="ja-JP" sz="2033" b="1" dirty="0" smtClean="0">
                <a:solidFill>
                  <a:srgbClr val="0033CC"/>
                </a:solidFill>
                <a:ea typeface="ＭＳ Ｐゴシック" panose="020B0600070205080204" pitchFamily="34" charset="-128"/>
              </a:rPr>
              <a:t>0,9 </a:t>
            </a:r>
            <a:endParaRPr lang="en-US" altLang="ja-JP" sz="2033" b="1" dirty="0" smtClean="0">
              <a:solidFill>
                <a:srgbClr val="0033CC"/>
              </a:solidFill>
              <a:ea typeface="ＭＳ Ｐゴシック" panose="020B0600070205080204" pitchFamily="34" charset="-128"/>
            </a:endParaRPr>
          </a:p>
          <a:p>
            <a:pPr algn="just" defTabSz="951750">
              <a:tabLst>
                <a:tab pos="427129" algn="l"/>
              </a:tabLst>
              <a:defRPr/>
            </a:pPr>
            <a:r>
              <a:rPr lang="en-US" altLang="ja-JP" sz="2033" b="1" dirty="0">
                <a:solidFill>
                  <a:srgbClr val="0033CC"/>
                </a:solidFill>
                <a:ea typeface="ＭＳ Ｐゴシック" panose="020B0600070205080204" pitchFamily="34" charset="-128"/>
              </a:rPr>
              <a:t> </a:t>
            </a:r>
            <a:endParaRPr lang="en-US" altLang="ja-JP" sz="2033" b="1" dirty="0">
              <a:solidFill>
                <a:srgbClr val="0033CC"/>
              </a:solidFill>
            </a:endParaRPr>
          </a:p>
          <a:p>
            <a:pPr algn="just" defTabSz="951750">
              <a:tabLst>
                <a:tab pos="427129" algn="l"/>
              </a:tabLst>
              <a:defRPr/>
            </a:pPr>
            <a:r>
              <a:rPr lang="en-US" altLang="ja-JP" sz="2033" b="1" dirty="0" smtClean="0">
                <a:solidFill>
                  <a:srgbClr val="0033CC"/>
                </a:solidFill>
                <a:ea typeface="ＭＳ Ｐゴシック" panose="020B0600070205080204" pitchFamily="34" charset="-128"/>
              </a:rPr>
              <a:t>One </a:t>
            </a:r>
            <a:r>
              <a:rPr lang="en-US" altLang="ja-JP" sz="2033" b="1" dirty="0" smtClean="0">
                <a:solidFill>
                  <a:srgbClr val="0033CC"/>
                </a:solidFill>
                <a:ea typeface="ＭＳ Ｐゴシック" panose="020B0600070205080204" pitchFamily="34" charset="-128"/>
              </a:rPr>
              <a:t>can obtain:</a:t>
            </a:r>
          </a:p>
          <a:p>
            <a:pPr algn="just" defTabSz="951750">
              <a:tabLst>
                <a:tab pos="427129" algn="l"/>
              </a:tabLst>
              <a:defRPr/>
            </a:pPr>
            <a:r>
              <a:rPr lang="en-US" altLang="ja-JP" sz="2033" b="1" dirty="0" smtClean="0">
                <a:solidFill>
                  <a:srgbClr val="0033CC"/>
                </a:solidFill>
                <a:ea typeface="ＭＳ Ｐゴシック" panose="020B0600070205080204" pitchFamily="34" charset="-128"/>
              </a:rPr>
              <a:t>And heat load </a:t>
            </a:r>
            <a:r>
              <a:rPr lang="en-US" altLang="ja-JP" sz="2033" b="1" dirty="0" smtClean="0">
                <a:solidFill>
                  <a:srgbClr val="0033CC"/>
                </a:solidFill>
                <a:ea typeface="ＭＳ Ｐゴシック" panose="020B0600070205080204" pitchFamily="34" charset="-128"/>
              </a:rPr>
              <a:t>7 </a:t>
            </a:r>
            <a:r>
              <a:rPr lang="en-US" altLang="ja-JP" sz="2033" b="1" dirty="0" smtClean="0">
                <a:solidFill>
                  <a:srgbClr val="0033CC"/>
                </a:solidFill>
                <a:ea typeface="ＭＳ Ｐゴシック" panose="020B0600070205080204" pitchFamily="34" charset="-128"/>
              </a:rPr>
              <a:t>W/m</a:t>
            </a:r>
          </a:p>
          <a:p>
            <a:pPr algn="just" defTabSz="951750">
              <a:tabLst>
                <a:tab pos="427129" algn="l"/>
              </a:tabLst>
              <a:defRPr/>
            </a:pPr>
            <a:endParaRPr lang="ru-RU" altLang="ja-JP" sz="2033" b="1" dirty="0">
              <a:solidFill>
                <a:srgbClr val="0033CC"/>
              </a:solidFill>
              <a:ea typeface="ＭＳ Ｐゴシック" panose="020B0600070205080204" pitchFamily="34" charset="-128"/>
            </a:endParaRPr>
          </a:p>
          <a:p>
            <a:pPr algn="just" defTabSz="951750">
              <a:tabLst>
                <a:tab pos="427129" algn="l"/>
              </a:tabLst>
              <a:defRPr/>
            </a:pPr>
            <a:endParaRPr lang="en-US" altLang="ja-JP" sz="2033" b="1" dirty="0">
              <a:solidFill>
                <a:srgbClr val="0033CC"/>
              </a:solidFill>
              <a:ea typeface="ＭＳ Ｐゴシック" panose="020B0600070205080204" pitchFamily="34" charset="-128"/>
            </a:endParaRPr>
          </a:p>
          <a:p>
            <a:pPr algn="just" defTabSz="951750">
              <a:tabLst>
                <a:tab pos="427129" algn="l"/>
              </a:tabLst>
              <a:defRPr/>
            </a:pPr>
            <a:r>
              <a:rPr lang="en-US" altLang="ja-JP" sz="2033" b="1" dirty="0">
                <a:solidFill>
                  <a:srgbClr val="0033CC"/>
                </a:solidFill>
                <a:ea typeface="ＭＳ Ｐゴシック" panose="020B0600070205080204" pitchFamily="34" charset="-128"/>
              </a:rPr>
              <a:t>How to reach it:</a:t>
            </a:r>
          </a:p>
          <a:p>
            <a:pPr marL="342889" indent="-342889" algn="just" defTabSz="951750">
              <a:buFontTx/>
              <a:buChar char="-"/>
              <a:tabLst>
                <a:tab pos="427129" algn="l"/>
              </a:tabLst>
              <a:defRPr/>
            </a:pPr>
            <a:r>
              <a:rPr lang="en-US" altLang="ja-JP" sz="2033" b="1" dirty="0" smtClean="0">
                <a:solidFill>
                  <a:srgbClr val="0033CC"/>
                </a:solidFill>
                <a:ea typeface="ＭＳ Ｐゴシック" panose="020B0600070205080204" pitchFamily="34" charset="-128"/>
              </a:rPr>
              <a:t>Amorphous </a:t>
            </a:r>
            <a:r>
              <a:rPr lang="en-US" altLang="ja-JP" sz="2033" b="1" dirty="0">
                <a:solidFill>
                  <a:srgbClr val="0033CC"/>
                </a:solidFill>
                <a:ea typeface="ＭＳ Ｐゴシック" panose="020B0600070205080204" pitchFamily="34" charset="-128"/>
              </a:rPr>
              <a:t>carbon coating</a:t>
            </a:r>
          </a:p>
          <a:p>
            <a:pPr marL="311010" indent="-311010" algn="just" defTabSz="951750">
              <a:buFontTx/>
              <a:buChar char="-"/>
              <a:tabLst>
                <a:tab pos="427129" algn="l"/>
              </a:tabLst>
              <a:defRPr/>
            </a:pPr>
            <a:r>
              <a:rPr lang="en-US" altLang="ja-JP" sz="2033" b="1" dirty="0">
                <a:solidFill>
                  <a:srgbClr val="0033CC"/>
                </a:solidFill>
                <a:ea typeface="ＭＳ Ｐゴシック" panose="020B0600070205080204" pitchFamily="34" charset="-128"/>
              </a:rPr>
              <a:t>High quality NEG (</a:t>
            </a:r>
            <a:r>
              <a:rPr lang="en-US" altLang="ja-JP" sz="2033" b="1" dirty="0" err="1">
                <a:solidFill>
                  <a:srgbClr val="0033CC"/>
                </a:solidFill>
                <a:ea typeface="ＭＳ Ｐゴシック" panose="020B0600070205080204" pitchFamily="34" charset="-128"/>
              </a:rPr>
              <a:t>TiZrV</a:t>
            </a:r>
            <a:r>
              <a:rPr lang="en-US" altLang="ja-JP" sz="2033" b="1" dirty="0">
                <a:solidFill>
                  <a:srgbClr val="0033CC"/>
                </a:solidFill>
                <a:ea typeface="ＭＳ Ｐゴシック" panose="020B0600070205080204" pitchFamily="34" charset="-128"/>
              </a:rPr>
              <a:t>)</a:t>
            </a:r>
          </a:p>
          <a:p>
            <a:pPr marL="311010" indent="-311010" algn="just" defTabSz="951750">
              <a:buFontTx/>
              <a:buChar char="-"/>
              <a:tabLst>
                <a:tab pos="427129" algn="l"/>
              </a:tabLst>
              <a:defRPr/>
            </a:pPr>
            <a:r>
              <a:rPr lang="en-US" altLang="ja-JP" sz="2033" b="1" dirty="0">
                <a:solidFill>
                  <a:srgbClr val="0033CC"/>
                </a:solidFill>
                <a:ea typeface="ＭＳ Ｐゴシック" panose="020B0600070205080204" pitchFamily="34" charset="-128"/>
              </a:rPr>
              <a:t>Laser treatment</a:t>
            </a:r>
          </a:p>
          <a:p>
            <a:pPr marL="311010" indent="-311010" algn="just" defTabSz="951750">
              <a:buFontTx/>
              <a:buChar char="-"/>
              <a:tabLst>
                <a:tab pos="427129" algn="l"/>
              </a:tabLst>
              <a:defRPr/>
            </a:pPr>
            <a:r>
              <a:rPr lang="en-US" altLang="ja-JP" sz="2033" b="1" dirty="0" err="1" smtClean="0">
                <a:solidFill>
                  <a:srgbClr val="0033CC"/>
                </a:solidFill>
                <a:ea typeface="ＭＳ Ｐゴシック" panose="020B0600070205080204" pitchFamily="34" charset="-128"/>
              </a:rPr>
              <a:t>Ti</a:t>
            </a:r>
            <a:r>
              <a:rPr lang="en-US" altLang="ja-JP" sz="2033" b="1" dirty="0" smtClean="0">
                <a:solidFill>
                  <a:srgbClr val="0033CC"/>
                </a:solidFill>
                <a:ea typeface="ＭＳ Ｐゴシック" panose="020B0600070205080204" pitchFamily="34" charset="-128"/>
              </a:rPr>
              <a:t> thin film </a:t>
            </a:r>
            <a:r>
              <a:rPr lang="en-US" altLang="ja-JP" sz="2033" b="1" dirty="0">
                <a:solidFill>
                  <a:srgbClr val="800000"/>
                </a:solidFill>
                <a:ea typeface="ＭＳ Ｐゴシック" panose="020B0600070205080204" pitchFamily="34" charset="-128"/>
              </a:rPr>
              <a:t>deposited in-situ (!)</a:t>
            </a:r>
          </a:p>
          <a:p>
            <a:pPr algn="just" defTabSz="951750">
              <a:tabLst>
                <a:tab pos="427129" algn="l"/>
              </a:tabLst>
              <a:defRPr/>
            </a:pPr>
            <a:r>
              <a:rPr lang="ru-RU" altLang="ja-JP" sz="2033" b="1" dirty="0">
                <a:solidFill>
                  <a:srgbClr val="0033CC"/>
                </a:solidFill>
                <a:ea typeface="ＭＳ Ｐゴシック" panose="020B0600070205080204" pitchFamily="34" charset="-128"/>
              </a:rPr>
              <a:t> </a:t>
            </a:r>
            <a:r>
              <a:rPr lang="en-US" altLang="ja-JP" sz="2033" b="1" dirty="0" smtClean="0">
                <a:solidFill>
                  <a:srgbClr val="0033CC"/>
                </a:solidFill>
                <a:ea typeface="ＭＳ Ｐゴシック" panose="020B0600070205080204" pitchFamily="34" charset="-128"/>
              </a:rPr>
              <a:t>- Geometrical </a:t>
            </a:r>
            <a:r>
              <a:rPr lang="en-US" altLang="ja-JP" sz="2033" b="1" dirty="0">
                <a:solidFill>
                  <a:srgbClr val="0033CC"/>
                </a:solidFill>
                <a:ea typeface="ＭＳ Ｐゴシック" panose="020B0600070205080204" pitchFamily="34" charset="-128"/>
              </a:rPr>
              <a:t>solutions with low </a:t>
            </a:r>
            <a:r>
              <a:rPr lang="en-US" altLang="ja-JP" sz="2033" b="1" dirty="0" smtClean="0">
                <a:solidFill>
                  <a:srgbClr val="0033CC"/>
                </a:solidFill>
                <a:ea typeface="ＭＳ Ｐゴシック" panose="020B0600070205080204" pitchFamily="34" charset="-128"/>
              </a:rPr>
              <a:t>“g</a:t>
            </a:r>
            <a:r>
              <a:rPr lang="en-US" altLang="ja-JP" sz="2033" b="1" dirty="0" smtClean="0">
                <a:solidFill>
                  <a:srgbClr val="0033CC"/>
                </a:solidFill>
                <a:ea typeface="ＭＳ Ｐゴシック" panose="020B0600070205080204" pitchFamily="34" charset="-128"/>
              </a:rPr>
              <a:t>” (groves?)?</a:t>
            </a:r>
            <a:endParaRPr lang="en-US" altLang="ja-JP" sz="2033" b="1" dirty="0">
              <a:solidFill>
                <a:srgbClr val="0033CC"/>
              </a:solidFill>
              <a:ea typeface="ＭＳ Ｐゴシック" panose="020B0600070205080204" pitchFamily="34" charset="-128"/>
            </a:endParaRPr>
          </a:p>
        </p:txBody>
      </p:sp>
      <p:sp>
        <p:nvSpPr>
          <p:cNvPr id="4" name="Номер слайда 3"/>
          <p:cNvSpPr>
            <a:spLocks noGrp="1"/>
          </p:cNvSpPr>
          <p:nvPr>
            <p:ph type="sldNum" sz="quarter" idx="12"/>
          </p:nvPr>
        </p:nvSpPr>
        <p:spPr/>
        <p:txBody>
          <a:bodyPr/>
          <a:lstStyle/>
          <a:p>
            <a:pPr defTabSz="829361" eaLnBrk="0" fontAlgn="base" hangingPunct="0">
              <a:spcBef>
                <a:spcPct val="50000"/>
              </a:spcBef>
              <a:spcAft>
                <a:spcPct val="0"/>
              </a:spcAft>
              <a:defRPr/>
            </a:pPr>
            <a:fld id="{2538CDBE-EAF9-47BE-B2BF-A94F818653A3}" type="slidenum">
              <a:rPr lang="ru-RU" b="1">
                <a:solidFill>
                  <a:srgbClr val="4F81BD"/>
                </a:solidFill>
                <a:latin typeface="Times New Roman" pitchFamily="18" charset="0"/>
              </a:rPr>
              <a:pPr defTabSz="829361" eaLnBrk="0" fontAlgn="base" hangingPunct="0">
                <a:spcBef>
                  <a:spcPct val="50000"/>
                </a:spcBef>
                <a:spcAft>
                  <a:spcPct val="0"/>
                </a:spcAft>
                <a:defRPr/>
              </a:pPr>
              <a:t>11</a:t>
            </a:fld>
            <a:endParaRPr lang="ru-RU" b="1">
              <a:solidFill>
                <a:srgbClr val="4F81BD"/>
              </a:solidFill>
              <a:latin typeface="Times New Roman" pitchFamily="18" charset="0"/>
            </a:endParaRPr>
          </a:p>
        </p:txBody>
      </p:sp>
      <p:sp>
        <p:nvSpPr>
          <p:cNvPr id="30728" name="Rectangle 5"/>
          <p:cNvSpPr>
            <a:spLocks noChangeArrowheads="1"/>
          </p:cNvSpPr>
          <p:nvPr/>
        </p:nvSpPr>
        <p:spPr bwMode="auto">
          <a:xfrm>
            <a:off x="6003635"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829361" eaLnBrk="0" fontAlgn="base" hangingPunct="0">
              <a:spcBef>
                <a:spcPct val="50000"/>
              </a:spcBef>
              <a:spcAft>
                <a:spcPct val="0"/>
              </a:spcAft>
            </a:pPr>
            <a:endParaRPr lang="ru-RU" altLang="ru-RU" sz="2000" b="1">
              <a:solidFill>
                <a:prstClr val="black"/>
              </a:solidFill>
            </a:endParaRPr>
          </a:p>
        </p:txBody>
      </p:sp>
      <p:graphicFrame>
        <p:nvGraphicFramePr>
          <p:cNvPr id="30729" name="Объект 2"/>
          <p:cNvGraphicFramePr>
            <a:graphicFrameLocks noChangeAspect="1"/>
          </p:cNvGraphicFramePr>
          <p:nvPr>
            <p:extLst/>
          </p:nvPr>
        </p:nvGraphicFramePr>
        <p:xfrm>
          <a:off x="6739555" y="1482416"/>
          <a:ext cx="2497137" cy="866775"/>
        </p:xfrm>
        <a:graphic>
          <a:graphicData uri="http://schemas.openxmlformats.org/presentationml/2006/ole">
            <mc:AlternateContent xmlns:mc="http://schemas.openxmlformats.org/markup-compatibility/2006">
              <mc:Choice xmlns:v="urn:schemas-microsoft-com:vml" Requires="v">
                <p:oleObj spid="_x0000_s1204" name="Уравнение" r:id="rId3" imgW="1549080" imgH="533160" progId="Equation.3">
                  <p:embed/>
                </p:oleObj>
              </mc:Choice>
              <mc:Fallback>
                <p:oleObj name="Уравнение" r:id="rId3" imgW="1549080" imgH="533160" progId="Equation.3">
                  <p:embed/>
                  <p:pic>
                    <p:nvPicPr>
                      <p:cNvPr id="30729" name="Объект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555" y="1482416"/>
                        <a:ext cx="249713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1" name="Объект 10"/>
          <p:cNvGraphicFramePr>
            <a:graphicFrameLocks noChangeAspect="1"/>
          </p:cNvGraphicFramePr>
          <p:nvPr>
            <p:extLst>
              <p:ext uri="{D42A27DB-BD31-4B8C-83A1-F6EECF244321}">
                <p14:modId xmlns:p14="http://schemas.microsoft.com/office/powerpoint/2010/main" val="1549390162"/>
              </p:ext>
            </p:extLst>
          </p:nvPr>
        </p:nvGraphicFramePr>
        <p:xfrm>
          <a:off x="1329280" y="2147493"/>
          <a:ext cx="531812" cy="371475"/>
        </p:xfrm>
        <a:graphic>
          <a:graphicData uri="http://schemas.openxmlformats.org/presentationml/2006/ole">
            <mc:AlternateContent xmlns:mc="http://schemas.openxmlformats.org/markup-compatibility/2006">
              <mc:Choice xmlns:v="urn:schemas-microsoft-com:vml" Requires="v">
                <p:oleObj spid="_x0000_s1205" name="Уравнение" r:id="rId5" imgW="330120" imgH="228600" progId="Equation.3">
                  <p:embed/>
                </p:oleObj>
              </mc:Choice>
              <mc:Fallback>
                <p:oleObj name="Уравнение" r:id="rId5" imgW="330120" imgH="228600" progId="Equation.3">
                  <p:embed/>
                  <p:pic>
                    <p:nvPicPr>
                      <p:cNvPr id="30731" name="Объект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9280" y="2147493"/>
                        <a:ext cx="5318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2" name="TextBox 1"/>
              <p:cNvSpPr txBox="1"/>
              <p:nvPr/>
            </p:nvSpPr>
            <p:spPr>
              <a:xfrm>
                <a:off x="2577922" y="1482416"/>
                <a:ext cx="1846031" cy="611258"/>
              </a:xfrm>
              <a:prstGeom prst="rect">
                <a:avLst/>
              </a:prstGeom>
              <a:noFill/>
            </p:spPr>
            <p:txBody>
              <a:bodyPr wrap="square" rtlCol="0">
                <a:spAutoFit/>
              </a:bodyPr>
              <a:lstStyle/>
              <a:p>
                <a:pPr algn="ctr" defTabSz="829361" eaLnBrk="0" fontAlgn="base" hangingPunct="0">
                  <a:spcBef>
                    <a:spcPct val="50000"/>
                  </a:spcBef>
                  <a:spcAft>
                    <a:spcPct val="0"/>
                  </a:spcAft>
                </a:pPr>
                <a:r>
                  <a:rPr lang="el-GR" altLang="ja-JP" sz="2000" b="1" i="1" dirty="0" smtClean="0">
                    <a:solidFill>
                      <a:srgbClr val="0033CC"/>
                    </a:solidFill>
                  </a:rPr>
                  <a:t>ρ</a:t>
                </a:r>
                <a:r>
                  <a:rPr lang="en-US" altLang="ja-JP" sz="2000" b="1" i="1" baseline="-25000" dirty="0">
                    <a:solidFill>
                      <a:srgbClr val="0033CC"/>
                    </a:solidFill>
                  </a:rPr>
                  <a:t>e</a:t>
                </a:r>
                <a14:m>
                  <m:oMath xmlns:m="http://schemas.openxmlformats.org/officeDocument/2006/math">
                    <m:r>
                      <a:rPr lang="en-US" altLang="ja-JP" sz="2000" b="1" i="1">
                        <a:solidFill>
                          <a:srgbClr val="0033CC"/>
                        </a:solidFill>
                        <a:latin typeface="Cambria Math" panose="02040503050406030204" pitchFamily="18" charset="0"/>
                      </a:rPr>
                      <m:t>=</m:t>
                    </m:r>
                    <m:f>
                      <m:fPr>
                        <m:ctrlPr>
                          <a:rPr lang="en-US" altLang="ja-JP" sz="2000" b="1" i="1">
                            <a:solidFill>
                              <a:srgbClr val="0033CC"/>
                            </a:solidFill>
                            <a:latin typeface="Cambria Math" panose="02040503050406030204" pitchFamily="18" charset="0"/>
                          </a:rPr>
                        </m:ctrlPr>
                      </m:fPr>
                      <m:num>
                        <m:r>
                          <a:rPr lang="en-US" altLang="ja-JP" sz="2000" b="1" i="1">
                            <a:solidFill>
                              <a:srgbClr val="0033CC"/>
                            </a:solidFill>
                            <a:latin typeface="Cambria Math" panose="02040503050406030204" pitchFamily="18" charset="0"/>
                          </a:rPr>
                          <m:t>𝒀</m:t>
                        </m:r>
                        <m:r>
                          <a:rPr lang="en-US" altLang="ja-JP" sz="2000" b="1" i="1">
                            <a:solidFill>
                              <a:srgbClr val="0033CC"/>
                            </a:solidFill>
                            <a:latin typeface="Cambria Math" panose="02040503050406030204" pitchFamily="18" charset="0"/>
                            <a:ea typeface="Cambria Math" panose="02040503050406030204" pitchFamily="18" charset="0"/>
                          </a:rPr>
                          <m:t>∙</m:t>
                        </m:r>
                        <m:r>
                          <a:rPr lang="en-US" altLang="ja-JP" sz="2000" b="1" i="1" smtClean="0">
                            <a:solidFill>
                              <a:srgbClr val="0033CC"/>
                            </a:solidFill>
                            <a:latin typeface="Cambria Math" panose="02040503050406030204" pitchFamily="18" charset="0"/>
                            <a:ea typeface="Cambria Math" panose="02040503050406030204" pitchFamily="18" charset="0"/>
                          </a:rPr>
                          <m:t>𝒈</m:t>
                        </m:r>
                        <m:r>
                          <a:rPr lang="en-US" altLang="ja-JP" sz="2000" b="1" i="1">
                            <a:solidFill>
                              <a:srgbClr val="0033CC"/>
                            </a:solidFill>
                            <a:latin typeface="Cambria Math" panose="02040503050406030204" pitchFamily="18" charset="0"/>
                            <a:ea typeface="Cambria Math" panose="02040503050406030204" pitchFamily="18" charset="0"/>
                          </a:rPr>
                          <m:t>∙</m:t>
                        </m:r>
                        <m:acc>
                          <m:accPr>
                            <m:chr m:val="̇"/>
                            <m:ctrlPr>
                              <a:rPr lang="en-US" altLang="ja-JP" sz="2000" b="1" i="1">
                                <a:solidFill>
                                  <a:srgbClr val="0033CC"/>
                                </a:solidFill>
                                <a:latin typeface="Cambria Math" panose="02040503050406030204" pitchFamily="18" charset="0"/>
                                <a:ea typeface="Cambria Math" panose="02040503050406030204" pitchFamily="18" charset="0"/>
                              </a:rPr>
                            </m:ctrlPr>
                          </m:accPr>
                          <m:e>
                            <m:r>
                              <a:rPr lang="ja-JP" altLang="en-US" sz="2000" b="1" i="1">
                                <a:solidFill>
                                  <a:srgbClr val="0033CC"/>
                                </a:solidFill>
                                <a:latin typeface="Cambria Math" panose="02040503050406030204" pitchFamily="18" charset="0"/>
                                <a:ea typeface="Cambria Math" panose="02040503050406030204" pitchFamily="18" charset="0"/>
                              </a:rPr>
                              <m:t>𝜸</m:t>
                            </m:r>
                          </m:e>
                        </m:acc>
                        <m:r>
                          <a:rPr lang="en-US" altLang="ja-JP" sz="2000" b="1" i="1">
                            <a:solidFill>
                              <a:srgbClr val="0033CC"/>
                            </a:solidFill>
                            <a:latin typeface="Cambria Math" panose="02040503050406030204" pitchFamily="18" charset="0"/>
                            <a:ea typeface="Cambria Math" panose="02040503050406030204" pitchFamily="18" charset="0"/>
                          </a:rPr>
                          <m:t>∙</m:t>
                        </m:r>
                        <m:sSub>
                          <m:sSubPr>
                            <m:ctrlPr>
                              <a:rPr lang="en-US" altLang="ja-JP" sz="2000" b="1" i="1">
                                <a:solidFill>
                                  <a:srgbClr val="0033CC"/>
                                </a:solidFill>
                                <a:latin typeface="Cambria Math" panose="02040503050406030204" pitchFamily="18" charset="0"/>
                                <a:ea typeface="Cambria Math" panose="02040503050406030204" pitchFamily="18" charset="0"/>
                              </a:rPr>
                            </m:ctrlPr>
                          </m:sSubPr>
                          <m:e>
                            <m:r>
                              <a:rPr lang="ja-JP" altLang="en-US" sz="2000" b="1" i="1">
                                <a:solidFill>
                                  <a:srgbClr val="0033CC"/>
                                </a:solidFill>
                                <a:latin typeface="Cambria Math" panose="02040503050406030204" pitchFamily="18" charset="0"/>
                                <a:ea typeface="Cambria Math" panose="02040503050406030204" pitchFamily="18" charset="0"/>
                              </a:rPr>
                              <m:t>𝝉</m:t>
                            </m:r>
                          </m:e>
                          <m:sub>
                            <m:r>
                              <a:rPr lang="en-US" altLang="ja-JP" sz="2000" b="1" i="1">
                                <a:solidFill>
                                  <a:srgbClr val="0033CC"/>
                                </a:solidFill>
                                <a:latin typeface="Cambria Math" panose="02040503050406030204" pitchFamily="18" charset="0"/>
                                <a:ea typeface="Cambria Math" panose="02040503050406030204" pitchFamily="18" charset="0"/>
                              </a:rPr>
                              <m:t>𝒃</m:t>
                            </m:r>
                          </m:sub>
                        </m:sSub>
                      </m:num>
                      <m:den>
                        <m:r>
                          <a:rPr lang="el-GR" altLang="ja-JP" sz="2000" b="1" i="1">
                            <a:solidFill>
                              <a:srgbClr val="0033CC"/>
                            </a:solidFill>
                            <a:latin typeface="Cambria Math" panose="02040503050406030204" pitchFamily="18" charset="0"/>
                          </a:rPr>
                          <m:t>𝝅</m:t>
                        </m:r>
                        <m:sSup>
                          <m:sSupPr>
                            <m:ctrlPr>
                              <a:rPr lang="en-US" altLang="ja-JP" sz="2000" b="1" i="1">
                                <a:solidFill>
                                  <a:srgbClr val="0033CC"/>
                                </a:solidFill>
                                <a:latin typeface="Cambria Math" panose="02040503050406030204" pitchFamily="18" charset="0"/>
                              </a:rPr>
                            </m:ctrlPr>
                          </m:sSupPr>
                          <m:e>
                            <m:r>
                              <a:rPr lang="en-US" altLang="ja-JP" sz="2000" b="1" i="1">
                                <a:solidFill>
                                  <a:srgbClr val="0033CC"/>
                                </a:solidFill>
                                <a:latin typeface="Cambria Math" panose="02040503050406030204" pitchFamily="18" charset="0"/>
                              </a:rPr>
                              <m:t>𝒓</m:t>
                            </m:r>
                          </m:e>
                          <m:sup>
                            <m:r>
                              <a:rPr lang="en-US" altLang="ja-JP" sz="2000" b="1" i="1">
                                <a:solidFill>
                                  <a:srgbClr val="0033CC"/>
                                </a:solidFill>
                                <a:latin typeface="Cambria Math" panose="02040503050406030204" pitchFamily="18" charset="0"/>
                              </a:rPr>
                              <m:t>𝟐</m:t>
                            </m:r>
                          </m:sup>
                        </m:sSup>
                        <m:r>
                          <a:rPr lang="en-US" altLang="ja-JP" sz="2000" b="1" i="1">
                            <a:solidFill>
                              <a:srgbClr val="0033CC"/>
                            </a:solidFill>
                            <a:latin typeface="Cambria Math" panose="02040503050406030204" pitchFamily="18" charset="0"/>
                          </a:rPr>
                          <m:t>(</m:t>
                        </m:r>
                        <m:r>
                          <a:rPr lang="en-US" altLang="ja-JP" sz="2000" b="1" i="1">
                            <a:solidFill>
                              <a:srgbClr val="0033CC"/>
                            </a:solidFill>
                            <a:latin typeface="Cambria Math" panose="02040503050406030204" pitchFamily="18" charset="0"/>
                          </a:rPr>
                          <m:t>𝟏</m:t>
                        </m:r>
                        <m:r>
                          <a:rPr lang="en-US" altLang="ja-JP" sz="2000" b="1" i="1">
                            <a:solidFill>
                              <a:srgbClr val="0033CC"/>
                            </a:solidFill>
                            <a:latin typeface="Cambria Math" panose="02040503050406030204" pitchFamily="18" charset="0"/>
                          </a:rPr>
                          <m:t>−</m:t>
                        </m:r>
                        <m:sSub>
                          <m:sSubPr>
                            <m:ctrlPr>
                              <a:rPr lang="en-US" altLang="ja-JP" sz="2000" b="1" i="1">
                                <a:solidFill>
                                  <a:srgbClr val="0033CC"/>
                                </a:solidFill>
                                <a:latin typeface="Cambria Math" panose="02040503050406030204" pitchFamily="18" charset="0"/>
                              </a:rPr>
                            </m:ctrlPr>
                          </m:sSubPr>
                          <m:e>
                            <m:r>
                              <a:rPr lang="ja-JP" altLang="en-US" sz="2000" b="1" i="1">
                                <a:solidFill>
                                  <a:srgbClr val="0033CC"/>
                                </a:solidFill>
                                <a:latin typeface="Cambria Math" panose="02040503050406030204" pitchFamily="18" charset="0"/>
                              </a:rPr>
                              <m:t>𝜹</m:t>
                            </m:r>
                          </m:e>
                          <m:sub>
                            <m:r>
                              <a:rPr lang="en-US" altLang="ja-JP" sz="2000" b="1" i="1">
                                <a:solidFill>
                                  <a:srgbClr val="0033CC"/>
                                </a:solidFill>
                                <a:latin typeface="Cambria Math" panose="02040503050406030204" pitchFamily="18" charset="0"/>
                              </a:rPr>
                              <m:t>𝒆𝒇𝒇</m:t>
                            </m:r>
                          </m:sub>
                        </m:sSub>
                        <m:r>
                          <a:rPr lang="en-US" altLang="ja-JP" sz="2000" b="1" i="1">
                            <a:solidFill>
                              <a:srgbClr val="0033CC"/>
                            </a:solidFill>
                            <a:latin typeface="Cambria Math" panose="02040503050406030204" pitchFamily="18" charset="0"/>
                          </a:rPr>
                          <m:t>)</m:t>
                        </m:r>
                      </m:den>
                    </m:f>
                  </m:oMath>
                </a14:m>
                <a:endParaRPr lang="ru-RU" sz="1814" b="1" dirty="0">
                  <a:solidFill>
                    <a:srgbClr val="4F3EF2"/>
                  </a:solidFill>
                  <a:latin typeface="Times New Roman"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577922" y="1482416"/>
                <a:ext cx="1846031" cy="611258"/>
              </a:xfrm>
              <a:prstGeom prst="rect">
                <a:avLst/>
              </a:prstGeom>
              <a:blipFill rotWithShape="0">
                <a:blip r:embed="rId7"/>
                <a:stretch>
                  <a:fillRect l="-1320"/>
                </a:stretch>
              </a:blipFill>
            </p:spPr>
            <p:txBody>
              <a:bodyPr/>
              <a:lstStyle/>
              <a:p>
                <a:r>
                  <a:rPr lang="ru-RU">
                    <a:noFill/>
                  </a:rPr>
                  <a:t> </a:t>
                </a:r>
              </a:p>
            </p:txBody>
          </p:sp>
        </mc:Fallback>
      </mc:AlternateContent>
      <p:pic>
        <p:nvPicPr>
          <p:cNvPr id="14" name="Picture 12"/>
          <p:cNvPicPr>
            <a:picLocks noChangeAspect="1"/>
          </p:cNvPicPr>
          <p:nvPr/>
        </p:nvPicPr>
        <p:blipFill>
          <a:blip r:embed="rId8"/>
          <a:stretch>
            <a:fillRect/>
          </a:stretch>
        </p:blipFill>
        <p:spPr>
          <a:xfrm>
            <a:off x="6108231" y="2378952"/>
            <a:ext cx="4671361" cy="3755287"/>
          </a:xfrm>
          <a:prstGeom prst="rect">
            <a:avLst/>
          </a:prstGeom>
        </p:spPr>
      </p:pic>
      <p:sp>
        <p:nvSpPr>
          <p:cNvPr id="15" name="TextBox 14"/>
          <p:cNvSpPr txBox="1"/>
          <p:nvPr/>
        </p:nvSpPr>
        <p:spPr>
          <a:xfrm>
            <a:off x="7419958" y="6174903"/>
            <a:ext cx="2226250" cy="371512"/>
          </a:xfrm>
          <a:prstGeom prst="rect">
            <a:avLst/>
          </a:prstGeom>
          <a:noFill/>
        </p:spPr>
        <p:txBody>
          <a:bodyPr wrap="none" rtlCol="0">
            <a:spAutoFit/>
          </a:bodyPr>
          <a:lstStyle/>
          <a:p>
            <a:pPr algn="ctr" defTabSz="829361" eaLnBrk="0" fontAlgn="base" hangingPunct="0">
              <a:spcBef>
                <a:spcPct val="50000"/>
              </a:spcBef>
              <a:spcAft>
                <a:spcPct val="0"/>
              </a:spcAft>
            </a:pPr>
            <a:r>
              <a:rPr lang="en-US" sz="1814" b="1" dirty="0">
                <a:solidFill>
                  <a:srgbClr val="4F3EF2"/>
                </a:solidFill>
                <a:latin typeface="Times New Roman" pitchFamily="18" charset="0"/>
              </a:rPr>
              <a:t>SEY of OFE Copper</a:t>
            </a:r>
            <a:endParaRPr lang="ru-RU" sz="1814" b="1" dirty="0">
              <a:solidFill>
                <a:srgbClr val="4F3EF2"/>
              </a:solidFill>
              <a:latin typeface="Times New Roman" pitchFamily="18" charset="0"/>
            </a:endParaRPr>
          </a:p>
        </p:txBody>
      </p:sp>
      <p:graphicFrame>
        <p:nvGraphicFramePr>
          <p:cNvPr id="16" name="Объект 10"/>
          <p:cNvGraphicFramePr>
            <a:graphicFrameLocks noChangeAspect="1"/>
          </p:cNvGraphicFramePr>
          <p:nvPr>
            <p:extLst/>
          </p:nvPr>
        </p:nvGraphicFramePr>
        <p:xfrm>
          <a:off x="5757550" y="397124"/>
          <a:ext cx="676898" cy="472818"/>
        </p:xfrm>
        <a:graphic>
          <a:graphicData uri="http://schemas.openxmlformats.org/presentationml/2006/ole">
            <mc:AlternateContent xmlns:mc="http://schemas.openxmlformats.org/markup-compatibility/2006">
              <mc:Choice xmlns:v="urn:schemas-microsoft-com:vml" Requires="v">
                <p:oleObj spid="_x0000_s1206" name="Уравнение" r:id="rId9" imgW="330120" imgH="228600" progId="Equation.3">
                  <p:embed/>
                </p:oleObj>
              </mc:Choice>
              <mc:Fallback>
                <p:oleObj name="Уравнение" r:id="rId9" imgW="330120" imgH="228600" progId="Equation.3">
                  <p:embed/>
                  <p:pic>
                    <p:nvPicPr>
                      <p:cNvPr id="16" name="Объект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7550" y="397124"/>
                        <a:ext cx="676898" cy="472818"/>
                      </a:xfrm>
                      <a:prstGeom prst="rect">
                        <a:avLst/>
                      </a:prstGeom>
                      <a:noFill/>
                      <a:ln>
                        <a:noFill/>
                      </a:ln>
                      <a:extLst/>
                    </p:spPr>
                  </p:pic>
                </p:oleObj>
              </mc:Fallback>
            </mc:AlternateContent>
          </a:graphicData>
        </a:graphic>
      </p:graphicFrame>
      <p:sp>
        <p:nvSpPr>
          <p:cNvPr id="17" name="TextBox 16"/>
          <p:cNvSpPr txBox="1"/>
          <p:nvPr/>
        </p:nvSpPr>
        <p:spPr>
          <a:xfrm>
            <a:off x="2716811" y="2698291"/>
            <a:ext cx="1962397" cy="400110"/>
          </a:xfrm>
          <a:prstGeom prst="rect">
            <a:avLst/>
          </a:prstGeom>
          <a:noFill/>
        </p:spPr>
        <p:txBody>
          <a:bodyPr wrap="none" rtlCol="0">
            <a:spAutoFit/>
          </a:bodyPr>
          <a:lstStyle/>
          <a:p>
            <a:pPr algn="ctr" defTabSz="829361" eaLnBrk="0" fontAlgn="base" hangingPunct="0">
              <a:spcBef>
                <a:spcPct val="50000"/>
              </a:spcBef>
              <a:spcAft>
                <a:spcPct val="0"/>
              </a:spcAft>
            </a:pPr>
            <a:r>
              <a:rPr lang="el-GR" altLang="ja-JP" sz="2000" b="1" i="1" dirty="0">
                <a:solidFill>
                  <a:srgbClr val="0033CC"/>
                </a:solidFill>
              </a:rPr>
              <a:t>ρ</a:t>
            </a:r>
            <a:r>
              <a:rPr lang="en-US" altLang="ja-JP" sz="2000" b="1" i="1" baseline="-25000" dirty="0" smtClean="0">
                <a:solidFill>
                  <a:srgbClr val="0033CC"/>
                </a:solidFill>
              </a:rPr>
              <a:t>e</a:t>
            </a:r>
            <a:r>
              <a:rPr lang="en-US" sz="1814" b="1" dirty="0" smtClean="0">
                <a:solidFill>
                  <a:srgbClr val="4F3EF2"/>
                </a:solidFill>
                <a:latin typeface="Times New Roman" pitchFamily="18" charset="0"/>
              </a:rPr>
              <a:t> </a:t>
            </a:r>
            <a:r>
              <a:rPr lang="en-US" sz="1814" b="1" dirty="0" smtClean="0">
                <a:solidFill>
                  <a:srgbClr val="4F3EF2"/>
                </a:solidFill>
                <a:latin typeface="Times New Roman" pitchFamily="18" charset="0"/>
              </a:rPr>
              <a:t>about 1E6 </a:t>
            </a:r>
            <a:r>
              <a:rPr lang="en-US" sz="1814" b="1" dirty="0">
                <a:solidFill>
                  <a:srgbClr val="4F3EF2"/>
                </a:solidFill>
                <a:latin typeface="Times New Roman" pitchFamily="18" charset="0"/>
              </a:rPr>
              <a:t>cm</a:t>
            </a:r>
            <a:r>
              <a:rPr lang="en-US" sz="1814" b="1" baseline="30000" dirty="0">
                <a:solidFill>
                  <a:srgbClr val="4F3EF2"/>
                </a:solidFill>
                <a:latin typeface="Times New Roman" pitchFamily="18" charset="0"/>
              </a:rPr>
              <a:t>-3</a:t>
            </a:r>
            <a:endParaRPr lang="ru-RU" sz="1814" b="1" dirty="0">
              <a:solidFill>
                <a:srgbClr val="4F3EF2"/>
              </a:solidFill>
              <a:latin typeface="Times New Roman" pitchFamily="18" charset="0"/>
            </a:endParaRPr>
          </a:p>
        </p:txBody>
      </p:sp>
    </p:spTree>
    <p:extLst>
      <p:ext uri="{BB962C8B-B14F-4D97-AF65-F5344CB8AC3E}">
        <p14:creationId xmlns:p14="http://schemas.microsoft.com/office/powerpoint/2010/main" val="3808085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09" y="733117"/>
            <a:ext cx="9863499" cy="5972841"/>
          </a:xfrm>
          <a:prstGeom prst="rect">
            <a:avLst/>
          </a:prstGeom>
        </p:spPr>
      </p:pic>
      <p:sp>
        <p:nvSpPr>
          <p:cNvPr id="2" name="Заголовок 1"/>
          <p:cNvSpPr>
            <a:spLocks noGrp="1"/>
          </p:cNvSpPr>
          <p:nvPr>
            <p:ph type="title"/>
          </p:nvPr>
        </p:nvSpPr>
        <p:spPr>
          <a:xfrm>
            <a:off x="3753178" y="0"/>
            <a:ext cx="3999690" cy="871246"/>
          </a:xfrm>
        </p:spPr>
        <p:txBody>
          <a:bodyPr>
            <a:normAutofit/>
          </a:bodyPr>
          <a:lstStyle/>
          <a:p>
            <a:r>
              <a:rPr lang="en-US" sz="2400" dirty="0" smtClean="0"/>
              <a:t>Critical heat </a:t>
            </a:r>
            <a:r>
              <a:rPr lang="en-US" sz="2400" dirty="0" smtClean="0"/>
              <a:t>load</a:t>
            </a:r>
            <a:endParaRPr lang="ru-RU" sz="2400" dirty="0"/>
          </a:p>
        </p:txBody>
      </p:sp>
      <p:cxnSp>
        <p:nvCxnSpPr>
          <p:cNvPr id="6" name="Прямая соединительная линия 5"/>
          <p:cNvCxnSpPr/>
          <p:nvPr/>
        </p:nvCxnSpPr>
        <p:spPr>
          <a:xfrm flipV="1">
            <a:off x="1507263" y="2460654"/>
            <a:ext cx="0" cy="1290484"/>
          </a:xfrm>
          <a:prstGeom prst="line">
            <a:avLst/>
          </a:prstGeom>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flipH="1" flipV="1">
            <a:off x="2236906" y="2453280"/>
            <a:ext cx="1" cy="1297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flipV="1">
            <a:off x="6944398" y="1657378"/>
            <a:ext cx="2" cy="1512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H="1" flipV="1">
            <a:off x="9150607" y="1607572"/>
            <a:ext cx="1" cy="129785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216081" y="2185028"/>
            <a:ext cx="1361270" cy="338554"/>
          </a:xfrm>
          <a:prstGeom prst="rect">
            <a:avLst/>
          </a:prstGeom>
          <a:noFill/>
        </p:spPr>
        <p:txBody>
          <a:bodyPr wrap="none" rtlCol="0">
            <a:spAutoFit/>
          </a:bodyPr>
          <a:lstStyle/>
          <a:p>
            <a:r>
              <a:rPr lang="ru-RU" sz="1600" dirty="0" err="1" smtClean="0"/>
              <a:t>Ве</a:t>
            </a:r>
            <a:r>
              <a:rPr lang="ru-RU" sz="1600" dirty="0" smtClean="0"/>
              <a:t>, </a:t>
            </a:r>
            <a:r>
              <a:rPr lang="en-US" sz="1600" dirty="0" smtClean="0"/>
              <a:t>Id20</a:t>
            </a:r>
            <a:r>
              <a:rPr lang="ru-RU" sz="1600" dirty="0" smtClean="0"/>
              <a:t>, </a:t>
            </a:r>
            <a:r>
              <a:rPr lang="en-US" sz="1600" dirty="0" smtClean="0"/>
              <a:t>L160</a:t>
            </a:r>
            <a:endParaRPr lang="ru-RU" sz="1600" dirty="0"/>
          </a:p>
        </p:txBody>
      </p:sp>
      <p:sp>
        <p:nvSpPr>
          <p:cNvPr id="23" name="TextBox 22"/>
          <p:cNvSpPr txBox="1"/>
          <p:nvPr/>
        </p:nvSpPr>
        <p:spPr>
          <a:xfrm>
            <a:off x="5521986" y="1491716"/>
            <a:ext cx="1404552" cy="1077218"/>
          </a:xfrm>
          <a:prstGeom prst="rect">
            <a:avLst/>
          </a:prstGeom>
          <a:noFill/>
        </p:spPr>
        <p:txBody>
          <a:bodyPr wrap="none" rtlCol="0">
            <a:spAutoFit/>
          </a:bodyPr>
          <a:lstStyle/>
          <a:p>
            <a:endParaRPr lang="en-US" sz="1600" dirty="0" smtClean="0"/>
          </a:p>
          <a:p>
            <a:pPr algn="ctr"/>
            <a:r>
              <a:rPr lang="en-US" sz="1600" dirty="0" smtClean="0"/>
              <a:t>Q0</a:t>
            </a:r>
          </a:p>
          <a:p>
            <a:r>
              <a:rPr lang="en-US" sz="1600" dirty="0" smtClean="0"/>
              <a:t>Cu</a:t>
            </a:r>
            <a:r>
              <a:rPr lang="ru-RU" sz="1600" dirty="0" smtClean="0"/>
              <a:t>,  </a:t>
            </a:r>
            <a:r>
              <a:rPr lang="en-US" sz="1600" dirty="0" smtClean="0"/>
              <a:t>d</a:t>
            </a:r>
            <a:r>
              <a:rPr lang="ru-RU" sz="1600" dirty="0" smtClean="0"/>
              <a:t>30,  </a:t>
            </a:r>
            <a:r>
              <a:rPr lang="en-US" sz="1600" dirty="0" smtClean="0"/>
              <a:t>L900</a:t>
            </a:r>
            <a:endParaRPr lang="ru-RU" sz="1600" dirty="0" smtClean="0"/>
          </a:p>
          <a:p>
            <a:r>
              <a:rPr lang="en-US" sz="1600" dirty="0" smtClean="0"/>
              <a:t>4</a:t>
            </a:r>
            <a:r>
              <a:rPr lang="ru-RU" sz="1600" dirty="0" smtClean="0"/>
              <a:t>0…60К</a:t>
            </a:r>
            <a:endParaRPr lang="ru-RU" sz="1600" dirty="0"/>
          </a:p>
        </p:txBody>
      </p:sp>
      <p:sp>
        <p:nvSpPr>
          <p:cNvPr id="24" name="TextBox 23"/>
          <p:cNvSpPr txBox="1"/>
          <p:nvPr/>
        </p:nvSpPr>
        <p:spPr>
          <a:xfrm>
            <a:off x="7874458" y="1742999"/>
            <a:ext cx="1404552" cy="830997"/>
          </a:xfrm>
          <a:prstGeom prst="rect">
            <a:avLst/>
          </a:prstGeom>
          <a:noFill/>
        </p:spPr>
        <p:txBody>
          <a:bodyPr wrap="none" rtlCol="0">
            <a:spAutoFit/>
          </a:bodyPr>
          <a:lstStyle/>
          <a:p>
            <a:pPr algn="ctr"/>
            <a:r>
              <a:rPr lang="en-US" sz="1600" dirty="0" smtClean="0"/>
              <a:t>Q1</a:t>
            </a:r>
          </a:p>
          <a:p>
            <a:r>
              <a:rPr lang="en-US" sz="1600" dirty="0" smtClean="0"/>
              <a:t>Cu</a:t>
            </a:r>
            <a:r>
              <a:rPr lang="ru-RU" sz="1600" dirty="0" smtClean="0"/>
              <a:t>,  </a:t>
            </a:r>
            <a:r>
              <a:rPr lang="en-US" sz="1600" dirty="0" smtClean="0"/>
              <a:t>d48</a:t>
            </a:r>
            <a:r>
              <a:rPr lang="ru-RU" sz="1600" dirty="0" smtClean="0"/>
              <a:t>,  </a:t>
            </a:r>
            <a:r>
              <a:rPr lang="en-US" sz="1600" dirty="0" smtClean="0"/>
              <a:t>L</a:t>
            </a:r>
            <a:r>
              <a:rPr lang="ru-RU" sz="1600" dirty="0" smtClean="0"/>
              <a:t>600</a:t>
            </a:r>
          </a:p>
          <a:p>
            <a:r>
              <a:rPr lang="en-US" sz="1600" dirty="0" smtClean="0"/>
              <a:t>4</a:t>
            </a:r>
            <a:r>
              <a:rPr lang="ru-RU" sz="1600" dirty="0" smtClean="0"/>
              <a:t>0…60К</a:t>
            </a:r>
            <a:endParaRPr lang="ru-RU" sz="1600" dirty="0"/>
          </a:p>
        </p:txBody>
      </p:sp>
      <p:cxnSp>
        <p:nvCxnSpPr>
          <p:cNvPr id="26" name="Прямая соединительная линия 25"/>
          <p:cNvCxnSpPr/>
          <p:nvPr/>
        </p:nvCxnSpPr>
        <p:spPr>
          <a:xfrm flipH="1" flipV="1">
            <a:off x="5539846" y="1646211"/>
            <a:ext cx="1" cy="1297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flipV="1">
            <a:off x="7910179" y="1618635"/>
            <a:ext cx="1" cy="1297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V="1">
            <a:off x="1219880" y="3274142"/>
            <a:ext cx="1654260" cy="73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flipV="1">
            <a:off x="2386184" y="3281516"/>
            <a:ext cx="1192785" cy="12252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657253" y="4447420"/>
            <a:ext cx="1414823" cy="338554"/>
          </a:xfrm>
          <a:prstGeom prst="rect">
            <a:avLst/>
          </a:prstGeom>
          <a:noFill/>
        </p:spPr>
        <p:txBody>
          <a:bodyPr wrap="square" rtlCol="0">
            <a:spAutoFit/>
          </a:bodyPr>
          <a:lstStyle/>
          <a:p>
            <a:r>
              <a:rPr lang="en-US" sz="1600" b="1" dirty="0" smtClean="0">
                <a:solidFill>
                  <a:schemeClr val="accent2">
                    <a:lumMod val="75000"/>
                  </a:schemeClr>
                </a:solidFill>
              </a:rPr>
              <a:t>SR absorber!!</a:t>
            </a:r>
            <a:endParaRPr lang="ru-RU" sz="1600" b="1" dirty="0">
              <a:solidFill>
                <a:schemeClr val="accent2">
                  <a:lumMod val="75000"/>
                </a:schemeClr>
              </a:solidFill>
            </a:endParaRPr>
          </a:p>
        </p:txBody>
      </p:sp>
      <p:sp>
        <p:nvSpPr>
          <p:cNvPr id="36" name="TextBox 35"/>
          <p:cNvSpPr txBox="1"/>
          <p:nvPr/>
        </p:nvSpPr>
        <p:spPr>
          <a:xfrm>
            <a:off x="6002823" y="4204411"/>
            <a:ext cx="2573911" cy="338554"/>
          </a:xfrm>
          <a:prstGeom prst="rect">
            <a:avLst/>
          </a:prstGeom>
          <a:noFill/>
        </p:spPr>
        <p:txBody>
          <a:bodyPr wrap="square" rtlCol="0">
            <a:spAutoFit/>
          </a:bodyPr>
          <a:lstStyle/>
          <a:p>
            <a:r>
              <a:rPr lang="en-US" sz="1600" dirty="0" smtClean="0">
                <a:solidFill>
                  <a:schemeClr val="accent2">
                    <a:lumMod val="75000"/>
                  </a:schemeClr>
                </a:solidFill>
              </a:rPr>
              <a:t>SR absorber with low “s”!!</a:t>
            </a:r>
            <a:endParaRPr lang="ru-RU" sz="1600" dirty="0">
              <a:solidFill>
                <a:schemeClr val="accent2">
                  <a:lumMod val="75000"/>
                </a:schemeClr>
              </a:solidFill>
            </a:endParaRPr>
          </a:p>
        </p:txBody>
      </p:sp>
      <p:cxnSp>
        <p:nvCxnSpPr>
          <p:cNvPr id="37" name="Прямая со стрелкой 36"/>
          <p:cNvCxnSpPr/>
          <p:nvPr/>
        </p:nvCxnSpPr>
        <p:spPr>
          <a:xfrm flipH="1" flipV="1">
            <a:off x="10809318" y="3419876"/>
            <a:ext cx="492367" cy="2313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1353800" y="3281516"/>
            <a:ext cx="397866" cy="338554"/>
          </a:xfrm>
          <a:prstGeom prst="rect">
            <a:avLst/>
          </a:prstGeom>
          <a:noFill/>
        </p:spPr>
        <p:txBody>
          <a:bodyPr wrap="none" rtlCol="0">
            <a:spAutoFit/>
          </a:bodyPr>
          <a:lstStyle/>
          <a:p>
            <a:r>
              <a:rPr lang="en-US" sz="1600" b="1" dirty="0" smtClean="0">
                <a:solidFill>
                  <a:srgbClr val="C00000"/>
                </a:solidFill>
              </a:rPr>
              <a:t>SR</a:t>
            </a:r>
            <a:endParaRPr lang="ru-RU" sz="1600" b="1" dirty="0">
              <a:solidFill>
                <a:srgbClr val="C00000"/>
              </a:solidFill>
            </a:endParaRPr>
          </a:p>
        </p:txBody>
      </p:sp>
      <p:sp>
        <p:nvSpPr>
          <p:cNvPr id="7" name="Номер слайда 6"/>
          <p:cNvSpPr>
            <a:spLocks noGrp="1"/>
          </p:cNvSpPr>
          <p:nvPr>
            <p:ph type="sldNum" sz="quarter" idx="12"/>
          </p:nvPr>
        </p:nvSpPr>
        <p:spPr/>
        <p:txBody>
          <a:bodyPr/>
          <a:lstStyle/>
          <a:p>
            <a:fld id="{7C2B6C93-BE73-41D0-B9DC-9285A97B7A4B}" type="slidenum">
              <a:rPr lang="ru-RU" smtClean="0"/>
              <a:t>12</a:t>
            </a:fld>
            <a:endParaRPr lang="ru-RU"/>
          </a:p>
        </p:txBody>
      </p:sp>
      <p:cxnSp>
        <p:nvCxnSpPr>
          <p:cNvPr id="40" name="Прямая со стрелкой 39"/>
          <p:cNvCxnSpPr/>
          <p:nvPr/>
        </p:nvCxnSpPr>
        <p:spPr>
          <a:xfrm flipV="1">
            <a:off x="7289779" y="3377639"/>
            <a:ext cx="116057" cy="8514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849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331300" y="265492"/>
            <a:ext cx="10515600" cy="871246"/>
          </a:xfrm>
        </p:spPr>
        <p:txBody>
          <a:bodyPr>
            <a:normAutofit/>
          </a:bodyPr>
          <a:lstStyle/>
          <a:p>
            <a:r>
              <a:rPr lang="en-US" sz="3200" dirty="0" smtClean="0"/>
              <a:t>Heat load. Cu chambers inside Q at 60 – 70 K</a:t>
            </a:r>
            <a:endParaRPr lang="ru-RU" sz="3200" dirty="0"/>
          </a:p>
        </p:txBody>
      </p:sp>
      <p:graphicFrame>
        <p:nvGraphicFramePr>
          <p:cNvPr id="2" name="Таблица 1"/>
          <p:cNvGraphicFramePr>
            <a:graphicFrameLocks noGrp="1"/>
          </p:cNvGraphicFramePr>
          <p:nvPr>
            <p:extLst>
              <p:ext uri="{D42A27DB-BD31-4B8C-83A1-F6EECF244321}">
                <p14:modId xmlns:p14="http://schemas.microsoft.com/office/powerpoint/2010/main" val="3825201592"/>
              </p:ext>
            </p:extLst>
          </p:nvPr>
        </p:nvGraphicFramePr>
        <p:xfrm>
          <a:off x="2392853" y="1236372"/>
          <a:ext cx="6463554" cy="1309312"/>
        </p:xfrm>
        <a:graphic>
          <a:graphicData uri="http://schemas.openxmlformats.org/drawingml/2006/table">
            <a:tbl>
              <a:tblPr firstRow="1" firstCol="1" bandRow="1">
                <a:tableStyleId>{5C22544A-7EE6-4342-B048-85BDC9FD1C3A}</a:tableStyleId>
              </a:tblPr>
              <a:tblGrid>
                <a:gridCol w="814886">
                  <a:extLst>
                    <a:ext uri="{9D8B030D-6E8A-4147-A177-3AD203B41FA5}">
                      <a16:colId xmlns:a16="http://schemas.microsoft.com/office/drawing/2014/main" xmlns="" val="3052349309"/>
                    </a:ext>
                  </a:extLst>
                </a:gridCol>
                <a:gridCol w="814886">
                  <a:extLst>
                    <a:ext uri="{9D8B030D-6E8A-4147-A177-3AD203B41FA5}">
                      <a16:colId xmlns:a16="http://schemas.microsoft.com/office/drawing/2014/main" xmlns="" val="839405956"/>
                    </a:ext>
                  </a:extLst>
                </a:gridCol>
                <a:gridCol w="842227">
                  <a:extLst>
                    <a:ext uri="{9D8B030D-6E8A-4147-A177-3AD203B41FA5}">
                      <a16:colId xmlns:a16="http://schemas.microsoft.com/office/drawing/2014/main" xmlns="" val="3164160656"/>
                    </a:ext>
                  </a:extLst>
                </a:gridCol>
                <a:gridCol w="922352">
                  <a:extLst>
                    <a:ext uri="{9D8B030D-6E8A-4147-A177-3AD203B41FA5}">
                      <a16:colId xmlns:a16="http://schemas.microsoft.com/office/drawing/2014/main" xmlns="" val="2074595612"/>
                    </a:ext>
                  </a:extLst>
                </a:gridCol>
                <a:gridCol w="1224501">
                  <a:extLst>
                    <a:ext uri="{9D8B030D-6E8A-4147-A177-3AD203B41FA5}">
                      <a16:colId xmlns:a16="http://schemas.microsoft.com/office/drawing/2014/main" xmlns="" val="584790809"/>
                    </a:ext>
                  </a:extLst>
                </a:gridCol>
                <a:gridCol w="1041620">
                  <a:extLst>
                    <a:ext uri="{9D8B030D-6E8A-4147-A177-3AD203B41FA5}">
                      <a16:colId xmlns:a16="http://schemas.microsoft.com/office/drawing/2014/main" xmlns="" val="2345241686"/>
                    </a:ext>
                  </a:extLst>
                </a:gridCol>
                <a:gridCol w="803082">
                  <a:extLst>
                    <a:ext uri="{9D8B030D-6E8A-4147-A177-3AD203B41FA5}">
                      <a16:colId xmlns:a16="http://schemas.microsoft.com/office/drawing/2014/main" xmlns="" val="313474337"/>
                    </a:ext>
                  </a:extLst>
                </a:gridCol>
              </a:tblGrid>
              <a:tr h="803788">
                <a:tc gridSpan="2">
                  <a:txBody>
                    <a:bodyPr/>
                    <a:lstStyle/>
                    <a:p>
                      <a:pPr algn="ctr">
                        <a:lnSpc>
                          <a:spcPct val="107000"/>
                        </a:lnSpc>
                        <a:spcAft>
                          <a:spcPts val="0"/>
                        </a:spcAft>
                      </a:pPr>
                      <a:r>
                        <a:rPr lang="en-US" sz="1400" dirty="0" smtClean="0">
                          <a:effectLst/>
                        </a:rPr>
                        <a:t>Material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a:txBody>
                    <a:bodyPr/>
                    <a:lstStyle/>
                    <a:p>
                      <a:pPr algn="ctr">
                        <a:lnSpc>
                          <a:spcPct val="107000"/>
                        </a:lnSpc>
                        <a:spcAft>
                          <a:spcPts val="0"/>
                        </a:spcAft>
                      </a:pPr>
                      <a:endParaRPr lang="ru-RU" sz="1100" dirty="0">
                        <a:effectLst/>
                      </a:endParaRPr>
                    </a:p>
                    <a:p>
                      <a:pPr algn="ctr">
                        <a:lnSpc>
                          <a:spcPct val="107000"/>
                        </a:lnSpc>
                        <a:spcAft>
                          <a:spcPts val="0"/>
                        </a:spcAft>
                      </a:pPr>
                      <a:r>
                        <a:rPr lang="ru-RU" sz="1400" dirty="0">
                          <a:effectLst/>
                        </a:rPr>
                        <a:t> </a:t>
                      </a:r>
                      <a:r>
                        <a:rPr lang="en-US" sz="1400" dirty="0">
                          <a:effectLst/>
                        </a:rPr>
                        <a:t>b [</a:t>
                      </a:r>
                      <a:r>
                        <a:rPr lang="ru-RU" sz="1400" dirty="0">
                          <a:effectLst/>
                        </a:rPr>
                        <a:t>мм</a:t>
                      </a:r>
                      <a:r>
                        <a:rPr lang="en-US"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smtClean="0">
                          <a:effectLst/>
                        </a:rPr>
                        <a:t>Length</a:t>
                      </a:r>
                      <a:endParaRPr lang="ru-RU" sz="1100" dirty="0">
                        <a:effectLst/>
                      </a:endParaRPr>
                    </a:p>
                    <a:p>
                      <a:pPr algn="ctr">
                        <a:lnSpc>
                          <a:spcPct val="107000"/>
                        </a:lnSpc>
                        <a:spcAft>
                          <a:spcPts val="0"/>
                        </a:spcAft>
                      </a:pPr>
                      <a:r>
                        <a:rPr lang="en-US" sz="1400" dirty="0">
                          <a:effectLst/>
                        </a:rPr>
                        <a:t>[</a:t>
                      </a:r>
                      <a:r>
                        <a:rPr lang="ru-RU" sz="1400" dirty="0">
                          <a:effectLst/>
                        </a:rPr>
                        <a:t>мм</a:t>
                      </a:r>
                      <a:r>
                        <a:rPr lang="en-US"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400" dirty="0" err="1">
                          <a:effectLst/>
                        </a:rPr>
                        <a:t>σ</a:t>
                      </a:r>
                      <a:r>
                        <a:rPr lang="ru-RU" sz="1400" baseline="-25000" dirty="0" err="1">
                          <a:effectLst/>
                        </a:rPr>
                        <a:t>с</a:t>
                      </a:r>
                      <a:endParaRPr lang="ru-RU" sz="1100" dirty="0">
                        <a:effectLst/>
                      </a:endParaRPr>
                    </a:p>
                    <a:p>
                      <a:pPr algn="ctr">
                        <a:lnSpc>
                          <a:spcPct val="107000"/>
                        </a:lnSpc>
                        <a:spcAft>
                          <a:spcPts val="0"/>
                        </a:spcAft>
                      </a:pPr>
                      <a:r>
                        <a:rPr lang="en-US" sz="1400" dirty="0">
                          <a:effectLst/>
                        </a:rPr>
                        <a:t>[1/(</a:t>
                      </a:r>
                      <a:r>
                        <a:rPr lang="ru-RU" sz="1400" dirty="0" err="1">
                          <a:effectLst/>
                        </a:rPr>
                        <a:t>Ом∙м</a:t>
                      </a:r>
                      <a:r>
                        <a:rPr lang="en-US"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dirty="0">
                          <a:effectLst/>
                        </a:rPr>
                        <a:t>P </a:t>
                      </a:r>
                      <a:r>
                        <a:rPr lang="en-US" sz="1400" dirty="0" smtClean="0">
                          <a:effectLst/>
                        </a:rPr>
                        <a:t>(RW)</a:t>
                      </a:r>
                      <a:endParaRPr lang="ru-RU" sz="1100" dirty="0">
                        <a:effectLst/>
                      </a:endParaRPr>
                    </a:p>
                    <a:p>
                      <a:pPr algn="ctr">
                        <a:lnSpc>
                          <a:spcPct val="107000"/>
                        </a:lnSpc>
                        <a:spcAft>
                          <a:spcPts val="0"/>
                        </a:spcAft>
                      </a:pPr>
                      <a:r>
                        <a:rPr lang="en-US" sz="1400" dirty="0" smtClean="0">
                          <a:effectLst/>
                        </a:rPr>
                        <a:t>[W]</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dirty="0" smtClean="0">
                          <a:effectLst/>
                        </a:rPr>
                        <a:t>Max </a:t>
                      </a:r>
                      <a:r>
                        <a:rPr lang="en-US" sz="1400" dirty="0" err="1" smtClean="0">
                          <a:effectLst/>
                        </a:rPr>
                        <a:t>deltaT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9732947"/>
                  </a:ext>
                </a:extLst>
              </a:tr>
              <a:tr h="0">
                <a:tc>
                  <a:txBody>
                    <a:bodyPr/>
                    <a:lstStyle/>
                    <a:p>
                      <a:pPr algn="ctr">
                        <a:lnSpc>
                          <a:spcPct val="107000"/>
                        </a:lnSpc>
                        <a:spcAft>
                          <a:spcPts val="0"/>
                        </a:spcAft>
                      </a:pPr>
                      <a:r>
                        <a:rPr lang="en-US" sz="1400" dirty="0">
                          <a:effectLst/>
                        </a:rPr>
                        <a:t>Be</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IP</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dirty="0" smtClean="0">
                          <a:effectLst/>
                          <a:latin typeface="+mn-lt"/>
                          <a:ea typeface="+mn-ea"/>
                          <a:cs typeface="+mn-cs"/>
                        </a:rPr>
                        <a:t>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smtClean="0">
                          <a:effectLst/>
                        </a:rPr>
                        <a:t>160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smtClean="0">
                          <a:effectLst/>
                        </a:rPr>
                        <a:t>2.5E7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smtClean="0">
                          <a:effectLst/>
                        </a:rPr>
                        <a:t>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smtClean="0">
                          <a:solidFill>
                            <a:srgbClr val="C00000"/>
                          </a:solidFill>
                          <a:effectLst/>
                        </a:rPr>
                        <a:t>11</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12663499"/>
                  </a:ext>
                </a:extLst>
              </a:tr>
            </a:tbl>
          </a:graphicData>
        </a:graphic>
      </p:graphicFrame>
      <p:sp>
        <p:nvSpPr>
          <p:cNvPr id="5" name="TextBox 4"/>
          <p:cNvSpPr txBox="1"/>
          <p:nvPr/>
        </p:nvSpPr>
        <p:spPr>
          <a:xfrm>
            <a:off x="907186" y="1595221"/>
            <a:ext cx="1909916" cy="461665"/>
          </a:xfrm>
          <a:prstGeom prst="rect">
            <a:avLst/>
          </a:prstGeom>
          <a:noFill/>
        </p:spPr>
        <p:txBody>
          <a:bodyPr wrap="square" rtlCol="0">
            <a:spAutoFit/>
          </a:bodyPr>
          <a:lstStyle/>
          <a:p>
            <a:r>
              <a:rPr lang="en-US" sz="2400" dirty="0" smtClean="0"/>
              <a:t>IP</a:t>
            </a:r>
            <a:endParaRPr lang="en-US" sz="2400" dirty="0" smtClean="0"/>
          </a:p>
        </p:txBody>
      </p:sp>
      <p:graphicFrame>
        <p:nvGraphicFramePr>
          <p:cNvPr id="6" name="Таблица 5"/>
          <p:cNvGraphicFramePr>
            <a:graphicFrameLocks noGrp="1"/>
          </p:cNvGraphicFramePr>
          <p:nvPr>
            <p:extLst>
              <p:ext uri="{D42A27DB-BD31-4B8C-83A1-F6EECF244321}">
                <p14:modId xmlns:p14="http://schemas.microsoft.com/office/powerpoint/2010/main" val="31615200"/>
              </p:ext>
            </p:extLst>
          </p:nvPr>
        </p:nvGraphicFramePr>
        <p:xfrm>
          <a:off x="2086370" y="3403767"/>
          <a:ext cx="7555938" cy="1411844"/>
        </p:xfrm>
        <a:graphic>
          <a:graphicData uri="http://schemas.openxmlformats.org/drawingml/2006/table">
            <a:tbl>
              <a:tblPr firstRow="1" firstCol="1" bandRow="1">
                <a:tableStyleId>{5C22544A-7EE6-4342-B048-85BDC9FD1C3A}</a:tableStyleId>
              </a:tblPr>
              <a:tblGrid>
                <a:gridCol w="1095213">
                  <a:extLst>
                    <a:ext uri="{9D8B030D-6E8A-4147-A177-3AD203B41FA5}">
                      <a16:colId xmlns:a16="http://schemas.microsoft.com/office/drawing/2014/main" xmlns="" val="3009288630"/>
                    </a:ext>
                  </a:extLst>
                </a:gridCol>
                <a:gridCol w="1293591">
                  <a:extLst>
                    <a:ext uri="{9D8B030D-6E8A-4147-A177-3AD203B41FA5}">
                      <a16:colId xmlns:a16="http://schemas.microsoft.com/office/drawing/2014/main" xmlns="" val="575349740"/>
                    </a:ext>
                  </a:extLst>
                </a:gridCol>
                <a:gridCol w="681626">
                  <a:extLst>
                    <a:ext uri="{9D8B030D-6E8A-4147-A177-3AD203B41FA5}">
                      <a16:colId xmlns:a16="http://schemas.microsoft.com/office/drawing/2014/main" xmlns="" val="2724308881"/>
                    </a:ext>
                  </a:extLst>
                </a:gridCol>
                <a:gridCol w="1126950">
                  <a:extLst>
                    <a:ext uri="{9D8B030D-6E8A-4147-A177-3AD203B41FA5}">
                      <a16:colId xmlns:a16="http://schemas.microsoft.com/office/drawing/2014/main" xmlns="" val="3868438690"/>
                    </a:ext>
                  </a:extLst>
                </a:gridCol>
                <a:gridCol w="737641">
                  <a:extLst>
                    <a:ext uri="{9D8B030D-6E8A-4147-A177-3AD203B41FA5}">
                      <a16:colId xmlns:a16="http://schemas.microsoft.com/office/drawing/2014/main" xmlns="" val="1280238725"/>
                    </a:ext>
                  </a:extLst>
                </a:gridCol>
                <a:gridCol w="642019">
                  <a:extLst>
                    <a:ext uri="{9D8B030D-6E8A-4147-A177-3AD203B41FA5}">
                      <a16:colId xmlns:a16="http://schemas.microsoft.com/office/drawing/2014/main" xmlns="" val="3748438391"/>
                    </a:ext>
                  </a:extLst>
                </a:gridCol>
                <a:gridCol w="1010105">
                  <a:extLst>
                    <a:ext uri="{9D8B030D-6E8A-4147-A177-3AD203B41FA5}">
                      <a16:colId xmlns:a16="http://schemas.microsoft.com/office/drawing/2014/main" xmlns="" val="225362436"/>
                    </a:ext>
                  </a:extLst>
                </a:gridCol>
                <a:gridCol w="968793">
                  <a:extLst>
                    <a:ext uri="{9D8B030D-6E8A-4147-A177-3AD203B41FA5}">
                      <a16:colId xmlns:a16="http://schemas.microsoft.com/office/drawing/2014/main" xmlns="" val="3544315410"/>
                    </a:ext>
                  </a:extLst>
                </a:gridCol>
              </a:tblGrid>
              <a:tr h="501141">
                <a:tc>
                  <a:txBody>
                    <a:bodyPr/>
                    <a:lstStyle/>
                    <a:p>
                      <a:r>
                        <a:rPr lang="en-US" dirty="0" smtClean="0"/>
                        <a:t>element</a:t>
                      </a:r>
                      <a:endParaRPr lang="ru-RU" dirty="0"/>
                    </a:p>
                  </a:txBody>
                  <a:tcPr marL="68580" marR="68580" marT="0" marB="0"/>
                </a:tc>
                <a:tc>
                  <a:txBody>
                    <a:bodyPr/>
                    <a:lstStyle/>
                    <a:p>
                      <a:pPr algn="just">
                        <a:lnSpc>
                          <a:spcPct val="107000"/>
                        </a:lnSpc>
                        <a:spcAft>
                          <a:spcPts val="0"/>
                        </a:spcAft>
                      </a:pPr>
                      <a:r>
                        <a:rPr lang="en-US" sz="1600" dirty="0">
                          <a:effectLst/>
                        </a:rPr>
                        <a:t>b [</a:t>
                      </a:r>
                      <a:r>
                        <a:rPr lang="ru-RU" sz="1600" dirty="0">
                          <a:effectLst/>
                        </a:rPr>
                        <a:t>м</a:t>
                      </a:r>
                      <a:r>
                        <a:rPr lang="en-US" sz="16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Length</a:t>
                      </a:r>
                    </a:p>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[mm]</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600" dirty="0" err="1" smtClean="0">
                          <a:effectLst/>
                        </a:rPr>
                        <a:t>σ</a:t>
                      </a:r>
                      <a:r>
                        <a:rPr lang="ru-RU" sz="1600" baseline="-25000" dirty="0" err="1" smtClean="0">
                          <a:effectLst/>
                        </a:rPr>
                        <a:t>с</a:t>
                      </a:r>
                      <a:endParaRPr lang="ru-RU" sz="1200" dirty="0" smtClean="0">
                        <a:effectLst/>
                      </a:endParaRPr>
                    </a:p>
                    <a:p>
                      <a:pPr algn="ctr">
                        <a:lnSpc>
                          <a:spcPct val="107000"/>
                        </a:lnSpc>
                        <a:spcAft>
                          <a:spcPts val="0"/>
                        </a:spcAft>
                      </a:pPr>
                      <a:r>
                        <a:rPr lang="en-US" sz="1600" dirty="0" smtClean="0">
                          <a:effectLst/>
                        </a:rPr>
                        <a:t>[1/(</a:t>
                      </a:r>
                      <a:r>
                        <a:rPr lang="ru-RU" sz="1600" dirty="0" err="1" smtClean="0">
                          <a:effectLst/>
                        </a:rPr>
                        <a:t>Ом∙м</a:t>
                      </a:r>
                      <a:r>
                        <a:rPr lang="en-US" sz="1600" dirty="0" smtClean="0">
                          <a:effectLst/>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P (RW)</a:t>
                      </a:r>
                    </a:p>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P (SR)</a:t>
                      </a:r>
                    </a:p>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P(EC)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a:t>
                      </a:r>
                    </a:p>
                    <a:p>
                      <a:pPr algn="just">
                        <a:lnSpc>
                          <a:spcPct val="107000"/>
                        </a:lnSpc>
                        <a:spcAft>
                          <a:spcPts val="0"/>
                        </a:spcAft>
                      </a:pP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s=0.1, </a:t>
                      </a:r>
                      <a:r>
                        <a:rPr lang="el-GR" sz="1600" baseline="0" dirty="0" smtClean="0">
                          <a:effectLst/>
                          <a:latin typeface="Calibri" panose="020F0502020204030204" pitchFamily="34" charset="0"/>
                          <a:ea typeface="Calibri" panose="020F0502020204030204" pitchFamily="34" charset="0"/>
                          <a:cs typeface="Times New Roman" panose="02020603050405020304" pitchFamily="18" charset="0"/>
                        </a:rPr>
                        <a:t>σ</a:t>
                      </a:r>
                      <a:r>
                        <a:rPr lang="en-US" sz="1600" baseline="-25000" dirty="0" smtClean="0">
                          <a:effectLst/>
                          <a:latin typeface="Calibri" panose="020F0502020204030204" pitchFamily="34" charset="0"/>
                          <a:ea typeface="Calibri" panose="020F0502020204030204" pitchFamily="34" charset="0"/>
                          <a:cs typeface="Times New Roman" panose="02020603050405020304" pitchFamily="18" charset="0"/>
                        </a:rPr>
                        <a:t>eff</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=0.9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P total</a:t>
                      </a:r>
                    </a:p>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62821559"/>
                  </a:ext>
                </a:extLst>
              </a:tr>
              <a:tr h="354759">
                <a:tc>
                  <a:txBody>
                    <a:bodyPr/>
                    <a:lstStyle/>
                    <a:p>
                      <a:r>
                        <a:rPr lang="en-US" dirty="0" smtClean="0"/>
                        <a:t>Q0</a:t>
                      </a:r>
                      <a:endParaRPr lang="ru-RU" dirty="0"/>
                    </a:p>
                  </a:txBody>
                  <a:tcPr marL="68580" marR="68580" marT="0" marB="0"/>
                </a:tc>
                <a:tc>
                  <a:txBody>
                    <a:bodyPr/>
                    <a:lstStyle/>
                    <a:p>
                      <a:pPr algn="just">
                        <a:lnSpc>
                          <a:spcPct val="107000"/>
                        </a:lnSpc>
                        <a:spcAft>
                          <a:spcPts val="0"/>
                        </a:spcAft>
                      </a:pPr>
                      <a:r>
                        <a:rPr lang="en-US" sz="1600" dirty="0">
                          <a:effectLst/>
                        </a:rPr>
                        <a:t>0</a:t>
                      </a:r>
                      <a:r>
                        <a:rPr lang="ru-RU" sz="1600" dirty="0" smtClean="0">
                          <a:effectLst/>
                        </a:rPr>
                        <a:t>.015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320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5,7E8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16.5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602807"/>
                  </a:ext>
                </a:extLst>
              </a:tr>
              <a:tr h="130461">
                <a:tc>
                  <a:txBody>
                    <a:bodyPr/>
                    <a:lstStyle/>
                    <a:p>
                      <a:r>
                        <a:rPr lang="en-US" dirty="0" smtClean="0"/>
                        <a:t>Q1</a:t>
                      </a:r>
                      <a:endParaRPr lang="ru-RU" dirty="0"/>
                    </a:p>
                  </a:txBody>
                  <a:tcPr marL="68580" marR="68580" marT="0" marB="0"/>
                </a:tc>
                <a:tc>
                  <a:txBody>
                    <a:bodyPr/>
                    <a:lstStyle/>
                    <a:p>
                      <a:pPr algn="just">
                        <a:lnSpc>
                          <a:spcPct val="107000"/>
                        </a:lnSpc>
                        <a:spcAft>
                          <a:spcPts val="0"/>
                        </a:spcAft>
                      </a:pPr>
                      <a:r>
                        <a:rPr lang="ru-RU" sz="1600" dirty="0" smtClean="0">
                          <a:effectLst/>
                          <a:latin typeface="Calibri" panose="020F0502020204030204" pitchFamily="34" charset="0"/>
                          <a:ea typeface="Calibri" panose="020F0502020204030204" pitchFamily="34" charset="0"/>
                          <a:cs typeface="Times New Roman" panose="02020603050405020304" pitchFamily="18" charset="0"/>
                        </a:rPr>
                        <a:t>0.0</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370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5,7E8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31,5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32864471"/>
                  </a:ext>
                </a:extLst>
              </a:tr>
            </a:tbl>
          </a:graphicData>
        </a:graphic>
      </p:graphicFrame>
      <p:sp>
        <p:nvSpPr>
          <p:cNvPr id="8" name="TextBox 7"/>
          <p:cNvSpPr txBox="1"/>
          <p:nvPr/>
        </p:nvSpPr>
        <p:spPr>
          <a:xfrm>
            <a:off x="2254711" y="5707923"/>
            <a:ext cx="7914891" cy="461665"/>
          </a:xfrm>
          <a:prstGeom prst="rect">
            <a:avLst/>
          </a:prstGeom>
          <a:noFill/>
        </p:spPr>
        <p:txBody>
          <a:bodyPr wrap="square" rtlCol="0">
            <a:spAutoFit/>
          </a:bodyPr>
          <a:lstStyle/>
          <a:p>
            <a:r>
              <a:rPr lang="en-US" sz="2400" dirty="0" smtClean="0"/>
              <a:t>Total heat load on cryogenic level </a:t>
            </a:r>
            <a:r>
              <a:rPr lang="en-US" sz="2400" dirty="0" smtClean="0"/>
              <a:t>40-60K</a:t>
            </a:r>
            <a:r>
              <a:rPr lang="en-US" sz="2400" b="1" dirty="0" smtClean="0">
                <a:solidFill>
                  <a:schemeClr val="accent2">
                    <a:lumMod val="75000"/>
                  </a:schemeClr>
                </a:solidFill>
              </a:rPr>
              <a:t> </a:t>
            </a:r>
            <a:r>
              <a:rPr lang="en-US" sz="2400" b="1" dirty="0" smtClean="0">
                <a:solidFill>
                  <a:schemeClr val="accent2">
                    <a:lumMod val="75000"/>
                  </a:schemeClr>
                </a:solidFill>
              </a:rPr>
              <a:t>is </a:t>
            </a:r>
            <a:r>
              <a:rPr lang="en-US" sz="2400" b="1" dirty="0" smtClean="0">
                <a:solidFill>
                  <a:schemeClr val="accent2">
                    <a:lumMod val="75000"/>
                  </a:schemeClr>
                </a:solidFill>
              </a:rPr>
              <a:t>100 W about</a:t>
            </a:r>
            <a:endParaRPr lang="en-US" sz="2400" dirty="0" smtClean="0"/>
          </a:p>
        </p:txBody>
      </p:sp>
      <p:sp>
        <p:nvSpPr>
          <p:cNvPr id="9" name="Номер слайда 8"/>
          <p:cNvSpPr>
            <a:spLocks noGrp="1"/>
          </p:cNvSpPr>
          <p:nvPr>
            <p:ph type="sldNum" sz="quarter" idx="12"/>
          </p:nvPr>
        </p:nvSpPr>
        <p:spPr/>
        <p:txBody>
          <a:bodyPr/>
          <a:lstStyle/>
          <a:p>
            <a:fld id="{7C2B6C93-BE73-41D0-B9DC-9285A97B7A4B}" type="slidenum">
              <a:rPr lang="ru-RU" smtClean="0"/>
              <a:t>13</a:t>
            </a:fld>
            <a:endParaRPr lang="ru-RU"/>
          </a:p>
        </p:txBody>
      </p:sp>
      <p:sp>
        <p:nvSpPr>
          <p:cNvPr id="10" name="TextBox 9"/>
          <p:cNvSpPr txBox="1"/>
          <p:nvPr/>
        </p:nvSpPr>
        <p:spPr>
          <a:xfrm>
            <a:off x="659958" y="3823394"/>
            <a:ext cx="1489669" cy="2677656"/>
          </a:xfrm>
          <a:prstGeom prst="rect">
            <a:avLst/>
          </a:prstGeom>
          <a:noFill/>
        </p:spPr>
        <p:txBody>
          <a:bodyPr wrap="square" rtlCol="0">
            <a:spAutoFit/>
          </a:bodyPr>
          <a:lstStyle/>
          <a:p>
            <a:r>
              <a:rPr lang="en-US" sz="2400" dirty="0" smtClean="0"/>
              <a:t>For Cu chambers at </a:t>
            </a:r>
            <a:r>
              <a:rPr lang="en-US" sz="2400" dirty="0" smtClean="0"/>
              <a:t>40 - </a:t>
            </a:r>
            <a:r>
              <a:rPr lang="en-US" sz="2400" dirty="0" smtClean="0">
                <a:solidFill>
                  <a:schemeClr val="accent2">
                    <a:lumMod val="75000"/>
                  </a:schemeClr>
                </a:solidFill>
              </a:rPr>
              <a:t>60K</a:t>
            </a:r>
            <a:endParaRPr lang="en-US" sz="2400" dirty="0" smtClean="0">
              <a:solidFill>
                <a:schemeClr val="accent2">
                  <a:lumMod val="75000"/>
                </a:schemeClr>
              </a:solidFill>
            </a:endParaRPr>
          </a:p>
          <a:p>
            <a:r>
              <a:rPr lang="en-US" sz="2400" dirty="0" smtClean="0"/>
              <a:t> (for one cryostat)</a:t>
            </a:r>
          </a:p>
          <a:p>
            <a:endParaRPr lang="en-US" sz="2400" dirty="0" smtClean="0"/>
          </a:p>
        </p:txBody>
      </p:sp>
    </p:spTree>
    <p:extLst>
      <p:ext uri="{BB962C8B-B14F-4D97-AF65-F5344CB8AC3E}">
        <p14:creationId xmlns:p14="http://schemas.microsoft.com/office/powerpoint/2010/main" val="2627748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14400" y="1428130"/>
            <a:ext cx="10220960" cy="4560607"/>
          </a:xfrm>
          <a:prstGeom prst="rect">
            <a:avLst/>
          </a:prstGeom>
        </p:spPr>
        <p:txBody>
          <a:bodyPr wrap="square">
            <a:spAutoFit/>
          </a:bodyPr>
          <a:lstStyle/>
          <a:p>
            <a:pPr indent="449580" algn="just">
              <a:lnSpc>
                <a:spcPct val="107000"/>
              </a:lnSpc>
              <a:spcAft>
                <a:spcPts val="800"/>
              </a:spcAft>
            </a:pPr>
            <a:r>
              <a:rPr lang="en-US" dirty="0" smtClean="0"/>
              <a:t>The </a:t>
            </a:r>
            <a:r>
              <a:rPr lang="en-US" dirty="0"/>
              <a:t>final focus is a very important and complex element for electron-positron colliders, the quality of which primarily determines the luminosity of the collider, as well as the lifetime of the beams and the stability of operation</a:t>
            </a:r>
            <a:r>
              <a:rPr lang="en-US" dirty="0" smtClean="0"/>
              <a:t>.</a:t>
            </a:r>
            <a:endParaRPr lang="ru-RU" dirty="0" smtClean="0"/>
          </a:p>
          <a:p>
            <a:pPr indent="449580" algn="just">
              <a:lnSpc>
                <a:spcPct val="107000"/>
              </a:lnSpc>
              <a:spcAft>
                <a:spcPts val="800"/>
              </a:spcAft>
            </a:pPr>
            <a:endPar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en-US" dirty="0"/>
              <a:t>The key elements of the final focus are quadrupole lenses, which should create a high-quality magnetic field in the orbit of the beams with minimal additions from higher multipole harmonics and at the same time have a high level of magnetic field gradient and compact dimensions</a:t>
            </a:r>
            <a:r>
              <a:rPr lang="en-US" dirty="0" smtClean="0"/>
              <a:t>.</a:t>
            </a:r>
            <a:endParaRPr lang="ru-RU" dirty="0" smtClean="0"/>
          </a:p>
          <a:p>
            <a:pPr indent="449580" algn="just">
              <a:lnSpc>
                <a:spcPct val="107000"/>
              </a:lnSpc>
              <a:spcAft>
                <a:spcPts val="800"/>
              </a:spcAft>
            </a:pPr>
            <a:endParaRPr lang="ru-RU"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en-US" dirty="0"/>
              <a:t>Superconducting quadrupole lenses manufactured using CCT (Canted Cosine Theta) technology meet these requirements well</a:t>
            </a:r>
            <a:r>
              <a:rPr lang="en-US" dirty="0" smtClean="0"/>
              <a:t>.</a:t>
            </a:r>
            <a:endParaRPr lang="ru-RU" dirty="0" smtClean="0"/>
          </a:p>
          <a:p>
            <a:pPr indent="449580" algn="just">
              <a:lnSpc>
                <a:spcPct val="107000"/>
              </a:lnSpc>
              <a:spcAft>
                <a:spcPts val="800"/>
              </a:spcAft>
            </a:pPr>
            <a:endParaRPr lang="ru-RU"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en-US" dirty="0" err="1" smtClean="0"/>
              <a:t>Budker</a:t>
            </a:r>
            <a:r>
              <a:rPr lang="en-US" dirty="0" smtClean="0"/>
              <a:t> Institute of Nuclear Physics has </a:t>
            </a:r>
            <a:r>
              <a:rPr lang="en-US" dirty="0"/>
              <a:t>created a prototype of a two-aperture quadrupole lens of final focus with a gradient of 40 Tl/m, having an internal aperture of 24 mm and a length of 160 mm.</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Нижний колонтитул 1"/>
          <p:cNvSpPr>
            <a:spLocks noGrp="1"/>
          </p:cNvSpPr>
          <p:nvPr>
            <p:ph type="ftr" sz="quarter" idx="4294967295"/>
          </p:nvPr>
        </p:nvSpPr>
        <p:spPr>
          <a:xfrm>
            <a:off x="4038600" y="6356350"/>
            <a:ext cx="4114800" cy="365125"/>
          </a:xfrm>
          <a:prstGeom prst="rect">
            <a:avLst/>
          </a:prstGeom>
        </p:spPr>
        <p:txBody>
          <a:bodyPr/>
          <a:lstStyle/>
          <a:p>
            <a:r>
              <a:rPr lang="en-US" smtClean="0"/>
              <a:t>FTCF2025                                         Budker INP</a:t>
            </a:r>
            <a:endParaRPr lang="ru-RU" dirty="0"/>
          </a:p>
        </p:txBody>
      </p:sp>
      <p:sp>
        <p:nvSpPr>
          <p:cNvPr id="3" name="Номер слайда 2"/>
          <p:cNvSpPr>
            <a:spLocks noGrp="1"/>
          </p:cNvSpPr>
          <p:nvPr>
            <p:ph type="sldNum" sz="quarter" idx="4294967295"/>
          </p:nvPr>
        </p:nvSpPr>
        <p:spPr>
          <a:xfrm>
            <a:off x="8610600" y="6356350"/>
            <a:ext cx="2743200" cy="365125"/>
          </a:xfrm>
          <a:prstGeom prst="rect">
            <a:avLst/>
          </a:prstGeom>
        </p:spPr>
        <p:txBody>
          <a:bodyPr/>
          <a:lstStyle/>
          <a:p>
            <a:fld id="{E8BBAF79-065F-4F45-A920-2D6DA35FAA18}" type="slidenum">
              <a:rPr lang="ru-RU" smtClean="0"/>
              <a:t>14</a:t>
            </a:fld>
            <a:endParaRPr lang="ru-RU" dirty="0"/>
          </a:p>
        </p:txBody>
      </p:sp>
    </p:spTree>
    <p:extLst>
      <p:ext uri="{BB962C8B-B14F-4D97-AF65-F5344CB8AC3E}">
        <p14:creationId xmlns:p14="http://schemas.microsoft.com/office/powerpoint/2010/main" val="513209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15" y="1475963"/>
            <a:ext cx="11943630" cy="5245512"/>
          </a:xfrm>
          <a:prstGeom prst="rect">
            <a:avLst/>
          </a:prstGeom>
          <a:solidFill>
            <a:schemeClr val="tx1"/>
          </a:solidFill>
        </p:spPr>
      </p:pic>
      <p:sp>
        <p:nvSpPr>
          <p:cNvPr id="6" name="TextBox 5"/>
          <p:cNvSpPr txBox="1"/>
          <p:nvPr/>
        </p:nvSpPr>
        <p:spPr>
          <a:xfrm>
            <a:off x="6115410" y="1571624"/>
            <a:ext cx="176212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Cryostat shell</a:t>
            </a:r>
            <a:endParaRPr lang="ru-RU" sz="1400" dirty="0"/>
          </a:p>
        </p:txBody>
      </p:sp>
      <p:cxnSp>
        <p:nvCxnSpPr>
          <p:cNvPr id="8" name="Прямая со стрелкой 7"/>
          <p:cNvCxnSpPr/>
          <p:nvPr/>
        </p:nvCxnSpPr>
        <p:spPr>
          <a:xfrm>
            <a:off x="7477125" y="1879401"/>
            <a:ext cx="1400175" cy="6066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5819775" y="2182714"/>
            <a:ext cx="1381125" cy="307777"/>
          </a:xfrm>
          <a:prstGeom prst="rect">
            <a:avLst/>
          </a:prstGeom>
          <a:solidFill>
            <a:schemeClr val="bg1"/>
          </a:solidFill>
          <a:ln>
            <a:solidFill>
              <a:schemeClr val="tx1"/>
            </a:solidFill>
          </a:ln>
        </p:spPr>
        <p:txBody>
          <a:bodyPr wrap="square" rtlCol="0">
            <a:spAutoFit/>
          </a:bodyPr>
          <a:lstStyle/>
          <a:p>
            <a:r>
              <a:rPr lang="en-US" sz="1400" dirty="0" smtClean="0"/>
              <a:t>Heat shield</a:t>
            </a:r>
            <a:endParaRPr lang="ru-RU" sz="1400" dirty="0"/>
          </a:p>
        </p:txBody>
      </p:sp>
      <p:cxnSp>
        <p:nvCxnSpPr>
          <p:cNvPr id="11" name="Прямая со стрелкой 10"/>
          <p:cNvCxnSpPr/>
          <p:nvPr/>
        </p:nvCxnSpPr>
        <p:spPr>
          <a:xfrm flipH="1">
            <a:off x="6201135" y="2486025"/>
            <a:ext cx="132990" cy="8667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14525" y="3019425"/>
            <a:ext cx="1223989" cy="307777"/>
          </a:xfrm>
          <a:prstGeom prst="rect">
            <a:avLst/>
          </a:prstGeom>
          <a:solidFill>
            <a:schemeClr val="bg1"/>
          </a:solidFill>
          <a:ln>
            <a:solidFill>
              <a:schemeClr val="tx1"/>
            </a:solidFill>
          </a:ln>
        </p:spPr>
        <p:txBody>
          <a:bodyPr wrap="none" rtlCol="0">
            <a:spAutoFit/>
          </a:bodyPr>
          <a:lstStyle/>
          <a:p>
            <a:r>
              <a:rPr lang="en-US" sz="1400" dirty="0" smtClean="0"/>
              <a:t>Meeting point</a:t>
            </a:r>
            <a:endParaRPr lang="ru-RU" sz="1400" dirty="0"/>
          </a:p>
        </p:txBody>
      </p:sp>
      <p:cxnSp>
        <p:nvCxnSpPr>
          <p:cNvPr id="15" name="Прямая со стрелкой 14"/>
          <p:cNvCxnSpPr/>
          <p:nvPr/>
        </p:nvCxnSpPr>
        <p:spPr>
          <a:xfrm>
            <a:off x="2824162" y="3327202"/>
            <a:ext cx="128587" cy="82772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93958" y="4680824"/>
            <a:ext cx="1566684" cy="523220"/>
          </a:xfrm>
          <a:prstGeom prst="rect">
            <a:avLst/>
          </a:prstGeom>
          <a:solidFill>
            <a:schemeClr val="bg1"/>
          </a:solidFill>
          <a:ln>
            <a:solidFill>
              <a:schemeClr val="tx1"/>
            </a:solidFill>
          </a:ln>
        </p:spPr>
        <p:txBody>
          <a:bodyPr wrap="square" rtlCol="0">
            <a:spAutoFit/>
          </a:bodyPr>
          <a:lstStyle/>
          <a:p>
            <a:r>
              <a:rPr lang="en-US" sz="1400" dirty="0" smtClean="0"/>
              <a:t>Superconducting quadrupole</a:t>
            </a:r>
            <a:endParaRPr lang="ru-RU" sz="1400" dirty="0"/>
          </a:p>
        </p:txBody>
      </p:sp>
      <p:cxnSp>
        <p:nvCxnSpPr>
          <p:cNvPr id="20" name="Прямая со стрелкой 19"/>
          <p:cNvCxnSpPr/>
          <p:nvPr/>
        </p:nvCxnSpPr>
        <p:spPr>
          <a:xfrm flipH="1" flipV="1">
            <a:off x="8877300" y="3629025"/>
            <a:ext cx="190500" cy="105179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9248775" y="3173313"/>
            <a:ext cx="0" cy="1507513"/>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2057" y="607210"/>
            <a:ext cx="3858310" cy="523220"/>
          </a:xfrm>
          <a:prstGeom prst="rect">
            <a:avLst/>
          </a:prstGeom>
          <a:noFill/>
        </p:spPr>
        <p:txBody>
          <a:bodyPr wrap="square" rtlCol="0">
            <a:spAutoFit/>
          </a:bodyPr>
          <a:lstStyle/>
          <a:p>
            <a:r>
              <a:rPr lang="en-US" sz="1400" dirty="0"/>
              <a:t>The horizontal angle between the equilibrium paths of the beams is ± </a:t>
            </a:r>
            <a:r>
              <a:rPr lang="en-US" sz="1400" dirty="0" smtClean="0"/>
              <a:t>0.025 </a:t>
            </a:r>
            <a:r>
              <a:rPr lang="en-US" sz="1400" dirty="0" err="1" smtClean="0"/>
              <a:t>mrad</a:t>
            </a:r>
            <a:endParaRPr lang="ru-RU" sz="1400" dirty="0"/>
          </a:p>
        </p:txBody>
      </p:sp>
      <p:sp>
        <p:nvSpPr>
          <p:cNvPr id="29" name="TextBox 28"/>
          <p:cNvSpPr txBox="1"/>
          <p:nvPr/>
        </p:nvSpPr>
        <p:spPr>
          <a:xfrm>
            <a:off x="4001905" y="114300"/>
            <a:ext cx="1769202" cy="369332"/>
          </a:xfrm>
          <a:prstGeom prst="rect">
            <a:avLst/>
          </a:prstGeom>
          <a:noFill/>
        </p:spPr>
        <p:txBody>
          <a:bodyPr wrap="none" rtlCol="0">
            <a:spAutoFit/>
          </a:bodyPr>
          <a:lstStyle/>
          <a:p>
            <a:r>
              <a:rPr lang="en-US" dirty="0"/>
              <a:t>Top view of </a:t>
            </a:r>
            <a:r>
              <a:rPr lang="en-US" dirty="0" smtClean="0"/>
              <a:t>final </a:t>
            </a:r>
            <a:endParaRPr lang="ru-RU" dirty="0"/>
          </a:p>
        </p:txBody>
      </p:sp>
      <p:sp>
        <p:nvSpPr>
          <p:cNvPr id="30" name="TextBox 29"/>
          <p:cNvSpPr txBox="1"/>
          <p:nvPr/>
        </p:nvSpPr>
        <p:spPr>
          <a:xfrm>
            <a:off x="4929186" y="807034"/>
            <a:ext cx="6496051" cy="307777"/>
          </a:xfrm>
          <a:prstGeom prst="rect">
            <a:avLst/>
          </a:prstGeom>
          <a:noFill/>
        </p:spPr>
        <p:txBody>
          <a:bodyPr wrap="square" rtlCol="0">
            <a:spAutoFit/>
          </a:bodyPr>
          <a:lstStyle/>
          <a:p>
            <a:r>
              <a:rPr lang="en-US" sz="1400" dirty="0" smtClean="0"/>
              <a:t>The </a:t>
            </a:r>
            <a:r>
              <a:rPr lang="en-US" sz="1400" dirty="0"/>
              <a:t>distance from the meeting point to the beginning of the quadrupoles is ≈ </a:t>
            </a:r>
            <a:r>
              <a:rPr lang="en-US" sz="1400" dirty="0" smtClean="0"/>
              <a:t>950 </a:t>
            </a:r>
            <a:r>
              <a:rPr lang="en-US" sz="1400" dirty="0"/>
              <a:t>mm</a:t>
            </a:r>
            <a:endParaRPr lang="ru-RU" sz="1400" dirty="0"/>
          </a:p>
        </p:txBody>
      </p:sp>
      <p:sp>
        <p:nvSpPr>
          <p:cNvPr id="2" name="Нижний колонтитул 1"/>
          <p:cNvSpPr>
            <a:spLocks noGrp="1"/>
          </p:cNvSpPr>
          <p:nvPr>
            <p:ph type="ftr" sz="quarter" idx="4294967295"/>
          </p:nvPr>
        </p:nvSpPr>
        <p:spPr>
          <a:xfrm>
            <a:off x="4038600" y="6356350"/>
            <a:ext cx="4114800" cy="365125"/>
          </a:xfrm>
          <a:prstGeom prst="rect">
            <a:avLst/>
          </a:prstGeom>
        </p:spPr>
        <p:txBody>
          <a:bodyPr/>
          <a:lstStyle/>
          <a:p>
            <a:r>
              <a:rPr lang="en-US" smtClean="0"/>
              <a:t>FTCF2025                                         Budker INP</a:t>
            </a:r>
            <a:endParaRPr lang="ru-RU"/>
          </a:p>
        </p:txBody>
      </p:sp>
      <p:sp>
        <p:nvSpPr>
          <p:cNvPr id="3" name="Номер слайда 2"/>
          <p:cNvSpPr>
            <a:spLocks noGrp="1"/>
          </p:cNvSpPr>
          <p:nvPr>
            <p:ph type="sldNum" sz="quarter" idx="4294967295"/>
          </p:nvPr>
        </p:nvSpPr>
        <p:spPr>
          <a:xfrm>
            <a:off x="8610600" y="6356350"/>
            <a:ext cx="2743200" cy="365125"/>
          </a:xfrm>
          <a:prstGeom prst="rect">
            <a:avLst/>
          </a:prstGeom>
        </p:spPr>
        <p:txBody>
          <a:bodyPr/>
          <a:lstStyle/>
          <a:p>
            <a:fld id="{E8BBAF79-065F-4F45-A920-2D6DA35FAA18}" type="slidenum">
              <a:rPr lang="ru-RU" smtClean="0"/>
              <a:t>15</a:t>
            </a:fld>
            <a:endParaRPr lang="ru-RU"/>
          </a:p>
        </p:txBody>
      </p:sp>
    </p:spTree>
    <p:extLst>
      <p:ext uri="{BB962C8B-B14F-4D97-AF65-F5344CB8AC3E}">
        <p14:creationId xmlns:p14="http://schemas.microsoft.com/office/powerpoint/2010/main" val="580653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078" y="1023427"/>
            <a:ext cx="11441871" cy="5025146"/>
          </a:xfrm>
          <a:prstGeom prst="rect">
            <a:avLst/>
          </a:prstGeom>
        </p:spPr>
      </p:pic>
      <p:sp>
        <p:nvSpPr>
          <p:cNvPr id="3" name="TextBox 2"/>
          <p:cNvSpPr txBox="1"/>
          <p:nvPr/>
        </p:nvSpPr>
        <p:spPr>
          <a:xfrm>
            <a:off x="8818880" y="1778000"/>
            <a:ext cx="1257075" cy="307777"/>
          </a:xfrm>
          <a:prstGeom prst="rect">
            <a:avLst/>
          </a:prstGeom>
          <a:noFill/>
          <a:ln>
            <a:solidFill>
              <a:schemeClr val="tx1"/>
            </a:solidFill>
          </a:ln>
        </p:spPr>
        <p:txBody>
          <a:bodyPr wrap="none" rtlCol="0">
            <a:spAutoFit/>
          </a:bodyPr>
          <a:lstStyle/>
          <a:p>
            <a:r>
              <a:rPr lang="en-US" sz="1400" dirty="0" smtClean="0"/>
              <a:t>Left quadruple</a:t>
            </a:r>
            <a:endParaRPr lang="ru-RU" sz="1400" dirty="0"/>
          </a:p>
        </p:txBody>
      </p:sp>
      <p:sp>
        <p:nvSpPr>
          <p:cNvPr id="4" name="TextBox 3"/>
          <p:cNvSpPr txBox="1"/>
          <p:nvPr/>
        </p:nvSpPr>
        <p:spPr>
          <a:xfrm>
            <a:off x="8961120" y="6370320"/>
            <a:ext cx="1450975" cy="307777"/>
          </a:xfrm>
          <a:prstGeom prst="rect">
            <a:avLst/>
          </a:prstGeom>
          <a:noFill/>
          <a:ln>
            <a:solidFill>
              <a:schemeClr val="tx1"/>
            </a:solidFill>
          </a:ln>
        </p:spPr>
        <p:txBody>
          <a:bodyPr wrap="none" rtlCol="0">
            <a:spAutoFit/>
          </a:bodyPr>
          <a:lstStyle/>
          <a:p>
            <a:r>
              <a:rPr lang="en-US" sz="1400" dirty="0" smtClean="0"/>
              <a:t>Right quadrupole</a:t>
            </a:r>
            <a:endParaRPr lang="ru-RU" sz="1400" dirty="0"/>
          </a:p>
        </p:txBody>
      </p:sp>
      <p:cxnSp>
        <p:nvCxnSpPr>
          <p:cNvPr id="6" name="Прямая со стрелкой 5"/>
          <p:cNvCxnSpPr/>
          <p:nvPr/>
        </p:nvCxnSpPr>
        <p:spPr>
          <a:xfrm>
            <a:off x="9795707" y="2085777"/>
            <a:ext cx="100133" cy="3221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10078720" y="5557520"/>
            <a:ext cx="182880" cy="8128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22225" y="256540"/>
            <a:ext cx="2995372" cy="369332"/>
          </a:xfrm>
          <a:prstGeom prst="rect">
            <a:avLst/>
          </a:prstGeom>
          <a:noFill/>
        </p:spPr>
        <p:txBody>
          <a:bodyPr wrap="none" rtlCol="0">
            <a:spAutoFit/>
          </a:bodyPr>
          <a:lstStyle/>
          <a:p>
            <a:r>
              <a:rPr lang="en-US" dirty="0"/>
              <a:t>Top view of the meeting </a:t>
            </a:r>
            <a:r>
              <a:rPr lang="en-US" dirty="0" smtClean="0"/>
              <a:t>point</a:t>
            </a:r>
            <a:endParaRPr lang="ru-RU" dirty="0"/>
          </a:p>
        </p:txBody>
      </p:sp>
      <p:sp>
        <p:nvSpPr>
          <p:cNvPr id="5" name="Нижний колонтитул 4"/>
          <p:cNvSpPr>
            <a:spLocks noGrp="1"/>
          </p:cNvSpPr>
          <p:nvPr>
            <p:ph type="ftr" sz="quarter" idx="4294967295"/>
          </p:nvPr>
        </p:nvSpPr>
        <p:spPr>
          <a:xfrm>
            <a:off x="3937000" y="6148923"/>
            <a:ext cx="4114800" cy="365125"/>
          </a:xfrm>
          <a:prstGeom prst="rect">
            <a:avLst/>
          </a:prstGeom>
        </p:spPr>
        <p:txBody>
          <a:bodyPr/>
          <a:lstStyle/>
          <a:p>
            <a:r>
              <a:rPr lang="en-US" dirty="0" smtClean="0"/>
              <a:t>FTCF2025                                         </a:t>
            </a:r>
            <a:r>
              <a:rPr lang="en-US" dirty="0" err="1" smtClean="0"/>
              <a:t>Budker</a:t>
            </a:r>
            <a:r>
              <a:rPr lang="en-US" dirty="0" smtClean="0"/>
              <a:t> INP</a:t>
            </a:r>
            <a:endParaRPr lang="ru-RU" dirty="0"/>
          </a:p>
        </p:txBody>
      </p:sp>
      <p:sp>
        <p:nvSpPr>
          <p:cNvPr id="7" name="Номер слайда 6"/>
          <p:cNvSpPr>
            <a:spLocks noGrp="1"/>
          </p:cNvSpPr>
          <p:nvPr>
            <p:ph type="sldNum" sz="quarter" idx="4294967295"/>
          </p:nvPr>
        </p:nvSpPr>
        <p:spPr>
          <a:xfrm>
            <a:off x="8610600" y="6356350"/>
            <a:ext cx="2743200" cy="365125"/>
          </a:xfrm>
          <a:prstGeom prst="rect">
            <a:avLst/>
          </a:prstGeom>
        </p:spPr>
        <p:txBody>
          <a:bodyPr/>
          <a:lstStyle/>
          <a:p>
            <a:fld id="{E8BBAF79-065F-4F45-A920-2D6DA35FAA18}" type="slidenum">
              <a:rPr lang="ru-RU" smtClean="0"/>
              <a:t>16</a:t>
            </a:fld>
            <a:endParaRPr lang="ru-RU" dirty="0"/>
          </a:p>
        </p:txBody>
      </p:sp>
    </p:spTree>
    <p:extLst>
      <p:ext uri="{BB962C8B-B14F-4D97-AF65-F5344CB8AC3E}">
        <p14:creationId xmlns:p14="http://schemas.microsoft.com/office/powerpoint/2010/main" val="874422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4294967295"/>
          </p:nvPr>
        </p:nvSpPr>
        <p:spPr>
          <a:xfrm>
            <a:off x="4038600" y="6356350"/>
            <a:ext cx="4114800" cy="365125"/>
          </a:xfrm>
          <a:prstGeom prst="rect">
            <a:avLst/>
          </a:prstGeom>
        </p:spPr>
        <p:txBody>
          <a:bodyPr/>
          <a:lstStyle/>
          <a:p>
            <a:r>
              <a:rPr lang="en-US" smtClean="0"/>
              <a:t>FTCF2025                                         Budker INP</a:t>
            </a:r>
            <a:endParaRPr lang="ru-RU"/>
          </a:p>
        </p:txBody>
      </p:sp>
      <p:sp>
        <p:nvSpPr>
          <p:cNvPr id="5" name="Номер слайда 4"/>
          <p:cNvSpPr>
            <a:spLocks noGrp="1"/>
          </p:cNvSpPr>
          <p:nvPr>
            <p:ph type="sldNum" sz="quarter" idx="4294967295"/>
          </p:nvPr>
        </p:nvSpPr>
        <p:spPr>
          <a:xfrm>
            <a:off x="8610600" y="6356350"/>
            <a:ext cx="2743200" cy="365125"/>
          </a:xfrm>
          <a:prstGeom prst="rect">
            <a:avLst/>
          </a:prstGeom>
        </p:spPr>
        <p:txBody>
          <a:bodyPr/>
          <a:lstStyle/>
          <a:p>
            <a:fld id="{F706030D-4811-4863-96A1-12D67774DDA7}" type="slidenum">
              <a:rPr lang="ru-RU" smtClean="0"/>
              <a:t>17</a:t>
            </a:fld>
            <a:endParaRPr lang="ru-RU"/>
          </a:p>
        </p:txBody>
      </p:sp>
      <p:sp>
        <p:nvSpPr>
          <p:cNvPr id="6" name="Прямоугольник 5"/>
          <p:cNvSpPr/>
          <p:nvPr/>
        </p:nvSpPr>
        <p:spPr>
          <a:xfrm>
            <a:off x="1730809" y="163841"/>
            <a:ext cx="8746776" cy="338554"/>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sz="1600" b="1" dirty="0">
                <a:latin typeface="Comic Sans MS" panose="030F0702030302020204" pitchFamily="66" charset="0"/>
              </a:rPr>
              <a:t> </a:t>
            </a:r>
            <a:r>
              <a:rPr lang="en-US" sz="1600" dirty="0"/>
              <a:t>Superconducting CCT quadrupole</a:t>
            </a:r>
            <a:endParaRPr lang="en-US" sz="1400" dirty="0">
              <a:solidFill>
                <a:schemeClr val="dk1"/>
              </a:solidFill>
            </a:endParaRPr>
          </a:p>
        </p:txBody>
      </p:sp>
      <p:sp>
        <p:nvSpPr>
          <p:cNvPr id="7" name="Прямоугольник 6"/>
          <p:cNvSpPr/>
          <p:nvPr/>
        </p:nvSpPr>
        <p:spPr>
          <a:xfrm>
            <a:off x="519546" y="782998"/>
            <a:ext cx="11157527" cy="1384995"/>
          </a:xfrm>
          <a:prstGeom prst="rect">
            <a:avLst/>
          </a:prstGeom>
          <a:noFill/>
          <a:ln w="12700">
            <a:solidFill>
              <a:schemeClr val="tx1"/>
            </a:solidFill>
            <a:prstDash val="solid"/>
          </a:ln>
        </p:spPr>
        <p:txBody>
          <a:bodyPr wrap="square">
            <a:spAutoFit/>
          </a:bodyPr>
          <a:lstStyle/>
          <a:p>
            <a:r>
              <a:rPr lang="en-US" sz="1400" dirty="0"/>
              <a:t>CCT Quadrupole Lens design: </a:t>
            </a:r>
            <a:endParaRPr lang="ru-RU" sz="1400" dirty="0" smtClean="0"/>
          </a:p>
          <a:p>
            <a:pPr marL="285750" indent="-285750">
              <a:buFont typeface="Arial" panose="020B0604020202020204" pitchFamily="34" charset="0"/>
              <a:buChar char="•"/>
            </a:pPr>
            <a:r>
              <a:rPr lang="en-US" sz="1400" dirty="0" smtClean="0"/>
              <a:t>The </a:t>
            </a:r>
            <a:r>
              <a:rPr lang="en-US" sz="1400" dirty="0"/>
              <a:t>wire is wound into grooves on the surface of the inner cylinder and mechanically pressed by the outer cylinder, which is continuously applied to the inner cylinder during the winding process. </a:t>
            </a:r>
            <a:endParaRPr lang="ru-RU" sz="1400" dirty="0" smtClean="0"/>
          </a:p>
          <a:p>
            <a:pPr marL="285750" indent="-285750">
              <a:buFont typeface="Arial" panose="020B0604020202020204" pitchFamily="34" charset="0"/>
              <a:buChar char="•"/>
            </a:pPr>
            <a:r>
              <a:rPr lang="en-US" sz="1400" dirty="0" smtClean="0"/>
              <a:t>Then</a:t>
            </a:r>
            <a:r>
              <a:rPr lang="en-US" sz="1400" dirty="0"/>
              <a:t>, during the winding of the outer cylinder, the coils are pressed by the outer mandrel. </a:t>
            </a:r>
            <a:endParaRPr lang="ru-RU" sz="1400" dirty="0" smtClean="0"/>
          </a:p>
          <a:p>
            <a:pPr marL="285750" indent="-285750">
              <a:buFont typeface="Arial" panose="020B0604020202020204" pitchFamily="34" charset="0"/>
              <a:buChar char="•"/>
            </a:pPr>
            <a:r>
              <a:rPr lang="en-US" sz="1400" dirty="0" smtClean="0"/>
              <a:t>The </a:t>
            </a:r>
            <a:r>
              <a:rPr lang="en-US" sz="1400" dirty="0"/>
              <a:t>outer mandrel is made of copper to ensure good thermal conductivity, as cooling will take place inside the indirect cooling cryostat in vacuum</a:t>
            </a:r>
            <a:r>
              <a:rPr lang="en-US" sz="1400" dirty="0" smtClean="0"/>
              <a:t>.</a:t>
            </a:r>
            <a:r>
              <a:rPr lang="ru-RU" sz="1400" dirty="0" smtClean="0"/>
              <a:t> </a:t>
            </a:r>
          </a:p>
          <a:p>
            <a:pPr marL="285750" indent="-285750">
              <a:buFont typeface="Arial" panose="020B0604020202020204" pitchFamily="34" charset="0"/>
              <a:buChar char="•"/>
            </a:pPr>
            <a:r>
              <a:rPr lang="en-US" sz="1400" dirty="0" smtClean="0"/>
              <a:t>The </a:t>
            </a:r>
            <a:r>
              <a:rPr lang="en-US" sz="1400" dirty="0"/>
              <a:t>wire is wound continuously in one piece.</a:t>
            </a:r>
            <a:endParaRPr lang="ru-RU" sz="1400" dirty="0">
              <a:solidFill>
                <a:schemeClr val="dk1"/>
              </a:solidFill>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546" y="2583387"/>
            <a:ext cx="5159518" cy="2908495"/>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1223" y="2583387"/>
            <a:ext cx="5189504" cy="2908495"/>
          </a:xfrm>
          <a:prstGeom prst="rect">
            <a:avLst/>
          </a:prstGeom>
        </p:spPr>
      </p:pic>
      <p:sp>
        <p:nvSpPr>
          <p:cNvPr id="12" name="Прямоугольник 11"/>
          <p:cNvSpPr/>
          <p:nvPr/>
        </p:nvSpPr>
        <p:spPr>
          <a:xfrm>
            <a:off x="519546" y="5636552"/>
            <a:ext cx="4440575" cy="338554"/>
          </a:xfrm>
          <a:prstGeom prst="rect">
            <a:avLst/>
          </a:prstGeom>
        </p:spPr>
        <p:txBody>
          <a:bodyPr wrap="none">
            <a:spAutoFit/>
          </a:bodyPr>
          <a:lstStyle/>
          <a:p>
            <a:r>
              <a:rPr lang="en-US" sz="1600" dirty="0"/>
              <a:t>Three-dimensional model of a CCT </a:t>
            </a:r>
            <a:r>
              <a:rPr lang="en-US" sz="1600" dirty="0" smtClean="0"/>
              <a:t>quadrupole lens</a:t>
            </a:r>
            <a:endParaRPr lang="ru-RU" sz="1600" dirty="0">
              <a:latin typeface="Comic Sans MS" panose="030F0702030302020204" pitchFamily="66" charset="0"/>
            </a:endParaRPr>
          </a:p>
        </p:txBody>
      </p:sp>
      <p:sp>
        <p:nvSpPr>
          <p:cNvPr id="13" name="Прямоугольник 12"/>
          <p:cNvSpPr/>
          <p:nvPr/>
        </p:nvSpPr>
        <p:spPr>
          <a:xfrm>
            <a:off x="6349284" y="5688460"/>
            <a:ext cx="3225178" cy="338554"/>
          </a:xfrm>
          <a:prstGeom prst="rect">
            <a:avLst/>
          </a:prstGeom>
        </p:spPr>
        <p:txBody>
          <a:bodyPr wrap="none">
            <a:spAutoFit/>
          </a:bodyPr>
          <a:lstStyle/>
          <a:p>
            <a:r>
              <a:rPr lang="en-US" sz="1600" dirty="0"/>
              <a:t>The shape of the groove for the wire</a:t>
            </a:r>
            <a:endParaRPr lang="ru-RU" sz="1600" dirty="0"/>
          </a:p>
        </p:txBody>
      </p:sp>
    </p:spTree>
    <p:extLst>
      <p:ext uri="{BB962C8B-B14F-4D97-AF65-F5344CB8AC3E}">
        <p14:creationId xmlns:p14="http://schemas.microsoft.com/office/powerpoint/2010/main" val="2015067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4294967295"/>
          </p:nvPr>
        </p:nvSpPr>
        <p:spPr>
          <a:xfrm>
            <a:off x="4066309" y="6356350"/>
            <a:ext cx="4114800" cy="365125"/>
          </a:xfrm>
          <a:prstGeom prst="rect">
            <a:avLst/>
          </a:prstGeom>
        </p:spPr>
        <p:txBody>
          <a:bodyPr/>
          <a:lstStyle/>
          <a:p>
            <a:r>
              <a:rPr lang="en-US" smtClean="0"/>
              <a:t>FTCF2025                                         Budker INP</a:t>
            </a:r>
            <a:endParaRPr lang="ru-RU"/>
          </a:p>
        </p:txBody>
      </p:sp>
      <p:sp>
        <p:nvSpPr>
          <p:cNvPr id="5" name="Номер слайда 4"/>
          <p:cNvSpPr>
            <a:spLocks noGrp="1"/>
          </p:cNvSpPr>
          <p:nvPr>
            <p:ph type="sldNum" sz="quarter" idx="4294967295"/>
          </p:nvPr>
        </p:nvSpPr>
        <p:spPr>
          <a:xfrm>
            <a:off x="8809163" y="6356350"/>
            <a:ext cx="2743200" cy="365125"/>
          </a:xfrm>
          <a:prstGeom prst="rect">
            <a:avLst/>
          </a:prstGeom>
        </p:spPr>
        <p:txBody>
          <a:bodyPr/>
          <a:lstStyle/>
          <a:p>
            <a:fld id="{F706030D-4811-4863-96A1-12D67774DDA7}" type="slidenum">
              <a:rPr lang="ru-RU" smtClean="0"/>
              <a:t>18</a:t>
            </a:fld>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8145" y="1085710"/>
            <a:ext cx="5126164" cy="22513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145" y="947211"/>
            <a:ext cx="4959928" cy="2178347"/>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145" y="3804006"/>
            <a:ext cx="4959928" cy="2178347"/>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017" y="3804006"/>
            <a:ext cx="5150292" cy="2261952"/>
          </a:xfrm>
          <a:prstGeom prst="rect">
            <a:avLst/>
          </a:prstGeom>
        </p:spPr>
      </p:pic>
      <p:sp>
        <p:nvSpPr>
          <p:cNvPr id="2" name="TextBox 1"/>
          <p:cNvSpPr txBox="1"/>
          <p:nvPr/>
        </p:nvSpPr>
        <p:spPr>
          <a:xfrm>
            <a:off x="4433455" y="157106"/>
            <a:ext cx="2570897" cy="461665"/>
          </a:xfrm>
          <a:prstGeom prst="rect">
            <a:avLst/>
          </a:prstGeom>
          <a:noFill/>
        </p:spPr>
        <p:txBody>
          <a:bodyPr wrap="none" rtlCol="0">
            <a:spAutoFit/>
          </a:bodyPr>
          <a:lstStyle/>
          <a:p>
            <a:r>
              <a:rPr lang="en-US" sz="2400" dirty="0" smtClean="0"/>
              <a:t>Quadrupole details</a:t>
            </a:r>
            <a:endParaRPr lang="ru-RU" sz="2400" dirty="0"/>
          </a:p>
        </p:txBody>
      </p:sp>
      <p:sp>
        <p:nvSpPr>
          <p:cNvPr id="3" name="TextBox 2"/>
          <p:cNvSpPr txBox="1"/>
          <p:nvPr/>
        </p:nvSpPr>
        <p:spPr>
          <a:xfrm>
            <a:off x="1130419" y="804106"/>
            <a:ext cx="4575291" cy="307777"/>
          </a:xfrm>
          <a:prstGeom prst="rect">
            <a:avLst/>
          </a:prstGeom>
          <a:noFill/>
        </p:spPr>
        <p:txBody>
          <a:bodyPr wrap="none" rtlCol="0">
            <a:spAutoFit/>
          </a:bodyPr>
          <a:lstStyle/>
          <a:p>
            <a:r>
              <a:rPr lang="en-US" sz="1400" dirty="0"/>
              <a:t>Aluminum alloy base for superconducting wire </a:t>
            </a:r>
            <a:r>
              <a:rPr lang="en-US" sz="1400" dirty="0" smtClean="0"/>
              <a:t>winding</a:t>
            </a:r>
            <a:r>
              <a:rPr lang="ru-RU" sz="1400" dirty="0" smtClean="0"/>
              <a:t> (</a:t>
            </a:r>
            <a:r>
              <a:rPr lang="en-US" sz="1400" dirty="0" smtClean="0"/>
              <a:t>cut)</a:t>
            </a:r>
            <a:endParaRPr lang="ru-RU" sz="1400" dirty="0"/>
          </a:p>
        </p:txBody>
      </p:sp>
      <p:sp>
        <p:nvSpPr>
          <p:cNvPr id="8" name="TextBox 7"/>
          <p:cNvSpPr txBox="1"/>
          <p:nvPr/>
        </p:nvSpPr>
        <p:spPr>
          <a:xfrm>
            <a:off x="6255782" y="773328"/>
            <a:ext cx="4466159" cy="307777"/>
          </a:xfrm>
          <a:prstGeom prst="rect">
            <a:avLst/>
          </a:prstGeom>
          <a:noFill/>
        </p:spPr>
        <p:txBody>
          <a:bodyPr wrap="none" rtlCol="0">
            <a:spAutoFit/>
          </a:bodyPr>
          <a:lstStyle/>
          <a:p>
            <a:r>
              <a:rPr lang="en-US" sz="1400" dirty="0"/>
              <a:t>Laying the first layer of superconducting wire in the groove</a:t>
            </a:r>
            <a:endParaRPr lang="ru-RU" sz="1400" dirty="0"/>
          </a:p>
        </p:txBody>
      </p:sp>
      <p:sp>
        <p:nvSpPr>
          <p:cNvPr id="11" name="TextBox 10"/>
          <p:cNvSpPr txBox="1"/>
          <p:nvPr/>
        </p:nvSpPr>
        <p:spPr>
          <a:xfrm>
            <a:off x="1228437" y="3453998"/>
            <a:ext cx="3694473" cy="307777"/>
          </a:xfrm>
          <a:prstGeom prst="rect">
            <a:avLst/>
          </a:prstGeom>
          <a:noFill/>
        </p:spPr>
        <p:txBody>
          <a:bodyPr wrap="none" rtlCol="0">
            <a:spAutoFit/>
          </a:bodyPr>
          <a:lstStyle/>
          <a:p>
            <a:r>
              <a:rPr lang="en-US" sz="1400" dirty="0"/>
              <a:t>Laying the second layer of superconducting wire</a:t>
            </a:r>
            <a:endParaRPr lang="ru-RU" sz="1400" dirty="0"/>
          </a:p>
        </p:txBody>
      </p:sp>
      <p:sp>
        <p:nvSpPr>
          <p:cNvPr id="12" name="TextBox 11"/>
          <p:cNvSpPr txBox="1"/>
          <p:nvPr/>
        </p:nvSpPr>
        <p:spPr>
          <a:xfrm>
            <a:off x="7004352" y="3496229"/>
            <a:ext cx="2530565" cy="307777"/>
          </a:xfrm>
          <a:prstGeom prst="rect">
            <a:avLst/>
          </a:prstGeom>
          <a:noFill/>
        </p:spPr>
        <p:txBody>
          <a:bodyPr wrap="none" rtlCol="0">
            <a:spAutoFit/>
          </a:bodyPr>
          <a:lstStyle/>
          <a:p>
            <a:r>
              <a:rPr lang="en-US" sz="1400"/>
              <a:t>View of the finished quadrupole</a:t>
            </a:r>
            <a:endParaRPr lang="ru-RU" sz="1400" dirty="0"/>
          </a:p>
        </p:txBody>
      </p:sp>
    </p:spTree>
    <p:extLst>
      <p:ext uri="{BB962C8B-B14F-4D97-AF65-F5344CB8AC3E}">
        <p14:creationId xmlns:p14="http://schemas.microsoft.com/office/powerpoint/2010/main" val="2133254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341497" y="580218"/>
            <a:ext cx="8653608" cy="307777"/>
          </a:xfrm>
          <a:prstGeom prst="rect">
            <a:avLst/>
          </a:prstGeom>
        </p:spPr>
        <p:txBody>
          <a:bodyPr wrap="square">
            <a:spAutoFit/>
          </a:bodyPr>
          <a:lstStyle/>
          <a:p>
            <a:pPr lvl="1" algn="ctr"/>
            <a:r>
              <a:rPr lang="ru-RU" sz="1400" b="1" dirty="0">
                <a:latin typeface="Comic Sans MS" panose="030F0702030302020204" pitchFamily="66" charset="0"/>
              </a:rPr>
              <a:t> </a:t>
            </a:r>
            <a:r>
              <a:rPr lang="en-US" sz="1400" dirty="0"/>
              <a:t>Calculation of the magnetic field for a single quadrupole</a:t>
            </a:r>
            <a:endParaRPr lang="ru-RU" sz="1400" b="1" dirty="0">
              <a:latin typeface="Comic Sans MS" panose="030F0702030302020204" pitchFamily="66" charset="0"/>
            </a:endParaRPr>
          </a:p>
        </p:txBody>
      </p:sp>
      <p:sp>
        <p:nvSpPr>
          <p:cNvPr id="21" name="Прямоугольник 20"/>
          <p:cNvSpPr/>
          <p:nvPr/>
        </p:nvSpPr>
        <p:spPr>
          <a:xfrm>
            <a:off x="900050" y="3366223"/>
            <a:ext cx="4129254" cy="523220"/>
          </a:xfrm>
          <a:prstGeom prst="rect">
            <a:avLst/>
          </a:prstGeom>
        </p:spPr>
        <p:txBody>
          <a:bodyPr wrap="square">
            <a:spAutoFit/>
          </a:bodyPr>
          <a:lstStyle/>
          <a:p>
            <a:r>
              <a:rPr lang="en-US" sz="1400" dirty="0"/>
              <a:t>Dependence of the field components </a:t>
            </a:r>
            <a:r>
              <a:rPr lang="en-US" sz="1400" dirty="0" err="1"/>
              <a:t>Bx</a:t>
            </a:r>
            <a:r>
              <a:rPr lang="en-US" sz="1400" dirty="0"/>
              <a:t> and </a:t>
            </a:r>
            <a:r>
              <a:rPr lang="en-US" sz="1400" dirty="0" err="1"/>
              <a:t>Bz</a:t>
            </a:r>
            <a:r>
              <a:rPr lang="en-US" sz="1400" dirty="0"/>
              <a:t> on the transverse X coordinate</a:t>
            </a:r>
            <a:endParaRPr lang="ru-RU" sz="1400" dirty="0">
              <a:latin typeface="Comic Sans MS" panose="030F0702030302020204" pitchFamily="66" charset="0"/>
            </a:endParaRPr>
          </a:p>
        </p:txBody>
      </p:sp>
      <p:sp>
        <p:nvSpPr>
          <p:cNvPr id="22" name="Прямоугольник 21"/>
          <p:cNvSpPr/>
          <p:nvPr/>
        </p:nvSpPr>
        <p:spPr>
          <a:xfrm>
            <a:off x="6389716" y="3593492"/>
            <a:ext cx="3630789" cy="523220"/>
          </a:xfrm>
          <a:prstGeom prst="rect">
            <a:avLst/>
          </a:prstGeom>
        </p:spPr>
        <p:txBody>
          <a:bodyPr wrap="square">
            <a:spAutoFit/>
          </a:bodyPr>
          <a:lstStyle/>
          <a:p>
            <a:r>
              <a:rPr lang="en-US" sz="1400" dirty="0"/>
              <a:t>Dependence of the </a:t>
            </a:r>
            <a:r>
              <a:rPr lang="en-US" sz="1400" dirty="0" err="1"/>
              <a:t>dBx</a:t>
            </a:r>
            <a:r>
              <a:rPr lang="en-US" sz="1400" dirty="0"/>
              <a:t>/dx and </a:t>
            </a:r>
            <a:r>
              <a:rPr lang="en-US" sz="1400" dirty="0" err="1"/>
              <a:t>dBz</a:t>
            </a:r>
            <a:r>
              <a:rPr lang="en-US" sz="1400" dirty="0"/>
              <a:t>/dx gradients on the transverse X coordinate</a:t>
            </a:r>
            <a:endParaRPr lang="ru-RU" sz="1400" dirty="0">
              <a:latin typeface="Comic Sans MS" panose="030F0702030302020204" pitchFamily="66" charset="0"/>
            </a:endParaRPr>
          </a:p>
        </p:txBody>
      </p:sp>
      <p:sp>
        <p:nvSpPr>
          <p:cNvPr id="23" name="Прямоугольник 22"/>
          <p:cNvSpPr/>
          <p:nvPr/>
        </p:nvSpPr>
        <p:spPr>
          <a:xfrm>
            <a:off x="4804496" y="5056676"/>
            <a:ext cx="2759656" cy="738664"/>
          </a:xfrm>
          <a:prstGeom prst="rect">
            <a:avLst/>
          </a:prstGeom>
        </p:spPr>
        <p:txBody>
          <a:bodyPr wrap="square">
            <a:spAutoFit/>
          </a:bodyPr>
          <a:lstStyle/>
          <a:p>
            <a:r>
              <a:rPr lang="en-US" sz="1400" dirty="0"/>
              <a:t>Distribution </a:t>
            </a:r>
            <a:r>
              <a:rPr lang="en-US" sz="1400" dirty="0" smtClean="0"/>
              <a:t>of </a:t>
            </a:r>
            <a:r>
              <a:rPr lang="en-US" sz="1400" dirty="0"/>
              <a:t>the </a:t>
            </a:r>
            <a:r>
              <a:rPr lang="en-US" sz="1400" dirty="0" err="1"/>
              <a:t>dBx</a:t>
            </a:r>
            <a:r>
              <a:rPr lang="en-US" sz="1400" dirty="0"/>
              <a:t>/dx and </a:t>
            </a:r>
            <a:r>
              <a:rPr lang="en-US" sz="1400" dirty="0" err="1"/>
              <a:t>dBz</a:t>
            </a:r>
            <a:r>
              <a:rPr lang="en-US" sz="1400" dirty="0"/>
              <a:t>/dx </a:t>
            </a:r>
            <a:r>
              <a:rPr lang="en-US" sz="1400" dirty="0" smtClean="0"/>
              <a:t>field</a:t>
            </a:r>
            <a:r>
              <a:rPr lang="ru-RU" sz="1400" dirty="0" smtClean="0"/>
              <a:t> </a:t>
            </a:r>
            <a:r>
              <a:rPr lang="en-US" sz="1400" dirty="0" smtClean="0"/>
              <a:t>gradients </a:t>
            </a:r>
            <a:r>
              <a:rPr lang="en-US" sz="1400" dirty="0"/>
              <a:t>along the longitudinal coordinate</a:t>
            </a:r>
            <a:endParaRPr lang="ru-RU" sz="1400" dirty="0">
              <a:latin typeface="Comic Sans MS" panose="030F0702030302020204" pitchFamily="66" charset="0"/>
            </a:endParaRPr>
          </a:p>
        </p:txBody>
      </p:sp>
      <p:sp>
        <p:nvSpPr>
          <p:cNvPr id="17" name="Прямоугольник 16"/>
          <p:cNvSpPr/>
          <p:nvPr/>
        </p:nvSpPr>
        <p:spPr>
          <a:xfrm>
            <a:off x="1775036" y="152372"/>
            <a:ext cx="8746776" cy="369332"/>
          </a:xfrm>
          <a:prstGeom prst="rect">
            <a:avLst/>
          </a:prstGeom>
          <a:solidFill>
            <a:schemeClr val="accent3">
              <a:lumMod val="20000"/>
              <a:lumOff val="80000"/>
            </a:schemeClr>
          </a:solidFill>
          <a:ln w="12700">
            <a:solidFill>
              <a:schemeClr val="tx1"/>
            </a:solidFill>
            <a:prstDash val="solid"/>
          </a:ln>
        </p:spPr>
        <p:txBody>
          <a:bodyPr wrap="square">
            <a:spAutoFit/>
          </a:bodyPr>
          <a:lstStyle/>
          <a:p>
            <a:pPr algn="ctr"/>
            <a:r>
              <a:rPr lang="en-US" b="1" dirty="0">
                <a:latin typeface="Comic Sans MS" panose="030F0702030302020204" pitchFamily="66" charset="0"/>
              </a:rPr>
              <a:t> </a:t>
            </a:r>
            <a:r>
              <a:rPr lang="en-US" dirty="0"/>
              <a:t>Single Superconducting CCT quadrupole</a:t>
            </a:r>
            <a:endParaRPr lang="en-US" dirty="0">
              <a:solidFill>
                <a:schemeClr val="dk1"/>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50" y="935299"/>
            <a:ext cx="3839300" cy="2414164"/>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9049" y="887994"/>
            <a:ext cx="4370643" cy="2640597"/>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03" y="4104114"/>
            <a:ext cx="3969593" cy="2143409"/>
          </a:xfrm>
          <a:prstGeom prst="rect">
            <a:avLst/>
          </a:prstGeom>
        </p:spPr>
      </p:pic>
      <p:sp>
        <p:nvSpPr>
          <p:cNvPr id="2" name="Нижний колонтитул 1"/>
          <p:cNvSpPr>
            <a:spLocks noGrp="1"/>
          </p:cNvSpPr>
          <p:nvPr>
            <p:ph type="ftr" sz="quarter" idx="4294967295"/>
          </p:nvPr>
        </p:nvSpPr>
        <p:spPr>
          <a:xfrm>
            <a:off x="4038600" y="6356350"/>
            <a:ext cx="4114800" cy="365125"/>
          </a:xfrm>
          <a:prstGeom prst="rect">
            <a:avLst/>
          </a:prstGeom>
        </p:spPr>
        <p:txBody>
          <a:bodyPr/>
          <a:lstStyle/>
          <a:p>
            <a:r>
              <a:rPr lang="en-US" smtClean="0"/>
              <a:t>FTCF2025                                         Budker INP</a:t>
            </a:r>
            <a:endParaRPr lang="ru-RU"/>
          </a:p>
        </p:txBody>
      </p:sp>
      <p:sp>
        <p:nvSpPr>
          <p:cNvPr id="5" name="Номер слайда 4"/>
          <p:cNvSpPr>
            <a:spLocks noGrp="1"/>
          </p:cNvSpPr>
          <p:nvPr>
            <p:ph type="sldNum" sz="quarter" idx="4294967295"/>
          </p:nvPr>
        </p:nvSpPr>
        <p:spPr>
          <a:xfrm>
            <a:off x="8610600" y="6356350"/>
            <a:ext cx="2743200" cy="365125"/>
          </a:xfrm>
          <a:prstGeom prst="rect">
            <a:avLst/>
          </a:prstGeom>
        </p:spPr>
        <p:txBody>
          <a:bodyPr/>
          <a:lstStyle/>
          <a:p>
            <a:fld id="{E8BBAF79-065F-4F45-A920-2D6DA35FAA18}" type="slidenum">
              <a:rPr lang="ru-RU" smtClean="0"/>
              <a:t>19</a:t>
            </a:fld>
            <a:endParaRPr lang="ru-RU"/>
          </a:p>
        </p:txBody>
      </p:sp>
      <p:sp>
        <p:nvSpPr>
          <p:cNvPr id="7" name="Блок-схема: узел 6"/>
          <p:cNvSpPr/>
          <p:nvPr/>
        </p:nvSpPr>
        <p:spPr>
          <a:xfrm>
            <a:off x="2512291" y="1505527"/>
            <a:ext cx="1006764" cy="98367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2429164" y="1413163"/>
            <a:ext cx="1163781" cy="1154545"/>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777673" y="2489200"/>
            <a:ext cx="906017" cy="276999"/>
          </a:xfrm>
          <a:prstGeom prst="rect">
            <a:avLst/>
          </a:prstGeom>
          <a:noFill/>
        </p:spPr>
        <p:txBody>
          <a:bodyPr wrap="none" rtlCol="0">
            <a:spAutoFit/>
          </a:bodyPr>
          <a:lstStyle/>
          <a:p>
            <a:r>
              <a:rPr lang="en-US" sz="1200" dirty="0" smtClean="0"/>
              <a:t>quadrupole</a:t>
            </a:r>
            <a:endParaRPr lang="ru-RU" sz="1200" dirty="0"/>
          </a:p>
        </p:txBody>
      </p:sp>
      <p:cxnSp>
        <p:nvCxnSpPr>
          <p:cNvPr id="11" name="Прямая со стрелкой 10"/>
          <p:cNvCxnSpPr/>
          <p:nvPr/>
        </p:nvCxnSpPr>
        <p:spPr>
          <a:xfrm flipH="1" flipV="1">
            <a:off x="3519055" y="2133600"/>
            <a:ext cx="519546" cy="43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92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Content</a:t>
            </a:r>
            <a:endParaRPr lang="ru-RU" dirty="0"/>
          </a:p>
        </p:txBody>
      </p:sp>
      <p:sp>
        <p:nvSpPr>
          <p:cNvPr id="3" name="Объект 2"/>
          <p:cNvSpPr>
            <a:spLocks noGrp="1"/>
          </p:cNvSpPr>
          <p:nvPr>
            <p:ph idx="1"/>
          </p:nvPr>
        </p:nvSpPr>
        <p:spPr>
          <a:xfrm>
            <a:off x="838200" y="1420900"/>
            <a:ext cx="11304650" cy="4677747"/>
          </a:xfrm>
        </p:spPr>
        <p:txBody>
          <a:bodyPr>
            <a:normAutofit/>
          </a:bodyPr>
          <a:lstStyle/>
          <a:p>
            <a:r>
              <a:rPr lang="en-US" sz="3200" dirty="0" smtClean="0"/>
              <a:t>Input conditions and parameters</a:t>
            </a:r>
            <a:endParaRPr lang="ru-RU" sz="3200" dirty="0" smtClean="0"/>
          </a:p>
          <a:p>
            <a:pPr lvl="0"/>
            <a:r>
              <a:rPr lang="en-US" sz="2700" dirty="0" smtClean="0"/>
              <a:t>General assembly with detector</a:t>
            </a:r>
          </a:p>
          <a:p>
            <a:pPr lvl="0"/>
            <a:r>
              <a:rPr lang="en-US" sz="2700" dirty="0" smtClean="0"/>
              <a:t>Design and common </a:t>
            </a:r>
            <a:r>
              <a:rPr lang="en-US" sz="2700" dirty="0"/>
              <a:t>a</a:t>
            </a:r>
            <a:r>
              <a:rPr lang="en-US" sz="2700" dirty="0" smtClean="0"/>
              <a:t>ssembly of IP, Y chambers and cryostat</a:t>
            </a:r>
          </a:p>
          <a:p>
            <a:pPr lvl="0"/>
            <a:r>
              <a:rPr lang="en-US" sz="2700" dirty="0" smtClean="0"/>
              <a:t>SR flux and power distribution</a:t>
            </a:r>
          </a:p>
          <a:p>
            <a:pPr lvl="0"/>
            <a:r>
              <a:rPr lang="en-US" sz="2400" dirty="0"/>
              <a:t>Electron clouds</a:t>
            </a:r>
            <a:endParaRPr lang="en-US" sz="2700" dirty="0" smtClean="0"/>
          </a:p>
          <a:p>
            <a:pPr lvl="0"/>
            <a:r>
              <a:rPr lang="en-US" sz="2700" dirty="0" smtClean="0"/>
              <a:t>Resistive wall loses</a:t>
            </a:r>
            <a:r>
              <a:rPr lang="en-US" sz="2700" dirty="0" smtClean="0"/>
              <a:t>. Heat load on beryllium chamber </a:t>
            </a:r>
            <a:endParaRPr lang="en-US" sz="2700" dirty="0" smtClean="0"/>
          </a:p>
          <a:p>
            <a:pPr lvl="0"/>
            <a:r>
              <a:rPr lang="en-US" sz="2700" dirty="0" smtClean="0">
                <a:solidFill>
                  <a:srgbClr val="FF0000"/>
                </a:solidFill>
              </a:rPr>
              <a:t>Temperature of vacuum chambers inside superconducting </a:t>
            </a:r>
            <a:r>
              <a:rPr lang="en-US" sz="2700" dirty="0" err="1" smtClean="0">
                <a:solidFill>
                  <a:srgbClr val="FF0000"/>
                </a:solidFill>
              </a:rPr>
              <a:t>quadrupoles</a:t>
            </a:r>
            <a:endParaRPr lang="en-US" sz="2700" dirty="0" smtClean="0">
              <a:solidFill>
                <a:srgbClr val="FF0000"/>
              </a:solidFill>
            </a:endParaRPr>
          </a:p>
          <a:p>
            <a:pPr lvl="0"/>
            <a:r>
              <a:rPr lang="en-US" sz="2700" dirty="0"/>
              <a:t>Superconducting double-aperture </a:t>
            </a:r>
            <a:r>
              <a:rPr lang="en-US" sz="2700" dirty="0" err="1"/>
              <a:t>quadrupole</a:t>
            </a:r>
            <a:r>
              <a:rPr lang="en-US" sz="2700" dirty="0"/>
              <a:t> lens </a:t>
            </a:r>
            <a:endParaRPr lang="en-US" sz="2700" dirty="0" smtClean="0"/>
          </a:p>
          <a:p>
            <a:pPr lvl="0"/>
            <a:r>
              <a:rPr lang="en-US" sz="2700" dirty="0" smtClean="0"/>
              <a:t>Conclusion</a:t>
            </a:r>
            <a:endParaRPr lang="en-US" dirty="0" smtClean="0"/>
          </a:p>
        </p:txBody>
      </p:sp>
      <p:sp>
        <p:nvSpPr>
          <p:cNvPr id="4" name="Номер слайда 3"/>
          <p:cNvSpPr>
            <a:spLocks noGrp="1"/>
          </p:cNvSpPr>
          <p:nvPr>
            <p:ph type="sldNum" sz="quarter" idx="12"/>
          </p:nvPr>
        </p:nvSpPr>
        <p:spPr/>
        <p:txBody>
          <a:bodyPr/>
          <a:lstStyle/>
          <a:p>
            <a:fld id="{7C2B6C93-BE73-41D0-B9DC-9285A97B7A4B}" type="slidenum">
              <a:rPr lang="ru-RU" smtClean="0"/>
              <a:t>2</a:t>
            </a:fld>
            <a:endParaRPr lang="ru-RU"/>
          </a:p>
        </p:txBody>
      </p:sp>
    </p:spTree>
    <p:extLst>
      <p:ext uri="{BB962C8B-B14F-4D97-AF65-F5344CB8AC3E}">
        <p14:creationId xmlns:p14="http://schemas.microsoft.com/office/powerpoint/2010/main" val="4082073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797143" y="5812627"/>
            <a:ext cx="871296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i="1" dirty="0">
              <a:cs typeface="Times New Roman" panose="02020603050405020304" pitchFamily="18" charset="0"/>
            </a:endParaRPr>
          </a:p>
          <a:p>
            <a:endParaRPr lang="ru-RU" sz="2800" b="1" i="1" dirty="0">
              <a:cs typeface="Times New Roman" panose="02020603050405020304" pitchFamily="18" charset="0"/>
            </a:endParaRPr>
          </a:p>
        </p:txBody>
      </p:sp>
      <p:sp>
        <p:nvSpPr>
          <p:cNvPr id="26" name="Прямоугольник 25"/>
          <p:cNvSpPr/>
          <p:nvPr/>
        </p:nvSpPr>
        <p:spPr>
          <a:xfrm>
            <a:off x="91441" y="5161900"/>
            <a:ext cx="5984240" cy="738664"/>
          </a:xfrm>
          <a:prstGeom prst="rect">
            <a:avLst/>
          </a:prstGeom>
        </p:spPr>
        <p:txBody>
          <a:bodyPr wrap="square">
            <a:spAutoFit/>
          </a:bodyPr>
          <a:lstStyle/>
          <a:p>
            <a:r>
              <a:rPr lang="en-US" sz="1400" dirty="0"/>
              <a:t>The dependence of the field components </a:t>
            </a:r>
            <a:r>
              <a:rPr lang="en-US" sz="1400" dirty="0" err="1"/>
              <a:t>Bx</a:t>
            </a:r>
            <a:r>
              <a:rPr lang="en-US" sz="1400" dirty="0"/>
              <a:t> and </a:t>
            </a:r>
            <a:r>
              <a:rPr lang="en-US" sz="1400" dirty="0" err="1"/>
              <a:t>Bz</a:t>
            </a:r>
            <a:r>
              <a:rPr lang="en-US" sz="1400" dirty="0"/>
              <a:t> on the transverse X coordinate. Red is the total field from two quadrupoles powered by a current of 1500 A. The centers of the lenses are indicated by a dotted line.</a:t>
            </a:r>
            <a:endParaRPr lang="ru-RU" sz="900" dirty="0">
              <a:latin typeface="Comic Sans MS" panose="030F0702030302020204" pitchFamily="66" charset="0"/>
            </a:endParaRPr>
          </a:p>
        </p:txBody>
      </p:sp>
      <p:sp>
        <p:nvSpPr>
          <p:cNvPr id="27" name="Прямоугольник 26"/>
          <p:cNvSpPr/>
          <p:nvPr/>
        </p:nvSpPr>
        <p:spPr>
          <a:xfrm>
            <a:off x="6267018" y="5161900"/>
            <a:ext cx="5366694" cy="523220"/>
          </a:xfrm>
          <a:prstGeom prst="rect">
            <a:avLst/>
          </a:prstGeom>
        </p:spPr>
        <p:txBody>
          <a:bodyPr wrap="square">
            <a:spAutoFit/>
          </a:bodyPr>
          <a:lstStyle/>
          <a:p>
            <a:r>
              <a:rPr lang="en-US" sz="1400" dirty="0"/>
              <a:t>The behavior of </a:t>
            </a:r>
            <a:r>
              <a:rPr lang="en-US" sz="1400" dirty="0" err="1"/>
              <a:t>dBx</a:t>
            </a:r>
            <a:r>
              <a:rPr lang="en-US" sz="1400" dirty="0"/>
              <a:t>/dx and </a:t>
            </a:r>
            <a:r>
              <a:rPr lang="en-US" sz="1400" dirty="0" err="1"/>
              <a:t>dBz</a:t>
            </a:r>
            <a:r>
              <a:rPr lang="en-US" sz="1400" dirty="0"/>
              <a:t>/dx gradients from the transverse X coordinate with two activated quadrupoles.</a:t>
            </a:r>
            <a:endParaRPr lang="ru-RU" sz="900" dirty="0">
              <a:latin typeface="Comic Sans MS" panose="030F0702030302020204" pitchFamily="66" charset="0"/>
            </a:endParaRPr>
          </a:p>
        </p:txBody>
      </p:sp>
      <p:sp>
        <p:nvSpPr>
          <p:cNvPr id="30" name="Прямоугольник 29"/>
          <p:cNvSpPr/>
          <p:nvPr/>
        </p:nvSpPr>
        <p:spPr>
          <a:xfrm>
            <a:off x="945303" y="186944"/>
            <a:ext cx="9564807" cy="369332"/>
          </a:xfrm>
          <a:prstGeom prst="rect">
            <a:avLst/>
          </a:prstGeom>
        </p:spPr>
        <p:txBody>
          <a:bodyPr wrap="square">
            <a:spAutoFit/>
          </a:bodyPr>
          <a:lstStyle/>
          <a:p>
            <a:pPr lvl="1" algn="ctr"/>
            <a:r>
              <a:rPr lang="ru-RU" sz="1400" b="1" dirty="0">
                <a:latin typeface="Comic Sans MS" panose="030F0702030302020204" pitchFamily="66" charset="0"/>
              </a:rPr>
              <a:t> </a:t>
            </a:r>
            <a:r>
              <a:rPr lang="en-US" dirty="0"/>
              <a:t>Calculation of the magnetic field for two adjacent quadrupoles powered by a current of </a:t>
            </a:r>
            <a:r>
              <a:rPr lang="en-US" dirty="0" smtClean="0"/>
              <a:t>1500 </a:t>
            </a:r>
            <a:r>
              <a:rPr lang="en-US" dirty="0"/>
              <a:t>A</a:t>
            </a:r>
            <a:endParaRPr lang="ru-RU" b="1" dirty="0">
              <a:latin typeface="Comic Sans MS" panose="030F0702030302020204" pitchFamily="66"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03" y="994479"/>
            <a:ext cx="5683178" cy="3607286"/>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907" y="1055445"/>
            <a:ext cx="6115477" cy="3607286"/>
          </a:xfrm>
          <a:prstGeom prst="rect">
            <a:avLst/>
          </a:prstGeom>
        </p:spPr>
      </p:pic>
      <p:sp>
        <p:nvSpPr>
          <p:cNvPr id="4" name="Нижний колонтитул 3"/>
          <p:cNvSpPr>
            <a:spLocks noGrp="1"/>
          </p:cNvSpPr>
          <p:nvPr>
            <p:ph type="ftr" sz="quarter" idx="4294967295"/>
          </p:nvPr>
        </p:nvSpPr>
        <p:spPr>
          <a:xfrm>
            <a:off x="4038600" y="6356350"/>
            <a:ext cx="4114800" cy="365125"/>
          </a:xfrm>
          <a:prstGeom prst="rect">
            <a:avLst/>
          </a:prstGeom>
        </p:spPr>
        <p:txBody>
          <a:bodyPr/>
          <a:lstStyle/>
          <a:p>
            <a:r>
              <a:rPr lang="en-US" dirty="0" smtClean="0"/>
              <a:t>FTCF2025                                         </a:t>
            </a:r>
            <a:r>
              <a:rPr lang="en-US" dirty="0" err="1" smtClean="0"/>
              <a:t>Budker</a:t>
            </a:r>
            <a:r>
              <a:rPr lang="en-US" dirty="0" smtClean="0"/>
              <a:t> INP</a:t>
            </a:r>
            <a:endParaRPr lang="ru-RU" dirty="0"/>
          </a:p>
        </p:txBody>
      </p:sp>
      <p:sp>
        <p:nvSpPr>
          <p:cNvPr id="5" name="Номер слайда 4"/>
          <p:cNvSpPr>
            <a:spLocks noGrp="1"/>
          </p:cNvSpPr>
          <p:nvPr>
            <p:ph type="sldNum" sz="quarter" idx="4294967295"/>
          </p:nvPr>
        </p:nvSpPr>
        <p:spPr>
          <a:xfrm>
            <a:off x="8610600" y="6356350"/>
            <a:ext cx="2743200" cy="365125"/>
          </a:xfrm>
          <a:prstGeom prst="rect">
            <a:avLst/>
          </a:prstGeom>
        </p:spPr>
        <p:txBody>
          <a:bodyPr/>
          <a:lstStyle/>
          <a:p>
            <a:fld id="{E8BBAF79-065F-4F45-A920-2D6DA35FAA18}" type="slidenum">
              <a:rPr lang="ru-RU" smtClean="0"/>
              <a:t>20</a:t>
            </a:fld>
            <a:endParaRPr lang="ru-RU"/>
          </a:p>
        </p:txBody>
      </p:sp>
      <p:sp>
        <p:nvSpPr>
          <p:cNvPr id="8" name="Блок-схема: узел 7"/>
          <p:cNvSpPr/>
          <p:nvPr/>
        </p:nvSpPr>
        <p:spPr>
          <a:xfrm>
            <a:off x="2171557" y="2124366"/>
            <a:ext cx="858982" cy="81279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10" name="Блок-схема: узел 9"/>
          <p:cNvSpPr/>
          <p:nvPr/>
        </p:nvSpPr>
        <p:spPr>
          <a:xfrm>
            <a:off x="3325091" y="2004293"/>
            <a:ext cx="1016000" cy="102213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2033012" y="2004293"/>
            <a:ext cx="1099127" cy="102213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3398983" y="2124365"/>
            <a:ext cx="863600" cy="81279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80655" y="3676073"/>
            <a:ext cx="1265090" cy="307777"/>
          </a:xfrm>
          <a:prstGeom prst="rect">
            <a:avLst/>
          </a:prstGeom>
          <a:noFill/>
        </p:spPr>
        <p:txBody>
          <a:bodyPr wrap="none" rtlCol="0">
            <a:spAutoFit/>
          </a:bodyPr>
          <a:lstStyle/>
          <a:p>
            <a:r>
              <a:rPr lang="en-US" sz="1400" dirty="0" smtClean="0"/>
              <a:t>Left </a:t>
            </a:r>
            <a:r>
              <a:rPr lang="en-US" sz="1400" dirty="0" err="1" smtClean="0"/>
              <a:t>qudrupole</a:t>
            </a:r>
            <a:endParaRPr lang="ru-RU" sz="1400" dirty="0"/>
          </a:p>
        </p:txBody>
      </p:sp>
      <p:cxnSp>
        <p:nvCxnSpPr>
          <p:cNvPr id="13" name="Прямая со стрелкой 12"/>
          <p:cNvCxnSpPr/>
          <p:nvPr/>
        </p:nvCxnSpPr>
        <p:spPr>
          <a:xfrm flipV="1">
            <a:off x="2033012" y="2937164"/>
            <a:ext cx="312733" cy="849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4983" y="2937164"/>
            <a:ext cx="1450975" cy="307777"/>
          </a:xfrm>
          <a:prstGeom prst="rect">
            <a:avLst/>
          </a:prstGeom>
          <a:noFill/>
        </p:spPr>
        <p:txBody>
          <a:bodyPr wrap="none" rtlCol="0">
            <a:spAutoFit/>
          </a:bodyPr>
          <a:lstStyle/>
          <a:p>
            <a:r>
              <a:rPr lang="en-US" sz="1400" dirty="0" smtClean="0"/>
              <a:t>Right quadrupole</a:t>
            </a:r>
            <a:endParaRPr lang="ru-RU" sz="1400" dirty="0"/>
          </a:p>
        </p:txBody>
      </p:sp>
      <p:cxnSp>
        <p:nvCxnSpPr>
          <p:cNvPr id="16" name="Прямая со стрелкой 15"/>
          <p:cNvCxnSpPr/>
          <p:nvPr/>
        </p:nvCxnSpPr>
        <p:spPr>
          <a:xfrm flipH="1" flipV="1">
            <a:off x="4193309" y="2818355"/>
            <a:ext cx="785091" cy="216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679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7520" y="606306"/>
            <a:ext cx="4222445" cy="2033848"/>
          </a:xfrm>
          <a:prstGeom prst="rect">
            <a:avLst/>
          </a:prstGeom>
        </p:spPr>
      </p:pic>
      <p:pic>
        <p:nvPicPr>
          <p:cNvPr id="4" name="Рисунок 3"/>
          <p:cNvPicPr>
            <a:picLocks noChangeAspect="1"/>
          </p:cNvPicPr>
          <p:nvPr/>
        </p:nvPicPr>
        <p:blipFill>
          <a:blip r:embed="rId3"/>
          <a:stretch>
            <a:fillRect/>
          </a:stretch>
        </p:blipFill>
        <p:spPr>
          <a:xfrm>
            <a:off x="117520" y="3442754"/>
            <a:ext cx="3961576" cy="2467685"/>
          </a:xfrm>
          <a:prstGeom prst="rect">
            <a:avLst/>
          </a:prstGeom>
        </p:spPr>
      </p:pic>
      <p:sp>
        <p:nvSpPr>
          <p:cNvPr id="5" name="Прямоугольник 4"/>
          <p:cNvSpPr/>
          <p:nvPr/>
        </p:nvSpPr>
        <p:spPr>
          <a:xfrm>
            <a:off x="3057556" y="90964"/>
            <a:ext cx="4630883" cy="369332"/>
          </a:xfrm>
          <a:prstGeom prst="rect">
            <a:avLst/>
          </a:prstGeom>
        </p:spPr>
        <p:txBody>
          <a:bodyPr wrap="none">
            <a:spAutoFit/>
          </a:bodyPr>
          <a:lstStyle/>
          <a:p>
            <a:pPr lvl="1" algn="ctr"/>
            <a:r>
              <a:rPr lang="en-US" dirty="0"/>
              <a:t>Production of a CCT quadrupole prototype</a:t>
            </a:r>
            <a:endParaRPr lang="ru-RU" b="1" dirty="0"/>
          </a:p>
        </p:txBody>
      </p:sp>
      <p:pic>
        <p:nvPicPr>
          <p:cNvPr id="6" name="Рисунок 5"/>
          <p:cNvPicPr/>
          <p:nvPr/>
        </p:nvPicPr>
        <p:blipFill>
          <a:blip r:embed="rId4">
            <a:extLst>
              <a:ext uri="{28A0092B-C50C-407E-A947-70E740481C1C}">
                <a14:useLocalDpi xmlns:a14="http://schemas.microsoft.com/office/drawing/2010/main"/>
              </a:ext>
            </a:extLst>
          </a:blip>
          <a:stretch>
            <a:fillRect/>
          </a:stretch>
        </p:blipFill>
        <p:spPr>
          <a:xfrm>
            <a:off x="4470400" y="606306"/>
            <a:ext cx="7356763" cy="5088691"/>
          </a:xfrm>
          <a:prstGeom prst="rect">
            <a:avLst/>
          </a:prstGeom>
        </p:spPr>
      </p:pic>
      <p:sp>
        <p:nvSpPr>
          <p:cNvPr id="3" name="TextBox 2"/>
          <p:cNvSpPr txBox="1"/>
          <p:nvPr/>
        </p:nvSpPr>
        <p:spPr>
          <a:xfrm>
            <a:off x="0" y="2779844"/>
            <a:ext cx="4339965" cy="523220"/>
          </a:xfrm>
          <a:prstGeom prst="rect">
            <a:avLst/>
          </a:prstGeom>
          <a:noFill/>
        </p:spPr>
        <p:txBody>
          <a:bodyPr wrap="square" rtlCol="0">
            <a:spAutoFit/>
          </a:bodyPr>
          <a:lstStyle/>
          <a:p>
            <a:r>
              <a:rPr lang="en-US" sz="1400" dirty="0"/>
              <a:t>Two aluminum blanks for winding the quadrupole and a copper low-temperature shield</a:t>
            </a:r>
            <a:endParaRPr lang="ru-RU" sz="1400" dirty="0"/>
          </a:p>
        </p:txBody>
      </p:sp>
      <p:sp>
        <p:nvSpPr>
          <p:cNvPr id="7" name="TextBox 6"/>
          <p:cNvSpPr txBox="1"/>
          <p:nvPr/>
        </p:nvSpPr>
        <p:spPr>
          <a:xfrm>
            <a:off x="40497" y="6015843"/>
            <a:ext cx="4038599" cy="523220"/>
          </a:xfrm>
          <a:prstGeom prst="rect">
            <a:avLst/>
          </a:prstGeom>
          <a:noFill/>
        </p:spPr>
        <p:txBody>
          <a:bodyPr wrap="square" rtlCol="0">
            <a:spAutoFit/>
          </a:bodyPr>
          <a:lstStyle/>
          <a:p>
            <a:r>
              <a:rPr lang="en-US" sz="1400" dirty="0"/>
              <a:t>Two ready-made, side-by-side superconducting quadrupoles prepared for testing.</a:t>
            </a:r>
            <a:endParaRPr lang="ru-RU" sz="1400" dirty="0"/>
          </a:p>
        </p:txBody>
      </p:sp>
      <p:sp>
        <p:nvSpPr>
          <p:cNvPr id="8" name="TextBox 7"/>
          <p:cNvSpPr txBox="1"/>
          <p:nvPr/>
        </p:nvSpPr>
        <p:spPr>
          <a:xfrm>
            <a:off x="6734676" y="5910439"/>
            <a:ext cx="3050835" cy="307777"/>
          </a:xfrm>
          <a:prstGeom prst="rect">
            <a:avLst/>
          </a:prstGeom>
          <a:noFill/>
        </p:spPr>
        <p:txBody>
          <a:bodyPr wrap="none" rtlCol="0">
            <a:spAutoFit/>
          </a:bodyPr>
          <a:lstStyle/>
          <a:p>
            <a:r>
              <a:rPr lang="en-US" sz="1400" dirty="0"/>
              <a:t>The quadrupole manufacturing process</a:t>
            </a:r>
            <a:endParaRPr lang="ru-RU" sz="1400" dirty="0"/>
          </a:p>
        </p:txBody>
      </p:sp>
      <p:sp>
        <p:nvSpPr>
          <p:cNvPr id="9" name="Нижний колонтитул 8"/>
          <p:cNvSpPr>
            <a:spLocks noGrp="1"/>
          </p:cNvSpPr>
          <p:nvPr>
            <p:ph type="ftr" sz="quarter" idx="4294967295"/>
          </p:nvPr>
        </p:nvSpPr>
        <p:spPr>
          <a:xfrm>
            <a:off x="4038600" y="6356350"/>
            <a:ext cx="4114800" cy="365125"/>
          </a:xfrm>
          <a:prstGeom prst="rect">
            <a:avLst/>
          </a:prstGeom>
        </p:spPr>
        <p:txBody>
          <a:bodyPr/>
          <a:lstStyle/>
          <a:p>
            <a:r>
              <a:rPr lang="en-US" smtClean="0"/>
              <a:t>FTCF2025                                         Budker INP</a:t>
            </a:r>
            <a:endParaRPr lang="ru-RU"/>
          </a:p>
        </p:txBody>
      </p:sp>
      <p:sp>
        <p:nvSpPr>
          <p:cNvPr id="10" name="Номер слайда 9"/>
          <p:cNvSpPr>
            <a:spLocks noGrp="1"/>
          </p:cNvSpPr>
          <p:nvPr>
            <p:ph type="sldNum" sz="quarter" idx="4294967295"/>
          </p:nvPr>
        </p:nvSpPr>
        <p:spPr>
          <a:xfrm>
            <a:off x="8610600" y="6356350"/>
            <a:ext cx="2743200" cy="365125"/>
          </a:xfrm>
          <a:prstGeom prst="rect">
            <a:avLst/>
          </a:prstGeom>
        </p:spPr>
        <p:txBody>
          <a:bodyPr/>
          <a:lstStyle/>
          <a:p>
            <a:fld id="{E8BBAF79-065F-4F45-A920-2D6DA35FAA18}" type="slidenum">
              <a:rPr lang="ru-RU" smtClean="0"/>
              <a:t>21</a:t>
            </a:fld>
            <a:endParaRPr lang="ru-RU"/>
          </a:p>
        </p:txBody>
      </p:sp>
    </p:spTree>
    <p:extLst>
      <p:ext uri="{BB962C8B-B14F-4D97-AF65-F5344CB8AC3E}">
        <p14:creationId xmlns:p14="http://schemas.microsoft.com/office/powerpoint/2010/main" val="886593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797143" y="5812627"/>
            <a:ext cx="871296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i="1" dirty="0">
              <a:cs typeface="Times New Roman" panose="02020603050405020304" pitchFamily="18" charset="0"/>
            </a:endParaRPr>
          </a:p>
          <a:p>
            <a:endParaRPr lang="ru-RU" sz="2800" b="1" i="1" dirty="0">
              <a:cs typeface="Times New Roman" panose="02020603050405020304" pitchFamily="18" charset="0"/>
            </a:endParaRPr>
          </a:p>
        </p:txBody>
      </p:sp>
      <p:sp>
        <p:nvSpPr>
          <p:cNvPr id="24" name="Прямоугольник 23"/>
          <p:cNvSpPr/>
          <p:nvPr/>
        </p:nvSpPr>
        <p:spPr>
          <a:xfrm>
            <a:off x="2261015" y="6091726"/>
            <a:ext cx="7596081" cy="307777"/>
          </a:xfrm>
          <a:prstGeom prst="rect">
            <a:avLst/>
          </a:prstGeom>
        </p:spPr>
        <p:txBody>
          <a:bodyPr wrap="square">
            <a:spAutoFit/>
          </a:bodyPr>
          <a:lstStyle/>
          <a:p>
            <a:r>
              <a:rPr lang="en-US" sz="1400" dirty="0"/>
              <a:t>The process of installing a quadrupole lens unit in an indirectly cooled cryostat</a:t>
            </a:r>
            <a:endParaRPr lang="ru-RU" sz="1400" dirty="0">
              <a:latin typeface="Comic Sans MS" panose="030F0702030302020204" pitchFamily="66" charset="0"/>
            </a:endParaRPr>
          </a:p>
        </p:txBody>
      </p:sp>
      <p:pic>
        <p:nvPicPr>
          <p:cNvPr id="21" name="Рисунок 20"/>
          <p:cNvPicPr/>
          <p:nvPr/>
        </p:nvPicPr>
        <p:blipFill>
          <a:blip r:embed="rId3">
            <a:extLst>
              <a:ext uri="{28A0092B-C50C-407E-A947-70E740481C1C}">
                <a14:useLocalDpi xmlns:a14="http://schemas.microsoft.com/office/drawing/2010/main"/>
              </a:ext>
            </a:extLst>
          </a:blip>
          <a:stretch>
            <a:fillRect/>
          </a:stretch>
        </p:blipFill>
        <p:spPr>
          <a:xfrm>
            <a:off x="677915" y="1694147"/>
            <a:ext cx="1678777" cy="2071216"/>
          </a:xfrm>
          <a:prstGeom prst="rect">
            <a:avLst/>
          </a:prstGeom>
        </p:spPr>
      </p:pic>
      <p:pic>
        <p:nvPicPr>
          <p:cNvPr id="23" name="Рисунок 22"/>
          <p:cNvPicPr/>
          <p:nvPr/>
        </p:nvPicPr>
        <p:blipFill>
          <a:blip r:embed="rId4" cstate="print">
            <a:extLst>
              <a:ext uri="{28A0092B-C50C-407E-A947-70E740481C1C}">
                <a14:useLocalDpi xmlns:a14="http://schemas.microsoft.com/office/drawing/2010/main"/>
              </a:ext>
            </a:extLst>
          </a:blip>
          <a:stretch>
            <a:fillRect/>
          </a:stretch>
        </p:blipFill>
        <p:spPr>
          <a:xfrm>
            <a:off x="6979119" y="2031132"/>
            <a:ext cx="3351267" cy="1198175"/>
          </a:xfrm>
          <a:prstGeom prst="rect">
            <a:avLst/>
          </a:prstGeom>
        </p:spPr>
      </p:pic>
      <p:pic>
        <p:nvPicPr>
          <p:cNvPr id="25" name="Picture 1387489384"/>
          <p:cNvPicPr/>
          <p:nvPr/>
        </p:nvPicPr>
        <p:blipFill>
          <a:blip r:embed="rId5" cstate="print">
            <a:extLst>
              <a:ext uri="{28A0092B-C50C-407E-A947-70E740481C1C}">
                <a14:useLocalDpi xmlns:a14="http://schemas.microsoft.com/office/drawing/2010/main"/>
              </a:ext>
            </a:extLst>
          </a:blip>
          <a:stretch>
            <a:fillRect/>
          </a:stretch>
        </p:blipFill>
        <p:spPr>
          <a:xfrm>
            <a:off x="3246248" y="1755607"/>
            <a:ext cx="3205351" cy="2009756"/>
          </a:xfrm>
          <a:prstGeom prst="rect">
            <a:avLst/>
          </a:prstGeom>
        </p:spPr>
      </p:pic>
      <p:pic>
        <p:nvPicPr>
          <p:cNvPr id="26" name="Picture 136190120"/>
          <p:cNvPicPr/>
          <p:nvPr/>
        </p:nvPicPr>
        <p:blipFill>
          <a:blip r:embed="rId6">
            <a:extLst>
              <a:ext uri="{28A0092B-C50C-407E-A947-70E740481C1C}">
                <a14:useLocalDpi xmlns:a14="http://schemas.microsoft.com/office/drawing/2010/main"/>
              </a:ext>
            </a:extLst>
          </a:blip>
          <a:stretch>
            <a:fillRect/>
          </a:stretch>
        </p:blipFill>
        <p:spPr>
          <a:xfrm>
            <a:off x="1833162" y="4234238"/>
            <a:ext cx="4225894" cy="1753781"/>
          </a:xfrm>
          <a:prstGeom prst="rect">
            <a:avLst/>
          </a:prstGeom>
        </p:spPr>
      </p:pic>
      <p:pic>
        <p:nvPicPr>
          <p:cNvPr id="27" name="Рисунок 26"/>
          <p:cNvPicPr/>
          <p:nvPr/>
        </p:nvPicPr>
        <p:blipFill>
          <a:blip r:embed="rId7">
            <a:extLst>
              <a:ext uri="{28A0092B-C50C-407E-A947-70E740481C1C}">
                <a14:useLocalDpi xmlns:a14="http://schemas.microsoft.com/office/drawing/2010/main"/>
              </a:ext>
            </a:extLst>
          </a:blip>
          <a:stretch>
            <a:fillRect/>
          </a:stretch>
        </p:blipFill>
        <p:spPr>
          <a:xfrm>
            <a:off x="7243520" y="3563960"/>
            <a:ext cx="2796407" cy="2479464"/>
          </a:xfrm>
          <a:prstGeom prst="rect">
            <a:avLst/>
          </a:prstGeom>
        </p:spPr>
      </p:pic>
      <p:sp>
        <p:nvSpPr>
          <p:cNvPr id="28" name="Прямоугольник 27"/>
          <p:cNvSpPr/>
          <p:nvPr/>
        </p:nvSpPr>
        <p:spPr>
          <a:xfrm>
            <a:off x="6999301" y="3234457"/>
            <a:ext cx="3709339" cy="307777"/>
          </a:xfrm>
          <a:prstGeom prst="rect">
            <a:avLst/>
          </a:prstGeom>
        </p:spPr>
        <p:txBody>
          <a:bodyPr wrap="square">
            <a:spAutoFit/>
          </a:bodyPr>
          <a:lstStyle/>
          <a:p>
            <a:r>
              <a:rPr lang="en-US" sz="1400" dirty="0"/>
              <a:t>Measuring frame with stepper motor</a:t>
            </a:r>
            <a:endParaRPr lang="ru-RU" sz="1400" dirty="0">
              <a:latin typeface="Comic Sans MS" panose="030F0702030302020204" pitchFamily="66" charset="0"/>
            </a:endParaRPr>
          </a:p>
        </p:txBody>
      </p:sp>
      <p:sp>
        <p:nvSpPr>
          <p:cNvPr id="29" name="Прямоугольник 28"/>
          <p:cNvSpPr/>
          <p:nvPr/>
        </p:nvSpPr>
        <p:spPr>
          <a:xfrm>
            <a:off x="3246247" y="3711492"/>
            <a:ext cx="3205351" cy="523220"/>
          </a:xfrm>
          <a:prstGeom prst="rect">
            <a:avLst/>
          </a:prstGeom>
        </p:spPr>
        <p:txBody>
          <a:bodyPr wrap="square">
            <a:spAutoFit/>
          </a:bodyPr>
          <a:lstStyle/>
          <a:p>
            <a:r>
              <a:rPr lang="en-US" sz="1400" dirty="0"/>
              <a:t>A block of quadrupoles assembled for magnetic measurements</a:t>
            </a:r>
            <a:endParaRPr lang="ru-RU" sz="1400" dirty="0">
              <a:latin typeface="Comic Sans MS" panose="030F0702030302020204" pitchFamily="66" charset="0"/>
            </a:endParaRPr>
          </a:p>
        </p:txBody>
      </p:sp>
      <p:sp>
        <p:nvSpPr>
          <p:cNvPr id="30" name="Прямоугольник 29"/>
          <p:cNvSpPr/>
          <p:nvPr/>
        </p:nvSpPr>
        <p:spPr>
          <a:xfrm>
            <a:off x="452105" y="3813665"/>
            <a:ext cx="2042586" cy="307777"/>
          </a:xfrm>
          <a:prstGeom prst="rect">
            <a:avLst/>
          </a:prstGeom>
        </p:spPr>
        <p:txBody>
          <a:bodyPr wrap="square">
            <a:spAutoFit/>
          </a:bodyPr>
          <a:lstStyle/>
          <a:p>
            <a:r>
              <a:rPr lang="en-US" sz="1400" dirty="0"/>
              <a:t>Indirect cooling </a:t>
            </a:r>
            <a:r>
              <a:rPr lang="en-US" sz="1400" dirty="0" smtClean="0"/>
              <a:t>cryostat</a:t>
            </a:r>
            <a:endParaRPr lang="ru-RU" sz="1400" dirty="0">
              <a:latin typeface="Comic Sans MS" panose="030F0702030302020204" pitchFamily="66" charset="0"/>
            </a:endParaRPr>
          </a:p>
        </p:txBody>
      </p:sp>
      <p:sp>
        <p:nvSpPr>
          <p:cNvPr id="31" name="Прямоугольник 30"/>
          <p:cNvSpPr/>
          <p:nvPr/>
        </p:nvSpPr>
        <p:spPr>
          <a:xfrm>
            <a:off x="1203488" y="189619"/>
            <a:ext cx="8653608" cy="369332"/>
          </a:xfrm>
          <a:prstGeom prst="rect">
            <a:avLst/>
          </a:prstGeom>
        </p:spPr>
        <p:txBody>
          <a:bodyPr wrap="square">
            <a:spAutoFit/>
          </a:bodyPr>
          <a:lstStyle/>
          <a:p>
            <a:pPr lvl="1" algn="ctr"/>
            <a:r>
              <a:rPr lang="en-US" dirty="0"/>
              <a:t>Magnetic measurements of the CCT quadrupole in an indirect cooling cryostat</a:t>
            </a:r>
            <a:endParaRPr lang="ru-RU" b="1" dirty="0">
              <a:latin typeface="Comic Sans MS" panose="030F0702030302020204" pitchFamily="66" charset="0"/>
            </a:endParaRPr>
          </a:p>
        </p:txBody>
      </p:sp>
      <p:sp>
        <p:nvSpPr>
          <p:cNvPr id="2" name="Нижний колонтитул 1"/>
          <p:cNvSpPr>
            <a:spLocks noGrp="1"/>
          </p:cNvSpPr>
          <p:nvPr>
            <p:ph type="ftr" sz="quarter" idx="4294967295"/>
          </p:nvPr>
        </p:nvSpPr>
        <p:spPr>
          <a:xfrm>
            <a:off x="4038600" y="6356350"/>
            <a:ext cx="4114800" cy="365125"/>
          </a:xfrm>
          <a:prstGeom prst="rect">
            <a:avLst/>
          </a:prstGeom>
        </p:spPr>
        <p:txBody>
          <a:bodyPr/>
          <a:lstStyle/>
          <a:p>
            <a:r>
              <a:rPr lang="en-US" dirty="0" smtClean="0"/>
              <a:t>FTCF2025                                         </a:t>
            </a:r>
            <a:r>
              <a:rPr lang="en-US" dirty="0" err="1" smtClean="0"/>
              <a:t>Budker</a:t>
            </a:r>
            <a:r>
              <a:rPr lang="en-US" dirty="0" smtClean="0"/>
              <a:t> INP</a:t>
            </a:r>
            <a:endParaRPr lang="ru-RU" dirty="0"/>
          </a:p>
        </p:txBody>
      </p:sp>
      <p:sp>
        <p:nvSpPr>
          <p:cNvPr id="3" name="Номер слайда 2"/>
          <p:cNvSpPr>
            <a:spLocks noGrp="1"/>
          </p:cNvSpPr>
          <p:nvPr>
            <p:ph type="sldNum" sz="quarter" idx="4294967295"/>
          </p:nvPr>
        </p:nvSpPr>
        <p:spPr>
          <a:xfrm>
            <a:off x="8610600" y="6356350"/>
            <a:ext cx="2743200" cy="365125"/>
          </a:xfrm>
          <a:prstGeom prst="rect">
            <a:avLst/>
          </a:prstGeom>
        </p:spPr>
        <p:txBody>
          <a:bodyPr/>
          <a:lstStyle/>
          <a:p>
            <a:fld id="{E8BBAF79-065F-4F45-A920-2D6DA35FAA18}" type="slidenum">
              <a:rPr lang="ru-RU" smtClean="0"/>
              <a:t>22</a:t>
            </a:fld>
            <a:endParaRPr lang="ru-RU"/>
          </a:p>
        </p:txBody>
      </p:sp>
      <p:sp>
        <p:nvSpPr>
          <p:cNvPr id="4" name="TextBox 3"/>
          <p:cNvSpPr txBox="1"/>
          <p:nvPr/>
        </p:nvSpPr>
        <p:spPr>
          <a:xfrm>
            <a:off x="187477" y="590917"/>
            <a:ext cx="10322634" cy="954107"/>
          </a:xfrm>
          <a:prstGeom prst="rect">
            <a:avLst/>
          </a:prstGeom>
          <a:noFill/>
        </p:spPr>
        <p:txBody>
          <a:bodyPr wrap="none" rtlCol="0">
            <a:spAutoFit/>
          </a:bodyPr>
          <a:lstStyle/>
          <a:p>
            <a:pPr marL="171450" indent="-171450">
              <a:buFont typeface="Wingdings" panose="05000000000000000000" pitchFamily="2" charset="2"/>
              <a:buChar char="q"/>
            </a:pPr>
            <a:r>
              <a:rPr lang="en-US" sz="1400" dirty="0"/>
              <a:t>The ”cold“ tests of the CCT lens prototype were carried out in a ”dry" cryostat using </a:t>
            </a:r>
            <a:r>
              <a:rPr lang="en-US" sz="1400" dirty="0" err="1"/>
              <a:t>cryocoolers</a:t>
            </a:r>
            <a:r>
              <a:rPr lang="en-US" sz="1400" dirty="0"/>
              <a:t> in a vacuum cooled by copper heat </a:t>
            </a:r>
            <a:r>
              <a:rPr lang="en-US" sz="1400" dirty="0" smtClean="0"/>
              <a:t>sinks</a:t>
            </a:r>
            <a:r>
              <a:rPr lang="ru-RU" sz="1400" dirty="0" smtClean="0"/>
              <a:t>.</a:t>
            </a:r>
            <a:endParaRPr lang="en-US" sz="1400" dirty="0" smtClean="0"/>
          </a:p>
          <a:p>
            <a:pPr marL="171450" indent="-171450">
              <a:buFont typeface="Wingdings" panose="05000000000000000000" pitchFamily="2" charset="2"/>
              <a:buChar char="q"/>
            </a:pPr>
            <a:r>
              <a:rPr lang="en-US" sz="1400" dirty="0"/>
              <a:t>The 1000A power supply was connected to only one quadrupole and magnetic measurements were carried out by a rotating coil</a:t>
            </a:r>
            <a:r>
              <a:rPr lang="en-US" sz="1400" dirty="0" smtClean="0"/>
              <a:t>:</a:t>
            </a:r>
            <a:endParaRPr lang="ru-RU" sz="1400" dirty="0" smtClean="0"/>
          </a:p>
          <a:p>
            <a:r>
              <a:rPr lang="ru-RU" sz="1400" dirty="0"/>
              <a:t>	</a:t>
            </a:r>
            <a:r>
              <a:rPr lang="en-US" sz="1400" dirty="0"/>
              <a:t> - the field in the quadrupole in which the current was passed was measured , 	</a:t>
            </a:r>
            <a:r>
              <a:rPr lang="en-US" sz="1400" dirty="0" smtClean="0"/>
              <a:t>- </a:t>
            </a:r>
            <a:endParaRPr lang="ru-RU" sz="1400" dirty="0"/>
          </a:p>
          <a:p>
            <a:pPr lvl="1"/>
            <a:r>
              <a:rPr lang="ru-RU" sz="1400" dirty="0" smtClean="0"/>
              <a:t>	</a:t>
            </a:r>
            <a:r>
              <a:rPr lang="en-US" sz="1400" dirty="0"/>
              <a:t>- the field in the neighboring quadrupole was measured, in which there was no current</a:t>
            </a:r>
            <a:endParaRPr lang="ru-RU" sz="1400" dirty="0"/>
          </a:p>
        </p:txBody>
      </p:sp>
    </p:spTree>
    <p:extLst>
      <p:ext uri="{BB962C8B-B14F-4D97-AF65-F5344CB8AC3E}">
        <p14:creationId xmlns:p14="http://schemas.microsoft.com/office/powerpoint/2010/main" val="965713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5600" y="99437"/>
            <a:ext cx="3540521" cy="369332"/>
          </a:xfrm>
          <a:prstGeom prst="rect">
            <a:avLst/>
          </a:prstGeom>
          <a:noFill/>
        </p:spPr>
        <p:txBody>
          <a:bodyPr wrap="none" rtlCol="0">
            <a:spAutoFit/>
          </a:bodyPr>
          <a:lstStyle/>
          <a:p>
            <a:r>
              <a:rPr lang="en-US" dirty="0"/>
              <a:t>Results of magnetic measurements</a:t>
            </a:r>
            <a:endParaRPr lang="ru-RU" dirty="0"/>
          </a:p>
        </p:txBody>
      </p:sp>
      <p:sp>
        <p:nvSpPr>
          <p:cNvPr id="13" name="Прямоугольник 12"/>
          <p:cNvSpPr/>
          <p:nvPr/>
        </p:nvSpPr>
        <p:spPr>
          <a:xfrm>
            <a:off x="205976" y="5847651"/>
            <a:ext cx="11251725" cy="590162"/>
          </a:xfrm>
          <a:prstGeom prst="rect">
            <a:avLst/>
          </a:prstGeom>
        </p:spPr>
        <p:txBody>
          <a:bodyPr wrap="square">
            <a:spAutoFit/>
          </a:bodyPr>
          <a:lstStyle/>
          <a:p>
            <a:pPr>
              <a:lnSpc>
                <a:spcPct val="107000"/>
              </a:lnSpc>
              <a:spcAft>
                <a:spcPts val="800"/>
              </a:spcAft>
            </a:pPr>
            <a:r>
              <a:rPr lang="en-US" sz="1200" dirty="0"/>
              <a:t>The relative coefficients of the field expansion, measured by the central coil. </a:t>
            </a:r>
            <a:r>
              <a:rPr lang="en-US" sz="1200" dirty="0" smtClean="0"/>
              <a:t>                      The </a:t>
            </a:r>
            <a:r>
              <a:rPr lang="en-US" sz="1200" dirty="0"/>
              <a:t>relative coefficients of the field expansion, measured by the </a:t>
            </a:r>
            <a:r>
              <a:rPr lang="en-US" sz="1200" dirty="0" smtClean="0"/>
              <a:t>end coils.</a:t>
            </a:r>
            <a:endParaRPr lang="en-US" sz="1200" dirty="0"/>
          </a:p>
          <a:p>
            <a:pPr>
              <a:lnSpc>
                <a:spcPct val="107000"/>
              </a:lnSpc>
              <a:spcAft>
                <a:spcPts val="800"/>
              </a:spcAft>
            </a:pPr>
            <a:endParaRPr lang="en-US" sz="1200" dirty="0" smtClean="0"/>
          </a:p>
        </p:txBody>
      </p:sp>
      <p:sp>
        <p:nvSpPr>
          <p:cNvPr id="14" name="TextBox 13"/>
          <p:cNvSpPr txBox="1"/>
          <p:nvPr/>
        </p:nvSpPr>
        <p:spPr>
          <a:xfrm>
            <a:off x="890496" y="967388"/>
            <a:ext cx="3797771" cy="307777"/>
          </a:xfrm>
          <a:prstGeom prst="rect">
            <a:avLst/>
          </a:prstGeom>
          <a:noFill/>
        </p:spPr>
        <p:txBody>
          <a:bodyPr wrap="none" rtlCol="0">
            <a:spAutoFit/>
          </a:bodyPr>
          <a:lstStyle/>
          <a:p>
            <a:r>
              <a:rPr lang="en-US" sz="1400" dirty="0"/>
              <a:t>Field measurements in a quadrupole with current</a:t>
            </a:r>
            <a:endParaRPr lang="ru-RU" sz="1400" dirty="0"/>
          </a:p>
        </p:txBody>
      </p:sp>
      <p:sp>
        <p:nvSpPr>
          <p:cNvPr id="15" name="TextBox 14"/>
          <p:cNvSpPr txBox="1"/>
          <p:nvPr/>
        </p:nvSpPr>
        <p:spPr>
          <a:xfrm>
            <a:off x="5407712" y="934356"/>
            <a:ext cx="6049990" cy="307777"/>
          </a:xfrm>
          <a:prstGeom prst="rect">
            <a:avLst/>
          </a:prstGeom>
          <a:noFill/>
        </p:spPr>
        <p:txBody>
          <a:bodyPr wrap="none" rtlCol="0">
            <a:spAutoFit/>
          </a:bodyPr>
          <a:lstStyle/>
          <a:p>
            <a:r>
              <a:rPr lang="en-US" sz="1400" dirty="0"/>
              <a:t>Measurements of the induced field in a neighboring </a:t>
            </a:r>
            <a:r>
              <a:rPr lang="en-US" sz="1400" dirty="0" smtClean="0"/>
              <a:t>quadrupole without current</a:t>
            </a:r>
            <a:endParaRPr lang="ru-RU" sz="1400" dirty="0"/>
          </a:p>
        </p:txBody>
      </p:sp>
      <p:sp>
        <p:nvSpPr>
          <p:cNvPr id="2" name="Нижний колонтитул 1"/>
          <p:cNvSpPr>
            <a:spLocks noGrp="1"/>
          </p:cNvSpPr>
          <p:nvPr>
            <p:ph type="ftr" sz="quarter" idx="4294967295"/>
          </p:nvPr>
        </p:nvSpPr>
        <p:spPr>
          <a:xfrm>
            <a:off x="3964709" y="6356350"/>
            <a:ext cx="4114800" cy="365125"/>
          </a:xfrm>
          <a:prstGeom prst="rect">
            <a:avLst/>
          </a:prstGeom>
        </p:spPr>
        <p:txBody>
          <a:bodyPr/>
          <a:lstStyle/>
          <a:p>
            <a:r>
              <a:rPr lang="en-US" dirty="0" smtClean="0"/>
              <a:t>FTCF2025                                         </a:t>
            </a:r>
            <a:r>
              <a:rPr lang="en-US" dirty="0" err="1" smtClean="0"/>
              <a:t>Budker</a:t>
            </a:r>
            <a:r>
              <a:rPr lang="en-US" dirty="0" smtClean="0"/>
              <a:t> INP</a:t>
            </a:r>
            <a:endParaRPr lang="ru-RU" dirty="0"/>
          </a:p>
        </p:txBody>
      </p:sp>
      <p:sp>
        <p:nvSpPr>
          <p:cNvPr id="3" name="Номер слайда 2"/>
          <p:cNvSpPr>
            <a:spLocks noGrp="1"/>
          </p:cNvSpPr>
          <p:nvPr>
            <p:ph type="sldNum" sz="quarter" idx="4294967295"/>
          </p:nvPr>
        </p:nvSpPr>
        <p:spPr>
          <a:xfrm>
            <a:off x="8610600" y="6356350"/>
            <a:ext cx="2743200" cy="365125"/>
          </a:xfrm>
          <a:prstGeom prst="rect">
            <a:avLst/>
          </a:prstGeom>
        </p:spPr>
        <p:txBody>
          <a:bodyPr/>
          <a:lstStyle/>
          <a:p>
            <a:fld id="{E8BBAF79-065F-4F45-A920-2D6DA35FAA18}" type="slidenum">
              <a:rPr lang="ru-RU" smtClean="0"/>
              <a:t>23</a:t>
            </a:fld>
            <a:endParaRPr lang="ru-RU"/>
          </a:p>
        </p:txBody>
      </p:sp>
      <p:pic>
        <p:nvPicPr>
          <p:cNvPr id="7" name="Рисунок 6"/>
          <p:cNvPicPr>
            <a:picLocks noChangeAspect="1"/>
          </p:cNvPicPr>
          <p:nvPr/>
        </p:nvPicPr>
        <p:blipFill>
          <a:blip r:embed="rId2"/>
          <a:stretch>
            <a:fillRect/>
          </a:stretch>
        </p:blipFill>
        <p:spPr>
          <a:xfrm>
            <a:off x="348304" y="1266903"/>
            <a:ext cx="3472874" cy="1999058"/>
          </a:xfrm>
          <a:prstGeom prst="rect">
            <a:avLst/>
          </a:prstGeom>
        </p:spPr>
      </p:pic>
      <p:pic>
        <p:nvPicPr>
          <p:cNvPr id="8" name="Рисунок 7"/>
          <p:cNvPicPr>
            <a:picLocks noChangeAspect="1"/>
          </p:cNvPicPr>
          <p:nvPr/>
        </p:nvPicPr>
        <p:blipFill>
          <a:blip r:embed="rId3"/>
          <a:stretch>
            <a:fillRect/>
          </a:stretch>
        </p:blipFill>
        <p:spPr>
          <a:xfrm>
            <a:off x="640865" y="3430318"/>
            <a:ext cx="3774765" cy="2408040"/>
          </a:xfrm>
          <a:prstGeom prst="rect">
            <a:avLst/>
          </a:prstGeom>
        </p:spPr>
      </p:pic>
      <p:pic>
        <p:nvPicPr>
          <p:cNvPr id="10" name="Рисунок 9"/>
          <p:cNvPicPr>
            <a:picLocks noChangeAspect="1"/>
          </p:cNvPicPr>
          <p:nvPr/>
        </p:nvPicPr>
        <p:blipFill>
          <a:blip r:embed="rId4"/>
          <a:stretch>
            <a:fillRect/>
          </a:stretch>
        </p:blipFill>
        <p:spPr>
          <a:xfrm>
            <a:off x="5955830" y="1237124"/>
            <a:ext cx="3500582" cy="1988082"/>
          </a:xfrm>
          <a:prstGeom prst="rect">
            <a:avLst/>
          </a:prstGeom>
        </p:spPr>
      </p:pic>
      <p:sp>
        <p:nvSpPr>
          <p:cNvPr id="5" name="TextBox 4"/>
          <p:cNvSpPr txBox="1"/>
          <p:nvPr/>
        </p:nvSpPr>
        <p:spPr>
          <a:xfrm>
            <a:off x="642649" y="656347"/>
            <a:ext cx="9887771" cy="307777"/>
          </a:xfrm>
          <a:prstGeom prst="rect">
            <a:avLst/>
          </a:prstGeom>
          <a:noFill/>
        </p:spPr>
        <p:txBody>
          <a:bodyPr wrap="none" rtlCol="0">
            <a:spAutoFit/>
          </a:bodyPr>
          <a:lstStyle/>
          <a:p>
            <a:r>
              <a:rPr lang="en-US" sz="1400" dirty="0"/>
              <a:t>The measuring coil consisted of two parts: a central long coil and two side coils for measuring the field at the ends of the quadrupole.</a:t>
            </a:r>
            <a:endParaRPr lang="ru-RU" sz="1400" dirty="0"/>
          </a:p>
        </p:txBody>
      </p:sp>
      <p:sp>
        <p:nvSpPr>
          <p:cNvPr id="6" name="TextBox 5"/>
          <p:cNvSpPr txBox="1"/>
          <p:nvPr/>
        </p:nvSpPr>
        <p:spPr>
          <a:xfrm>
            <a:off x="3785125" y="3161020"/>
            <a:ext cx="4093428" cy="461665"/>
          </a:xfrm>
          <a:prstGeom prst="rect">
            <a:avLst/>
          </a:prstGeom>
          <a:noFill/>
        </p:spPr>
        <p:txBody>
          <a:bodyPr wrap="none" rtlCol="0">
            <a:spAutoFit/>
          </a:bodyPr>
          <a:lstStyle/>
          <a:p>
            <a:r>
              <a:rPr lang="en-US" sz="1200" dirty="0"/>
              <a:t>Signals from rotating coils </a:t>
            </a:r>
            <a:r>
              <a:rPr lang="en-US" sz="1200" dirty="0" smtClean="0"/>
              <a:t>:</a:t>
            </a:r>
            <a:r>
              <a:rPr lang="ru-RU" sz="1200" dirty="0" smtClean="0"/>
              <a:t> </a:t>
            </a:r>
            <a:r>
              <a:rPr lang="en-US" sz="1200" dirty="0"/>
              <a:t>black and red – from the end coils, </a:t>
            </a:r>
            <a:endParaRPr lang="ru-RU" sz="1200" dirty="0" smtClean="0"/>
          </a:p>
          <a:p>
            <a:r>
              <a:rPr lang="en-US" sz="1200" dirty="0" smtClean="0"/>
              <a:t>blue </a:t>
            </a:r>
            <a:r>
              <a:rPr lang="en-US" sz="1200" dirty="0"/>
              <a:t>- from the central coil.</a:t>
            </a:r>
            <a:endParaRPr lang="ru-RU" sz="1200" dirty="0"/>
          </a:p>
        </p:txBody>
      </p:sp>
      <p:pic>
        <p:nvPicPr>
          <p:cNvPr id="9" name="Рисунок 8"/>
          <p:cNvPicPr>
            <a:picLocks noChangeAspect="1"/>
          </p:cNvPicPr>
          <p:nvPr/>
        </p:nvPicPr>
        <p:blipFill>
          <a:blip r:embed="rId5"/>
          <a:stretch>
            <a:fillRect/>
          </a:stretch>
        </p:blipFill>
        <p:spPr>
          <a:xfrm>
            <a:off x="9827490" y="1308570"/>
            <a:ext cx="1526309" cy="1896772"/>
          </a:xfrm>
          <a:prstGeom prst="rect">
            <a:avLst/>
          </a:prstGeom>
        </p:spPr>
      </p:pic>
      <p:pic>
        <p:nvPicPr>
          <p:cNvPr id="11" name="Рисунок 10"/>
          <p:cNvPicPr>
            <a:picLocks noChangeAspect="1"/>
          </p:cNvPicPr>
          <p:nvPr/>
        </p:nvPicPr>
        <p:blipFill>
          <a:blip r:embed="rId6"/>
          <a:stretch>
            <a:fillRect/>
          </a:stretch>
        </p:blipFill>
        <p:spPr>
          <a:xfrm>
            <a:off x="5717957" y="3545814"/>
            <a:ext cx="3683866" cy="2350052"/>
          </a:xfrm>
          <a:prstGeom prst="rect">
            <a:avLst/>
          </a:prstGeom>
        </p:spPr>
      </p:pic>
      <p:pic>
        <p:nvPicPr>
          <p:cNvPr id="16" name="Рисунок 15"/>
          <p:cNvPicPr>
            <a:picLocks noChangeAspect="1"/>
          </p:cNvPicPr>
          <p:nvPr/>
        </p:nvPicPr>
        <p:blipFill>
          <a:blip r:embed="rId7"/>
          <a:stretch>
            <a:fillRect/>
          </a:stretch>
        </p:blipFill>
        <p:spPr>
          <a:xfrm>
            <a:off x="4038600" y="1350828"/>
            <a:ext cx="1449161" cy="1800899"/>
          </a:xfrm>
          <a:prstGeom prst="rect">
            <a:avLst/>
          </a:prstGeom>
        </p:spPr>
      </p:pic>
    </p:spTree>
    <p:extLst>
      <p:ext uri="{BB962C8B-B14F-4D97-AF65-F5344CB8AC3E}">
        <p14:creationId xmlns:p14="http://schemas.microsoft.com/office/powerpoint/2010/main" val="2497224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1461" y="192959"/>
            <a:ext cx="7427354" cy="369332"/>
          </a:xfrm>
          <a:prstGeom prst="rect">
            <a:avLst/>
          </a:prstGeom>
          <a:noFill/>
        </p:spPr>
        <p:txBody>
          <a:bodyPr wrap="none" rtlCol="0">
            <a:spAutoFit/>
          </a:bodyPr>
          <a:lstStyle/>
          <a:p>
            <a:r>
              <a:rPr lang="en-US" dirty="0"/>
              <a:t>Simulation results of corrections with variable distance between quadrupoles</a:t>
            </a:r>
            <a:endParaRPr lang="ru-RU" dirty="0"/>
          </a:p>
        </p:txBody>
      </p:sp>
      <p:sp>
        <p:nvSpPr>
          <p:cNvPr id="2" name="Нижний колонтитул 1"/>
          <p:cNvSpPr>
            <a:spLocks noGrp="1"/>
          </p:cNvSpPr>
          <p:nvPr>
            <p:ph type="ftr" sz="quarter" idx="4294967295"/>
          </p:nvPr>
        </p:nvSpPr>
        <p:spPr>
          <a:xfrm>
            <a:off x="4038600" y="6356350"/>
            <a:ext cx="4114800" cy="365125"/>
          </a:xfrm>
          <a:prstGeom prst="rect">
            <a:avLst/>
          </a:prstGeom>
        </p:spPr>
        <p:txBody>
          <a:bodyPr/>
          <a:lstStyle/>
          <a:p>
            <a:r>
              <a:rPr lang="en-US" smtClean="0"/>
              <a:t>FTCF2025                                         Budker INP</a:t>
            </a:r>
            <a:endParaRPr lang="ru-RU"/>
          </a:p>
        </p:txBody>
      </p:sp>
      <p:sp>
        <p:nvSpPr>
          <p:cNvPr id="3" name="Номер слайда 2"/>
          <p:cNvSpPr>
            <a:spLocks noGrp="1"/>
          </p:cNvSpPr>
          <p:nvPr>
            <p:ph type="sldNum" sz="quarter" idx="4294967295"/>
          </p:nvPr>
        </p:nvSpPr>
        <p:spPr>
          <a:xfrm>
            <a:off x="8610600" y="6356350"/>
            <a:ext cx="2743200" cy="365125"/>
          </a:xfrm>
          <a:prstGeom prst="rect">
            <a:avLst/>
          </a:prstGeom>
        </p:spPr>
        <p:txBody>
          <a:bodyPr/>
          <a:lstStyle/>
          <a:p>
            <a:fld id="{E8BBAF79-065F-4F45-A920-2D6DA35FAA18}" type="slidenum">
              <a:rPr lang="ru-RU" smtClean="0"/>
              <a:t>24</a:t>
            </a:fld>
            <a:endParaRPr lang="ru-RU"/>
          </a:p>
        </p:txBody>
      </p:sp>
      <p:sp>
        <p:nvSpPr>
          <p:cNvPr id="6" name="TextBox 5"/>
          <p:cNvSpPr txBox="1"/>
          <p:nvPr/>
        </p:nvSpPr>
        <p:spPr>
          <a:xfrm>
            <a:off x="609600" y="674255"/>
            <a:ext cx="7922297" cy="307777"/>
          </a:xfrm>
          <a:prstGeom prst="rect">
            <a:avLst/>
          </a:prstGeom>
          <a:noFill/>
        </p:spPr>
        <p:txBody>
          <a:bodyPr wrap="none" rtlCol="0">
            <a:spAutoFit/>
          </a:bodyPr>
          <a:lstStyle/>
          <a:p>
            <a:r>
              <a:rPr lang="en-US" sz="1400" dirty="0"/>
              <a:t>Since the quadrupoles are located at an angle to each other, the effect on each other will vary with length.</a:t>
            </a:r>
            <a:endParaRPr lang="ru-RU" sz="1400" dirty="0"/>
          </a:p>
        </p:txBody>
      </p:sp>
      <p:pic>
        <p:nvPicPr>
          <p:cNvPr id="9" name="Рисунок 8"/>
          <p:cNvPicPr>
            <a:picLocks noChangeAspect="1"/>
          </p:cNvPicPr>
          <p:nvPr/>
        </p:nvPicPr>
        <p:blipFill>
          <a:blip r:embed="rId2"/>
          <a:stretch>
            <a:fillRect/>
          </a:stretch>
        </p:blipFill>
        <p:spPr>
          <a:xfrm>
            <a:off x="492557" y="992198"/>
            <a:ext cx="3940897" cy="2567164"/>
          </a:xfrm>
          <a:prstGeom prst="rect">
            <a:avLst/>
          </a:prstGeom>
        </p:spPr>
      </p:pic>
      <p:pic>
        <p:nvPicPr>
          <p:cNvPr id="10" name="Рисунок 9"/>
          <p:cNvPicPr>
            <a:picLocks noChangeAspect="1"/>
          </p:cNvPicPr>
          <p:nvPr/>
        </p:nvPicPr>
        <p:blipFill>
          <a:blip r:embed="rId3"/>
          <a:stretch>
            <a:fillRect/>
          </a:stretch>
        </p:blipFill>
        <p:spPr>
          <a:xfrm>
            <a:off x="5365138" y="995712"/>
            <a:ext cx="3958360" cy="2551185"/>
          </a:xfrm>
          <a:prstGeom prst="rect">
            <a:avLst/>
          </a:prstGeom>
        </p:spPr>
      </p:pic>
      <p:pic>
        <p:nvPicPr>
          <p:cNvPr id="11" name="Рисунок 10"/>
          <p:cNvPicPr>
            <a:picLocks noChangeAspect="1"/>
          </p:cNvPicPr>
          <p:nvPr/>
        </p:nvPicPr>
        <p:blipFill>
          <a:blip r:embed="rId4"/>
          <a:stretch>
            <a:fillRect/>
          </a:stretch>
        </p:blipFill>
        <p:spPr>
          <a:xfrm>
            <a:off x="418667" y="3559362"/>
            <a:ext cx="4014788" cy="2305729"/>
          </a:xfrm>
          <a:prstGeom prst="rect">
            <a:avLst/>
          </a:prstGeom>
        </p:spPr>
      </p:pic>
      <p:pic>
        <p:nvPicPr>
          <p:cNvPr id="12" name="Рисунок 11"/>
          <p:cNvPicPr>
            <a:picLocks noChangeAspect="1"/>
          </p:cNvPicPr>
          <p:nvPr/>
        </p:nvPicPr>
        <p:blipFill>
          <a:blip r:embed="rId5"/>
          <a:stretch>
            <a:fillRect/>
          </a:stretch>
        </p:blipFill>
        <p:spPr>
          <a:xfrm>
            <a:off x="5239836" y="3546898"/>
            <a:ext cx="4083662" cy="2389711"/>
          </a:xfrm>
          <a:prstGeom prst="rect">
            <a:avLst/>
          </a:prstGeom>
        </p:spPr>
      </p:pic>
    </p:spTree>
    <p:extLst>
      <p:ext uri="{BB962C8B-B14F-4D97-AF65-F5344CB8AC3E}">
        <p14:creationId xmlns:p14="http://schemas.microsoft.com/office/powerpoint/2010/main" val="568582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6270115" y="461840"/>
            <a:ext cx="2890262" cy="1467988"/>
          </a:xfrm>
          <a:prstGeom prst="rect">
            <a:avLst/>
          </a:prstGeom>
        </p:spPr>
      </p:pic>
      <p:pic>
        <p:nvPicPr>
          <p:cNvPr id="6" name="Рисунок 5"/>
          <p:cNvPicPr>
            <a:picLocks noChangeAspect="1"/>
          </p:cNvPicPr>
          <p:nvPr/>
        </p:nvPicPr>
        <p:blipFill>
          <a:blip r:embed="rId3"/>
          <a:stretch>
            <a:fillRect/>
          </a:stretch>
        </p:blipFill>
        <p:spPr>
          <a:xfrm>
            <a:off x="6431704" y="1808638"/>
            <a:ext cx="2747866" cy="1472071"/>
          </a:xfrm>
          <a:prstGeom prst="rect">
            <a:avLst/>
          </a:prstGeom>
        </p:spPr>
      </p:pic>
      <p:pic>
        <p:nvPicPr>
          <p:cNvPr id="8" name="Рисунок 7"/>
          <p:cNvPicPr>
            <a:picLocks noChangeAspect="1"/>
          </p:cNvPicPr>
          <p:nvPr/>
        </p:nvPicPr>
        <p:blipFill>
          <a:blip r:embed="rId4"/>
          <a:stretch>
            <a:fillRect/>
          </a:stretch>
        </p:blipFill>
        <p:spPr>
          <a:xfrm>
            <a:off x="1037015" y="1929828"/>
            <a:ext cx="2609255" cy="1397815"/>
          </a:xfrm>
          <a:prstGeom prst="rect">
            <a:avLst/>
          </a:prstGeom>
        </p:spPr>
      </p:pic>
      <p:sp>
        <p:nvSpPr>
          <p:cNvPr id="2" name="TextBox 1"/>
          <p:cNvSpPr txBox="1"/>
          <p:nvPr/>
        </p:nvSpPr>
        <p:spPr>
          <a:xfrm>
            <a:off x="3972560" y="0"/>
            <a:ext cx="2894960" cy="369332"/>
          </a:xfrm>
          <a:prstGeom prst="rect">
            <a:avLst/>
          </a:prstGeom>
          <a:noFill/>
        </p:spPr>
        <p:txBody>
          <a:bodyPr wrap="none" rtlCol="0">
            <a:spAutoFit/>
          </a:bodyPr>
          <a:lstStyle/>
          <a:p>
            <a:r>
              <a:rPr lang="ru-RU" dirty="0" smtClean="0"/>
              <a:t>Результаты моделирования</a:t>
            </a:r>
            <a:endParaRPr lang="ru-RU" dirty="0"/>
          </a:p>
        </p:txBody>
      </p:sp>
      <p:sp>
        <p:nvSpPr>
          <p:cNvPr id="3" name="TextBox 2"/>
          <p:cNvSpPr txBox="1"/>
          <p:nvPr/>
        </p:nvSpPr>
        <p:spPr>
          <a:xfrm>
            <a:off x="1544492" y="275124"/>
            <a:ext cx="2437847" cy="307777"/>
          </a:xfrm>
          <a:prstGeom prst="rect">
            <a:avLst/>
          </a:prstGeom>
          <a:noFill/>
        </p:spPr>
        <p:txBody>
          <a:bodyPr wrap="none" rtlCol="0">
            <a:spAutoFit/>
          </a:bodyPr>
          <a:lstStyle/>
          <a:p>
            <a:r>
              <a:rPr lang="en-US" sz="1400" dirty="0" smtClean="0"/>
              <a:t>Quadruples without correction</a:t>
            </a:r>
            <a:endParaRPr lang="ru-RU" sz="1400" dirty="0"/>
          </a:p>
        </p:txBody>
      </p:sp>
      <p:sp>
        <p:nvSpPr>
          <p:cNvPr id="9" name="TextBox 8"/>
          <p:cNvSpPr txBox="1"/>
          <p:nvPr/>
        </p:nvSpPr>
        <p:spPr>
          <a:xfrm>
            <a:off x="6715560" y="267028"/>
            <a:ext cx="2187778" cy="307777"/>
          </a:xfrm>
          <a:prstGeom prst="rect">
            <a:avLst/>
          </a:prstGeom>
          <a:noFill/>
        </p:spPr>
        <p:txBody>
          <a:bodyPr wrap="none" rtlCol="0">
            <a:spAutoFit/>
          </a:bodyPr>
          <a:lstStyle/>
          <a:p>
            <a:r>
              <a:rPr lang="en-US" sz="1400" dirty="0" smtClean="0"/>
              <a:t>Quadruples with correction</a:t>
            </a:r>
            <a:endParaRPr lang="ru-RU" sz="1400" dirty="0"/>
          </a:p>
        </p:txBody>
      </p:sp>
      <p:pic>
        <p:nvPicPr>
          <p:cNvPr id="10" name="Рисунок 9"/>
          <p:cNvPicPr>
            <a:picLocks noChangeAspect="1"/>
          </p:cNvPicPr>
          <p:nvPr/>
        </p:nvPicPr>
        <p:blipFill>
          <a:blip r:embed="rId5"/>
          <a:stretch>
            <a:fillRect/>
          </a:stretch>
        </p:blipFill>
        <p:spPr>
          <a:xfrm>
            <a:off x="1121946" y="3317454"/>
            <a:ext cx="2532841" cy="1633016"/>
          </a:xfrm>
          <a:prstGeom prst="rect">
            <a:avLst/>
          </a:prstGeom>
        </p:spPr>
      </p:pic>
      <p:pic>
        <p:nvPicPr>
          <p:cNvPr id="11" name="Рисунок 10"/>
          <p:cNvPicPr>
            <a:picLocks noChangeAspect="1"/>
          </p:cNvPicPr>
          <p:nvPr/>
        </p:nvPicPr>
        <p:blipFill>
          <a:blip r:embed="rId6"/>
          <a:stretch>
            <a:fillRect/>
          </a:stretch>
        </p:blipFill>
        <p:spPr>
          <a:xfrm>
            <a:off x="6429665" y="3071649"/>
            <a:ext cx="2728672" cy="1759276"/>
          </a:xfrm>
          <a:prstGeom prst="rect">
            <a:avLst/>
          </a:prstGeom>
        </p:spPr>
      </p:pic>
      <p:pic>
        <p:nvPicPr>
          <p:cNvPr id="12" name="Рисунок 11"/>
          <p:cNvPicPr>
            <a:picLocks noChangeAspect="1"/>
          </p:cNvPicPr>
          <p:nvPr/>
        </p:nvPicPr>
        <p:blipFill>
          <a:blip r:embed="rId7"/>
          <a:stretch>
            <a:fillRect/>
          </a:stretch>
        </p:blipFill>
        <p:spPr>
          <a:xfrm>
            <a:off x="1051849" y="4950470"/>
            <a:ext cx="2634816" cy="1544707"/>
          </a:xfrm>
          <a:prstGeom prst="rect">
            <a:avLst/>
          </a:prstGeom>
        </p:spPr>
      </p:pic>
      <p:pic>
        <p:nvPicPr>
          <p:cNvPr id="13" name="Рисунок 12"/>
          <p:cNvPicPr>
            <a:picLocks noChangeAspect="1"/>
          </p:cNvPicPr>
          <p:nvPr/>
        </p:nvPicPr>
        <p:blipFill>
          <a:blip r:embed="rId8"/>
          <a:stretch>
            <a:fillRect/>
          </a:stretch>
        </p:blipFill>
        <p:spPr>
          <a:xfrm>
            <a:off x="6310962" y="4647501"/>
            <a:ext cx="2868608" cy="1708849"/>
          </a:xfrm>
          <a:prstGeom prst="rect">
            <a:avLst/>
          </a:prstGeom>
        </p:spPr>
      </p:pic>
      <p:sp>
        <p:nvSpPr>
          <p:cNvPr id="4" name="Нижний колонтитул 3"/>
          <p:cNvSpPr>
            <a:spLocks noGrp="1"/>
          </p:cNvSpPr>
          <p:nvPr>
            <p:ph type="ftr" sz="quarter" idx="4294967295"/>
          </p:nvPr>
        </p:nvSpPr>
        <p:spPr>
          <a:xfrm>
            <a:off x="4038600" y="6356350"/>
            <a:ext cx="4114800" cy="365125"/>
          </a:xfrm>
          <a:prstGeom prst="rect">
            <a:avLst/>
          </a:prstGeom>
        </p:spPr>
        <p:txBody>
          <a:bodyPr/>
          <a:lstStyle/>
          <a:p>
            <a:r>
              <a:rPr lang="en-US" smtClean="0"/>
              <a:t>FTCF2025                                         Budker INP</a:t>
            </a:r>
            <a:endParaRPr lang="ru-RU"/>
          </a:p>
        </p:txBody>
      </p:sp>
      <p:sp>
        <p:nvSpPr>
          <p:cNvPr id="14" name="Номер слайда 13"/>
          <p:cNvSpPr>
            <a:spLocks noGrp="1"/>
          </p:cNvSpPr>
          <p:nvPr>
            <p:ph type="sldNum" sz="quarter" idx="4294967295"/>
          </p:nvPr>
        </p:nvSpPr>
        <p:spPr>
          <a:xfrm>
            <a:off x="8610600" y="6356350"/>
            <a:ext cx="2743200" cy="365125"/>
          </a:xfrm>
          <a:prstGeom prst="rect">
            <a:avLst/>
          </a:prstGeom>
        </p:spPr>
        <p:txBody>
          <a:bodyPr/>
          <a:lstStyle/>
          <a:p>
            <a:fld id="{E8BBAF79-065F-4F45-A920-2D6DA35FAA18}" type="slidenum">
              <a:rPr lang="ru-RU" smtClean="0"/>
              <a:t>25</a:t>
            </a:fld>
            <a:endParaRPr lang="ru-RU"/>
          </a:p>
        </p:txBody>
      </p:sp>
      <p:pic>
        <p:nvPicPr>
          <p:cNvPr id="15" name="Рисунок 14"/>
          <p:cNvPicPr>
            <a:picLocks noChangeAspect="1"/>
          </p:cNvPicPr>
          <p:nvPr/>
        </p:nvPicPr>
        <p:blipFill>
          <a:blip r:embed="rId9"/>
          <a:stretch>
            <a:fillRect/>
          </a:stretch>
        </p:blipFill>
        <p:spPr>
          <a:xfrm>
            <a:off x="9179570" y="639271"/>
            <a:ext cx="2286000" cy="552450"/>
          </a:xfrm>
          <a:prstGeom prst="rect">
            <a:avLst/>
          </a:prstGeom>
        </p:spPr>
      </p:pic>
      <p:pic>
        <p:nvPicPr>
          <p:cNvPr id="16" name="Рисунок 15"/>
          <p:cNvPicPr>
            <a:picLocks noChangeAspect="1"/>
          </p:cNvPicPr>
          <p:nvPr/>
        </p:nvPicPr>
        <p:blipFill>
          <a:blip r:embed="rId10"/>
          <a:stretch>
            <a:fillRect/>
          </a:stretch>
        </p:blipFill>
        <p:spPr>
          <a:xfrm>
            <a:off x="9205615" y="1191721"/>
            <a:ext cx="2219325" cy="552450"/>
          </a:xfrm>
          <a:prstGeom prst="rect">
            <a:avLst/>
          </a:prstGeom>
        </p:spPr>
      </p:pic>
      <p:pic>
        <p:nvPicPr>
          <p:cNvPr id="17" name="Рисунок 16"/>
          <p:cNvPicPr>
            <a:picLocks noChangeAspect="1"/>
          </p:cNvPicPr>
          <p:nvPr/>
        </p:nvPicPr>
        <p:blipFill>
          <a:blip r:embed="rId11"/>
          <a:stretch>
            <a:fillRect/>
          </a:stretch>
        </p:blipFill>
        <p:spPr>
          <a:xfrm>
            <a:off x="9248031" y="2044208"/>
            <a:ext cx="1647825" cy="504825"/>
          </a:xfrm>
          <a:prstGeom prst="rect">
            <a:avLst/>
          </a:prstGeom>
        </p:spPr>
      </p:pic>
      <p:pic>
        <p:nvPicPr>
          <p:cNvPr id="18" name="Рисунок 17"/>
          <p:cNvPicPr>
            <a:picLocks noChangeAspect="1"/>
          </p:cNvPicPr>
          <p:nvPr/>
        </p:nvPicPr>
        <p:blipFill>
          <a:blip r:embed="rId12"/>
          <a:stretch>
            <a:fillRect/>
          </a:stretch>
        </p:blipFill>
        <p:spPr>
          <a:xfrm>
            <a:off x="9221986" y="2522314"/>
            <a:ext cx="2009775" cy="504825"/>
          </a:xfrm>
          <a:prstGeom prst="rect">
            <a:avLst/>
          </a:prstGeom>
        </p:spPr>
      </p:pic>
      <p:pic>
        <p:nvPicPr>
          <p:cNvPr id="19" name="Рисунок 18"/>
          <p:cNvPicPr>
            <a:picLocks noChangeAspect="1"/>
          </p:cNvPicPr>
          <p:nvPr/>
        </p:nvPicPr>
        <p:blipFill>
          <a:blip r:embed="rId13"/>
          <a:stretch>
            <a:fillRect/>
          </a:stretch>
        </p:blipFill>
        <p:spPr>
          <a:xfrm>
            <a:off x="9205615" y="3184979"/>
            <a:ext cx="1771650" cy="775099"/>
          </a:xfrm>
          <a:prstGeom prst="rect">
            <a:avLst/>
          </a:prstGeom>
        </p:spPr>
      </p:pic>
      <p:pic>
        <p:nvPicPr>
          <p:cNvPr id="20" name="Рисунок 19"/>
          <p:cNvPicPr>
            <a:picLocks noChangeAspect="1"/>
          </p:cNvPicPr>
          <p:nvPr/>
        </p:nvPicPr>
        <p:blipFill>
          <a:blip r:embed="rId14"/>
          <a:stretch>
            <a:fillRect/>
          </a:stretch>
        </p:blipFill>
        <p:spPr>
          <a:xfrm>
            <a:off x="9205615" y="3769273"/>
            <a:ext cx="1771650" cy="775099"/>
          </a:xfrm>
          <a:prstGeom prst="rect">
            <a:avLst/>
          </a:prstGeom>
        </p:spPr>
      </p:pic>
      <p:pic>
        <p:nvPicPr>
          <p:cNvPr id="21" name="Рисунок 20"/>
          <p:cNvPicPr>
            <a:picLocks noChangeAspect="1"/>
          </p:cNvPicPr>
          <p:nvPr/>
        </p:nvPicPr>
        <p:blipFill>
          <a:blip r:embed="rId15"/>
          <a:stretch>
            <a:fillRect/>
          </a:stretch>
        </p:blipFill>
        <p:spPr>
          <a:xfrm>
            <a:off x="9205615" y="4830925"/>
            <a:ext cx="1924050" cy="561975"/>
          </a:xfrm>
          <a:prstGeom prst="rect">
            <a:avLst/>
          </a:prstGeom>
        </p:spPr>
      </p:pic>
      <p:pic>
        <p:nvPicPr>
          <p:cNvPr id="22" name="Рисунок 21"/>
          <p:cNvPicPr>
            <a:picLocks noChangeAspect="1"/>
          </p:cNvPicPr>
          <p:nvPr/>
        </p:nvPicPr>
        <p:blipFill>
          <a:blip r:embed="rId16"/>
          <a:stretch>
            <a:fillRect/>
          </a:stretch>
        </p:blipFill>
        <p:spPr>
          <a:xfrm>
            <a:off x="9205615" y="5392900"/>
            <a:ext cx="1924050" cy="561975"/>
          </a:xfrm>
          <a:prstGeom prst="rect">
            <a:avLst/>
          </a:prstGeom>
        </p:spPr>
      </p:pic>
      <p:pic>
        <p:nvPicPr>
          <p:cNvPr id="23" name="Рисунок 22"/>
          <p:cNvPicPr>
            <a:picLocks noChangeAspect="1"/>
          </p:cNvPicPr>
          <p:nvPr/>
        </p:nvPicPr>
        <p:blipFill>
          <a:blip r:embed="rId17"/>
          <a:stretch>
            <a:fillRect/>
          </a:stretch>
        </p:blipFill>
        <p:spPr>
          <a:xfrm>
            <a:off x="3686665" y="683221"/>
            <a:ext cx="1809750" cy="504825"/>
          </a:xfrm>
          <a:prstGeom prst="rect">
            <a:avLst/>
          </a:prstGeom>
        </p:spPr>
      </p:pic>
      <p:pic>
        <p:nvPicPr>
          <p:cNvPr id="24" name="Рисунок 23"/>
          <p:cNvPicPr>
            <a:picLocks noChangeAspect="1"/>
          </p:cNvPicPr>
          <p:nvPr/>
        </p:nvPicPr>
        <p:blipFill>
          <a:blip r:embed="rId18"/>
          <a:stretch>
            <a:fillRect/>
          </a:stretch>
        </p:blipFill>
        <p:spPr>
          <a:xfrm>
            <a:off x="3686665" y="1124464"/>
            <a:ext cx="2219325" cy="552450"/>
          </a:xfrm>
          <a:prstGeom prst="rect">
            <a:avLst/>
          </a:prstGeom>
        </p:spPr>
      </p:pic>
      <p:pic>
        <p:nvPicPr>
          <p:cNvPr id="25" name="Рисунок 24"/>
          <p:cNvPicPr>
            <a:picLocks noChangeAspect="1"/>
          </p:cNvPicPr>
          <p:nvPr/>
        </p:nvPicPr>
        <p:blipFill>
          <a:blip r:embed="rId19"/>
          <a:stretch>
            <a:fillRect/>
          </a:stretch>
        </p:blipFill>
        <p:spPr>
          <a:xfrm>
            <a:off x="3715065" y="1966523"/>
            <a:ext cx="1704975" cy="504825"/>
          </a:xfrm>
          <a:prstGeom prst="rect">
            <a:avLst/>
          </a:prstGeom>
        </p:spPr>
      </p:pic>
      <p:pic>
        <p:nvPicPr>
          <p:cNvPr id="26" name="Рисунок 25"/>
          <p:cNvPicPr>
            <a:picLocks noChangeAspect="1"/>
          </p:cNvPicPr>
          <p:nvPr/>
        </p:nvPicPr>
        <p:blipFill>
          <a:blip r:embed="rId12"/>
          <a:stretch>
            <a:fillRect/>
          </a:stretch>
        </p:blipFill>
        <p:spPr>
          <a:xfrm>
            <a:off x="3729081" y="2411829"/>
            <a:ext cx="2009775" cy="504825"/>
          </a:xfrm>
          <a:prstGeom prst="rect">
            <a:avLst/>
          </a:prstGeom>
        </p:spPr>
      </p:pic>
      <p:pic>
        <p:nvPicPr>
          <p:cNvPr id="27" name="Рисунок 26"/>
          <p:cNvPicPr>
            <a:picLocks noChangeAspect="1"/>
          </p:cNvPicPr>
          <p:nvPr/>
        </p:nvPicPr>
        <p:blipFill>
          <a:blip r:embed="rId20"/>
          <a:stretch>
            <a:fillRect/>
          </a:stretch>
        </p:blipFill>
        <p:spPr>
          <a:xfrm>
            <a:off x="3759168" y="3300127"/>
            <a:ext cx="1771650" cy="561975"/>
          </a:xfrm>
          <a:prstGeom prst="rect">
            <a:avLst/>
          </a:prstGeom>
        </p:spPr>
      </p:pic>
      <p:pic>
        <p:nvPicPr>
          <p:cNvPr id="28" name="Рисунок 27"/>
          <p:cNvPicPr>
            <a:picLocks noChangeAspect="1"/>
          </p:cNvPicPr>
          <p:nvPr/>
        </p:nvPicPr>
        <p:blipFill>
          <a:blip r:embed="rId21"/>
          <a:stretch>
            <a:fillRect/>
          </a:stretch>
        </p:blipFill>
        <p:spPr>
          <a:xfrm>
            <a:off x="3760264" y="3836664"/>
            <a:ext cx="1771650" cy="561975"/>
          </a:xfrm>
          <a:prstGeom prst="rect">
            <a:avLst/>
          </a:prstGeom>
        </p:spPr>
      </p:pic>
      <p:pic>
        <p:nvPicPr>
          <p:cNvPr id="29" name="Рисунок 28"/>
          <p:cNvPicPr>
            <a:picLocks noChangeAspect="1"/>
          </p:cNvPicPr>
          <p:nvPr/>
        </p:nvPicPr>
        <p:blipFill>
          <a:blip r:embed="rId22"/>
          <a:stretch>
            <a:fillRect/>
          </a:stretch>
        </p:blipFill>
        <p:spPr>
          <a:xfrm>
            <a:off x="2947987" y="4811185"/>
            <a:ext cx="2181225" cy="561975"/>
          </a:xfrm>
          <a:prstGeom prst="rect">
            <a:avLst/>
          </a:prstGeom>
        </p:spPr>
      </p:pic>
      <p:pic>
        <p:nvPicPr>
          <p:cNvPr id="30" name="Рисунок 29"/>
          <p:cNvPicPr>
            <a:picLocks noChangeAspect="1"/>
          </p:cNvPicPr>
          <p:nvPr/>
        </p:nvPicPr>
        <p:blipFill>
          <a:blip r:embed="rId23"/>
          <a:stretch>
            <a:fillRect/>
          </a:stretch>
        </p:blipFill>
        <p:spPr>
          <a:xfrm>
            <a:off x="3766761" y="5537479"/>
            <a:ext cx="1809750" cy="561975"/>
          </a:xfrm>
          <a:prstGeom prst="rect">
            <a:avLst/>
          </a:prstGeom>
        </p:spPr>
      </p:pic>
      <p:pic>
        <p:nvPicPr>
          <p:cNvPr id="31" name="Рисунок 30"/>
          <p:cNvPicPr>
            <a:picLocks noChangeAspect="1"/>
          </p:cNvPicPr>
          <p:nvPr/>
        </p:nvPicPr>
        <p:blipFill>
          <a:blip r:embed="rId24"/>
          <a:stretch>
            <a:fillRect/>
          </a:stretch>
        </p:blipFill>
        <p:spPr>
          <a:xfrm>
            <a:off x="1099127" y="540682"/>
            <a:ext cx="2503791" cy="1448979"/>
          </a:xfrm>
          <a:prstGeom prst="rect">
            <a:avLst/>
          </a:prstGeom>
        </p:spPr>
      </p:pic>
    </p:spTree>
    <p:extLst>
      <p:ext uri="{BB962C8B-B14F-4D97-AF65-F5344CB8AC3E}">
        <p14:creationId xmlns:p14="http://schemas.microsoft.com/office/powerpoint/2010/main" val="1449755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6"/>
          <p:cNvSpPr>
            <a:spLocks noGrp="1"/>
          </p:cNvSpPr>
          <p:nvPr>
            <p:ph type="ftr" sz="quarter" idx="4294967295"/>
          </p:nvPr>
        </p:nvSpPr>
        <p:spPr>
          <a:xfrm>
            <a:off x="4038600" y="6356350"/>
            <a:ext cx="4114800" cy="365125"/>
          </a:xfrm>
          <a:prstGeom prst="rect">
            <a:avLst/>
          </a:prstGeom>
        </p:spPr>
        <p:txBody>
          <a:bodyPr/>
          <a:lstStyle/>
          <a:p>
            <a:r>
              <a:rPr lang="en-US" smtClean="0"/>
              <a:t>FTCF2025                                         Budker INP</a:t>
            </a:r>
            <a:endParaRPr lang="ru-RU"/>
          </a:p>
        </p:txBody>
      </p:sp>
      <p:sp>
        <p:nvSpPr>
          <p:cNvPr id="8" name="Номер слайда 7"/>
          <p:cNvSpPr>
            <a:spLocks noGrp="1"/>
          </p:cNvSpPr>
          <p:nvPr>
            <p:ph type="sldNum" sz="quarter" idx="4294967295"/>
          </p:nvPr>
        </p:nvSpPr>
        <p:spPr>
          <a:xfrm>
            <a:off x="8610600" y="6356350"/>
            <a:ext cx="2743200" cy="365125"/>
          </a:xfrm>
          <a:prstGeom prst="rect">
            <a:avLst/>
          </a:prstGeom>
        </p:spPr>
        <p:txBody>
          <a:bodyPr/>
          <a:lstStyle/>
          <a:p>
            <a:fld id="{F706030D-4811-4863-96A1-12D67774DDA7}" type="slidenum">
              <a:rPr lang="ru-RU" smtClean="0"/>
              <a:t>26</a:t>
            </a:fld>
            <a:endParaRPr lang="ru-RU"/>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470" y="1260872"/>
            <a:ext cx="5478896" cy="277141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366" y="1260872"/>
            <a:ext cx="6162353" cy="2771414"/>
          </a:xfrm>
          <a:prstGeom prst="rect">
            <a:avLst/>
          </a:prstGeom>
        </p:spPr>
      </p:pic>
      <p:sp>
        <p:nvSpPr>
          <p:cNvPr id="4" name="TextBox 3"/>
          <p:cNvSpPr txBox="1"/>
          <p:nvPr/>
        </p:nvSpPr>
        <p:spPr>
          <a:xfrm>
            <a:off x="1477818" y="4230254"/>
            <a:ext cx="8784200" cy="338554"/>
          </a:xfrm>
          <a:prstGeom prst="rect">
            <a:avLst/>
          </a:prstGeom>
          <a:noFill/>
        </p:spPr>
        <p:txBody>
          <a:bodyPr wrap="none" rtlCol="0">
            <a:spAutoFit/>
          </a:bodyPr>
          <a:lstStyle/>
          <a:p>
            <a:r>
              <a:rPr lang="en-US" sz="1600" dirty="0"/>
              <a:t>Correctors of dipole, skew quadrupole, </a:t>
            </a:r>
            <a:r>
              <a:rPr lang="en-US" sz="1600" dirty="0" err="1"/>
              <a:t>sextupole</a:t>
            </a:r>
            <a:r>
              <a:rPr lang="en-US" sz="1600" dirty="0"/>
              <a:t> and </a:t>
            </a:r>
            <a:r>
              <a:rPr lang="en-US" sz="1600" dirty="0" err="1"/>
              <a:t>octupole</a:t>
            </a:r>
            <a:r>
              <a:rPr lang="en-US" sz="1600" dirty="0"/>
              <a:t> fields are put on top of the quadrupoles</a:t>
            </a:r>
            <a:endParaRPr lang="ru-RU" sz="1600" dirty="0"/>
          </a:p>
        </p:txBody>
      </p:sp>
    </p:spTree>
    <p:extLst>
      <p:ext uri="{BB962C8B-B14F-4D97-AF65-F5344CB8AC3E}">
        <p14:creationId xmlns:p14="http://schemas.microsoft.com/office/powerpoint/2010/main" val="3277283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Заголовок 1"/>
          <p:cNvSpPr>
            <a:spLocks noGrp="1"/>
          </p:cNvSpPr>
          <p:nvPr>
            <p:ph type="title"/>
          </p:nvPr>
        </p:nvSpPr>
        <p:spPr>
          <a:xfrm>
            <a:off x="1211425" y="1765"/>
            <a:ext cx="10515600" cy="1325563"/>
          </a:xfrm>
        </p:spPr>
        <p:txBody>
          <a:bodyPr/>
          <a:lstStyle/>
          <a:p>
            <a:r>
              <a:rPr lang="en-US" dirty="0" smtClean="0"/>
              <a:t>Conclusion</a:t>
            </a:r>
            <a:endParaRPr lang="ru-RU" dirty="0"/>
          </a:p>
        </p:txBody>
      </p:sp>
      <p:sp>
        <p:nvSpPr>
          <p:cNvPr id="108" name="Прямоугольник 107"/>
          <p:cNvSpPr/>
          <p:nvPr/>
        </p:nvSpPr>
        <p:spPr>
          <a:xfrm>
            <a:off x="626357" y="871799"/>
            <a:ext cx="10929004" cy="7294305"/>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sym typeface="Symbol" panose="05050102010706020507" pitchFamily="18" charset="2"/>
              </a:rPr>
              <a:t>The first iteration of the FF elements layout has been </a:t>
            </a:r>
            <a:r>
              <a:rPr lang="en-US" sz="2400" dirty="0" smtClean="0">
                <a:sym typeface="Symbol" panose="05050102010706020507" pitchFamily="18" charset="2"/>
              </a:rPr>
              <a:t>completed</a:t>
            </a:r>
          </a:p>
          <a:p>
            <a:pPr marL="342900" indent="-342900">
              <a:lnSpc>
                <a:spcPct val="150000"/>
              </a:lnSpc>
              <a:buFont typeface="Arial" panose="020B0604020202020204" pitchFamily="34" charset="0"/>
              <a:buChar char="•"/>
            </a:pPr>
            <a:r>
              <a:rPr lang="en-US" sz="2400" dirty="0" smtClean="0">
                <a:solidFill>
                  <a:srgbClr val="C00000"/>
                </a:solidFill>
                <a:sym typeface="Symbol" panose="05050102010706020507" pitchFamily="18" charset="2"/>
              </a:rPr>
              <a:t>The first CCT quads is manufactured. Filed quality and each other influence on the field are </a:t>
            </a:r>
            <a:r>
              <a:rPr lang="en-US" sz="2400" dirty="0" smtClean="0">
                <a:solidFill>
                  <a:srgbClr val="C00000"/>
                </a:solidFill>
                <a:sym typeface="Symbol" panose="05050102010706020507" pitchFamily="18" charset="2"/>
              </a:rPr>
              <a:t>calculated and measured.</a:t>
            </a:r>
          </a:p>
          <a:p>
            <a:pPr marL="342900" indent="-342900">
              <a:lnSpc>
                <a:spcPct val="150000"/>
              </a:lnSpc>
              <a:buFont typeface="Arial" panose="020B0604020202020204" pitchFamily="34" charset="0"/>
              <a:buChar char="•"/>
            </a:pPr>
            <a:r>
              <a:rPr lang="en-US" sz="2400" dirty="0" smtClean="0">
                <a:solidFill>
                  <a:srgbClr val="C00000"/>
                </a:solidFill>
                <a:sym typeface="Symbol" panose="05050102010706020507" pitchFamily="18" charset="2"/>
              </a:rPr>
              <a:t>The quads field correction with the use winding harmonics in the CCT technology is proposed.</a:t>
            </a:r>
            <a:endParaRPr lang="en-US" sz="2400" dirty="0" smtClean="0">
              <a:solidFill>
                <a:srgbClr val="C00000"/>
              </a:solidFill>
              <a:sym typeface="Symbol" panose="05050102010706020507" pitchFamily="18" charset="2"/>
            </a:endParaRPr>
          </a:p>
          <a:p>
            <a:pPr marL="342900" indent="-342900">
              <a:lnSpc>
                <a:spcPct val="150000"/>
              </a:lnSpc>
              <a:buFont typeface="Arial" panose="020B0604020202020204" pitchFamily="34" charset="0"/>
              <a:buChar char="•"/>
            </a:pPr>
            <a:r>
              <a:rPr lang="en-US" sz="2400" dirty="0" smtClean="0">
                <a:sym typeface="Symbol" panose="05050102010706020507" pitchFamily="18" charset="2"/>
              </a:rPr>
              <a:t>Estimations </a:t>
            </a:r>
            <a:r>
              <a:rPr lang="en-US" sz="2400" dirty="0">
                <a:sym typeface="Symbol" panose="05050102010706020507" pitchFamily="18" charset="2"/>
              </a:rPr>
              <a:t>of </a:t>
            </a:r>
            <a:r>
              <a:rPr lang="en-US" sz="2400" dirty="0" smtClean="0">
                <a:sym typeface="Symbol" panose="05050102010706020507" pitchFamily="18" charset="2"/>
              </a:rPr>
              <a:t>resistive, SR and EC heat loads </a:t>
            </a:r>
            <a:r>
              <a:rPr lang="en-US" sz="2400" dirty="0">
                <a:sym typeface="Symbol" panose="05050102010706020507" pitchFamily="18" charset="2"/>
              </a:rPr>
              <a:t>have been carried </a:t>
            </a:r>
            <a:r>
              <a:rPr lang="en-US" sz="2400" dirty="0" smtClean="0">
                <a:sym typeface="Symbol" panose="05050102010706020507" pitchFamily="18" charset="2"/>
              </a:rPr>
              <a:t>out</a:t>
            </a:r>
          </a:p>
          <a:p>
            <a:pPr marL="342900" indent="-342900">
              <a:lnSpc>
                <a:spcPct val="150000"/>
              </a:lnSpc>
              <a:buFont typeface="Arial" panose="020B0604020202020204" pitchFamily="34" charset="0"/>
              <a:buChar char="•"/>
            </a:pPr>
            <a:r>
              <a:rPr lang="en-US" sz="2400" dirty="0" smtClean="0">
                <a:sym typeface="Symbol" panose="05050102010706020507" pitchFamily="18" charset="2"/>
              </a:rPr>
              <a:t>Operation at 60 – 80K of the chambers inside quads looks </a:t>
            </a:r>
            <a:r>
              <a:rPr lang="en-US" sz="2400" dirty="0" smtClean="0">
                <a:sym typeface="Symbol" panose="05050102010706020507" pitchFamily="18" charset="2"/>
              </a:rPr>
              <a:t>possible</a:t>
            </a:r>
            <a:endParaRPr lang="en-US" sz="2400" dirty="0" smtClean="0">
              <a:sym typeface="Symbol" panose="05050102010706020507" pitchFamily="18" charset="2"/>
            </a:endParaRPr>
          </a:p>
          <a:p>
            <a:pPr marL="342900" indent="-342900">
              <a:lnSpc>
                <a:spcPct val="150000"/>
              </a:lnSpc>
              <a:buFont typeface="Arial" panose="020B0604020202020204" pitchFamily="34" charset="0"/>
              <a:buChar char="•"/>
            </a:pPr>
            <a:r>
              <a:rPr lang="en-US" sz="2400" dirty="0" smtClean="0">
                <a:sym typeface="Symbol" panose="05050102010706020507" pitchFamily="18" charset="2"/>
              </a:rPr>
              <a:t>All </a:t>
            </a:r>
            <a:r>
              <a:rPr lang="en-US" sz="2400" dirty="0">
                <a:sym typeface="Symbol" panose="05050102010706020507" pitchFamily="18" charset="2"/>
              </a:rPr>
              <a:t>manufacturing technologies and assembly concepts can be tested at the </a:t>
            </a:r>
            <a:r>
              <a:rPr lang="en-US" sz="2400" dirty="0" smtClean="0">
                <a:sym typeface="Symbol" panose="05050102010706020507" pitchFamily="18" charset="2"/>
              </a:rPr>
              <a:t>BINP mock-up installation.</a:t>
            </a:r>
            <a:endParaRPr lang="en-US" sz="2400" dirty="0" smtClean="0">
              <a:sym typeface="Symbol" panose="05050102010706020507" pitchFamily="18" charset="2"/>
            </a:endParaRPr>
          </a:p>
          <a:p>
            <a:pPr marL="342900" indent="-342900">
              <a:lnSpc>
                <a:spcPct val="150000"/>
              </a:lnSpc>
              <a:buFont typeface="Arial" panose="020B0604020202020204" pitchFamily="34" charset="0"/>
              <a:buChar char="•"/>
            </a:pPr>
            <a:r>
              <a:rPr lang="ru-RU" sz="2400" dirty="0" smtClean="0">
                <a:sym typeface="Symbol" panose="05050102010706020507" pitchFamily="18" charset="2"/>
              </a:rPr>
              <a:t>А </a:t>
            </a:r>
            <a:r>
              <a:rPr lang="en-US" sz="2400" dirty="0" smtClean="0">
                <a:sym typeface="Symbol" panose="05050102010706020507" pitchFamily="18" charset="2"/>
              </a:rPr>
              <a:t>resistive </a:t>
            </a:r>
            <a:r>
              <a:rPr lang="en-US" sz="2400" dirty="0">
                <a:sym typeface="Symbol" panose="05050102010706020507" pitchFamily="18" charset="2"/>
              </a:rPr>
              <a:t>heating of vacuum </a:t>
            </a:r>
            <a:r>
              <a:rPr lang="en-US" sz="2400" dirty="0" smtClean="0">
                <a:sym typeface="Symbol" panose="05050102010706020507" pitchFamily="18" charset="2"/>
              </a:rPr>
              <a:t>chambers </a:t>
            </a:r>
            <a:r>
              <a:rPr lang="en-US" sz="2400" dirty="0" smtClean="0">
                <a:sym typeface="Symbol" panose="05050102010706020507" pitchFamily="18" charset="2"/>
              </a:rPr>
              <a:t>is </a:t>
            </a:r>
            <a:r>
              <a:rPr lang="en-US" sz="2400" dirty="0">
                <a:sym typeface="Symbol" panose="05050102010706020507" pitchFamily="18" charset="2"/>
              </a:rPr>
              <a:t>necessary </a:t>
            </a:r>
            <a:r>
              <a:rPr lang="en-US" sz="2400" dirty="0" smtClean="0">
                <a:sym typeface="Symbol" panose="05050102010706020507" pitchFamily="18" charset="2"/>
              </a:rPr>
              <a:t>to </a:t>
            </a:r>
            <a:r>
              <a:rPr lang="en-US" sz="2400" dirty="0">
                <a:sym typeface="Symbol" panose="05050102010706020507" pitchFamily="18" charset="2"/>
              </a:rPr>
              <a:t>simulate heat losses</a:t>
            </a:r>
            <a:endParaRPr lang="en-US" sz="2400" dirty="0" smtClean="0">
              <a:sym typeface="Symbol" panose="05050102010706020507" pitchFamily="18" charset="2"/>
            </a:endParaRPr>
          </a:p>
          <a:p>
            <a:pPr marL="342900" indent="-342900">
              <a:lnSpc>
                <a:spcPct val="150000"/>
              </a:lnSpc>
              <a:buFont typeface="Arial" panose="020B0604020202020204" pitchFamily="34" charset="0"/>
              <a:buChar char="•"/>
            </a:pPr>
            <a:r>
              <a:rPr lang="en-US" sz="2400" dirty="0" smtClean="0">
                <a:sym typeface="Symbol" panose="05050102010706020507" pitchFamily="18" charset="2"/>
              </a:rPr>
              <a:t>To </a:t>
            </a:r>
            <a:r>
              <a:rPr lang="en-US" sz="2400" dirty="0">
                <a:sym typeface="Symbol" panose="05050102010706020507" pitchFamily="18" charset="2"/>
              </a:rPr>
              <a:t>make a decision on the temperature regime of the vacuum </a:t>
            </a:r>
            <a:r>
              <a:rPr lang="en-US" sz="2400" dirty="0" smtClean="0">
                <a:sym typeface="Symbol" panose="05050102010706020507" pitchFamily="18" charset="2"/>
              </a:rPr>
              <a:t>chambers inside quads, </a:t>
            </a:r>
            <a:r>
              <a:rPr lang="en-US" sz="2400" dirty="0">
                <a:sym typeface="Symbol" panose="05050102010706020507" pitchFamily="18" charset="2"/>
              </a:rPr>
              <a:t>it is necessary to carry out numerical modeling of electron clouds and calculate the pressure of residual gases taking into account the </a:t>
            </a:r>
            <a:r>
              <a:rPr lang="en-US" sz="2400" dirty="0" smtClean="0">
                <a:sym typeface="Symbol" panose="05050102010706020507" pitchFamily="18" charset="2"/>
              </a:rPr>
              <a:t>SR </a:t>
            </a:r>
            <a:r>
              <a:rPr lang="en-US" sz="2400" dirty="0">
                <a:sym typeface="Symbol" panose="05050102010706020507" pitchFamily="18" charset="2"/>
              </a:rPr>
              <a:t>and </a:t>
            </a:r>
            <a:r>
              <a:rPr lang="en-US" sz="2400" dirty="0" smtClean="0">
                <a:sym typeface="Symbol" panose="05050102010706020507" pitchFamily="18" charset="2"/>
              </a:rPr>
              <a:t>EC</a:t>
            </a:r>
            <a:endParaRPr lang="ru-RU" sz="2000" dirty="0"/>
          </a:p>
        </p:txBody>
      </p:sp>
      <p:sp>
        <p:nvSpPr>
          <p:cNvPr id="2" name="Номер слайда 1"/>
          <p:cNvSpPr>
            <a:spLocks noGrp="1"/>
          </p:cNvSpPr>
          <p:nvPr>
            <p:ph type="sldNum" sz="quarter" idx="12"/>
          </p:nvPr>
        </p:nvSpPr>
        <p:spPr/>
        <p:txBody>
          <a:bodyPr/>
          <a:lstStyle/>
          <a:p>
            <a:fld id="{7C2B6C93-BE73-41D0-B9DC-9285A97B7A4B}" type="slidenum">
              <a:rPr lang="ru-RU" smtClean="0"/>
              <a:t>27</a:t>
            </a:fld>
            <a:endParaRPr lang="ru-RU"/>
          </a:p>
        </p:txBody>
      </p:sp>
    </p:spTree>
    <p:extLst>
      <p:ext uri="{BB962C8B-B14F-4D97-AF65-F5344CB8AC3E}">
        <p14:creationId xmlns:p14="http://schemas.microsoft.com/office/powerpoint/2010/main" val="481196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116826" y="2746991"/>
            <a:ext cx="7192297" cy="871246"/>
          </a:xfrm>
        </p:spPr>
        <p:txBody>
          <a:bodyPr/>
          <a:lstStyle/>
          <a:p>
            <a:r>
              <a:rPr lang="en-US" dirty="0" smtClean="0"/>
              <a:t>Thanks for your attention!</a:t>
            </a:r>
            <a:endParaRPr lang="ru-RU" dirty="0"/>
          </a:p>
        </p:txBody>
      </p:sp>
      <p:sp>
        <p:nvSpPr>
          <p:cNvPr id="2" name="Номер слайда 1"/>
          <p:cNvSpPr>
            <a:spLocks noGrp="1"/>
          </p:cNvSpPr>
          <p:nvPr>
            <p:ph type="sldNum" sz="quarter" idx="12"/>
          </p:nvPr>
        </p:nvSpPr>
        <p:spPr/>
        <p:txBody>
          <a:bodyPr/>
          <a:lstStyle/>
          <a:p>
            <a:fld id="{7C2B6C93-BE73-41D0-B9DC-9285A97B7A4B}" type="slidenum">
              <a:rPr lang="ru-RU" smtClean="0"/>
              <a:t>28</a:t>
            </a:fld>
            <a:endParaRPr lang="ru-RU"/>
          </a:p>
        </p:txBody>
      </p:sp>
    </p:spTree>
    <p:extLst>
      <p:ext uri="{BB962C8B-B14F-4D97-AF65-F5344CB8AC3E}">
        <p14:creationId xmlns:p14="http://schemas.microsoft.com/office/powerpoint/2010/main" val="739572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6003" y="-45435"/>
            <a:ext cx="10515600" cy="871246"/>
          </a:xfrm>
        </p:spPr>
        <p:txBody>
          <a:bodyPr>
            <a:normAutofit/>
          </a:bodyPr>
          <a:lstStyle/>
          <a:p>
            <a:r>
              <a:rPr lang="en-US" sz="2400" dirty="0"/>
              <a:t>Input conditions and parameters</a:t>
            </a:r>
          </a:p>
        </p:txBody>
      </p:sp>
      <p:sp>
        <p:nvSpPr>
          <p:cNvPr id="3" name="Объект 2"/>
          <p:cNvSpPr>
            <a:spLocks noGrp="1"/>
          </p:cNvSpPr>
          <p:nvPr>
            <p:ph idx="1"/>
          </p:nvPr>
        </p:nvSpPr>
        <p:spPr>
          <a:xfrm>
            <a:off x="1218390" y="647218"/>
            <a:ext cx="10090825" cy="920223"/>
          </a:xfrm>
        </p:spPr>
        <p:txBody>
          <a:bodyPr>
            <a:normAutofit fontScale="25000" lnSpcReduction="20000"/>
          </a:bodyPr>
          <a:lstStyle/>
          <a:p>
            <a:pPr marL="0" indent="0">
              <a:lnSpc>
                <a:spcPct val="120000"/>
              </a:lnSpc>
              <a:buNone/>
            </a:pPr>
            <a:r>
              <a:rPr lang="en-US" sz="8000" dirty="0" smtClean="0"/>
              <a:t>VEPP-6 parameters which make an influence </a:t>
            </a:r>
            <a:r>
              <a:rPr lang="en-US" sz="8000" dirty="0"/>
              <a:t>on FF </a:t>
            </a:r>
            <a:r>
              <a:rPr lang="en-US" sz="8000" dirty="0" smtClean="0"/>
              <a:t>elements </a:t>
            </a:r>
            <a:r>
              <a:rPr lang="en-US" sz="8000" dirty="0"/>
              <a:t>design:</a:t>
            </a:r>
            <a:endParaRPr lang="ru-RU" sz="3200" dirty="0"/>
          </a:p>
          <a:p>
            <a:pPr marL="0" indent="0">
              <a:buNone/>
            </a:pPr>
            <a:endParaRPr lang="ru-RU" sz="3200" dirty="0" smtClean="0"/>
          </a:p>
          <a:p>
            <a:pPr marL="0" indent="0">
              <a:buNone/>
            </a:pPr>
            <a:endParaRPr lang="ru-RU" sz="3200" dirty="0" smtClean="0"/>
          </a:p>
          <a:p>
            <a:pPr marL="0" indent="0">
              <a:buNone/>
            </a:pPr>
            <a:r>
              <a:rPr lang="ru-RU" sz="3200" dirty="0" smtClean="0"/>
              <a:t> </a:t>
            </a:r>
            <a:endParaRPr lang="ru-RU" sz="2800" dirty="0" smtClean="0"/>
          </a:p>
          <a:p>
            <a:pPr lvl="1"/>
            <a:endParaRPr lang="ru-RU" sz="2800" dirty="0" smtClean="0"/>
          </a:p>
          <a:p>
            <a:endParaRPr lang="en-US" dirty="0" smtClean="0"/>
          </a:p>
        </p:txBody>
      </p:sp>
      <mc:AlternateContent xmlns:mc="http://schemas.openxmlformats.org/markup-compatibility/2006">
        <mc:Choice xmlns:a14="http://schemas.microsoft.com/office/drawing/2010/main" Requires="a14">
          <p:graphicFrame>
            <p:nvGraphicFramePr>
              <p:cNvPr id="4" name="Таблица 3"/>
              <p:cNvGraphicFramePr>
                <a:graphicFrameLocks noGrp="1"/>
              </p:cNvGraphicFramePr>
              <p:nvPr>
                <p:extLst>
                  <p:ext uri="{D42A27DB-BD31-4B8C-83A1-F6EECF244321}">
                    <p14:modId xmlns:p14="http://schemas.microsoft.com/office/powerpoint/2010/main" val="113448311"/>
                  </p:ext>
                </p:extLst>
              </p:nvPr>
            </p:nvGraphicFramePr>
            <p:xfrm>
              <a:off x="2887054" y="1086203"/>
              <a:ext cx="6077659" cy="2756761"/>
            </p:xfrm>
            <a:graphic>
              <a:graphicData uri="http://schemas.openxmlformats.org/drawingml/2006/table">
                <a:tbl>
                  <a:tblPr firstRow="1" firstCol="1" bandRow="1">
                    <a:tableStyleId>{21E4AEA4-8DFA-4A89-87EB-49C32662AFE0}</a:tableStyleId>
                  </a:tblPr>
                  <a:tblGrid>
                    <a:gridCol w="4570328">
                      <a:extLst>
                        <a:ext uri="{9D8B030D-6E8A-4147-A177-3AD203B41FA5}">
                          <a16:colId xmlns:a16="http://schemas.microsoft.com/office/drawing/2014/main" xmlns="" val="20000"/>
                        </a:ext>
                      </a:extLst>
                    </a:gridCol>
                    <a:gridCol w="1507331">
                      <a:extLst>
                        <a:ext uri="{9D8B030D-6E8A-4147-A177-3AD203B41FA5}">
                          <a16:colId xmlns:a16="http://schemas.microsoft.com/office/drawing/2014/main" xmlns="" val="20005"/>
                        </a:ext>
                      </a:extLst>
                    </a:gridCol>
                  </a:tblGrid>
                  <a:tr h="343680">
                    <a:tc>
                      <a:txBody>
                        <a:bodyPr/>
                        <a:lstStyle/>
                        <a:p>
                          <a:pPr>
                            <a:lnSpc>
                              <a:spcPct val="107000"/>
                            </a:lnSpc>
                            <a:spcAft>
                              <a:spcPts val="0"/>
                            </a:spcAft>
                          </a:pPr>
                          <a:r>
                            <a:rPr lang="en-US" sz="1800" dirty="0" smtClean="0">
                              <a:effectLst/>
                            </a:rPr>
                            <a:t>E [GeV]</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2.1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extLst>
                      <a:ext uri="{0D108BD9-81ED-4DB2-BD59-A6C34878D82A}">
                        <a16:rowId xmlns:a16="http://schemas.microsoft.com/office/drawing/2014/main" xmlns="" val="10000"/>
                      </a:ext>
                    </a:extLst>
                  </a:tr>
                  <a:tr h="168381">
                    <a:tc>
                      <a:txBody>
                        <a:bodyPr/>
                        <a:lstStyle/>
                        <a:p>
                          <a:pPr>
                            <a:lnSpc>
                              <a:spcPct val="107000"/>
                            </a:lnSpc>
                            <a:spcAft>
                              <a:spcPts val="0"/>
                            </a:spcAft>
                          </a:pPr>
                          <a:r>
                            <a:rPr lang="en-US" sz="1800" dirty="0" smtClean="0">
                              <a:effectLst/>
                            </a:rPr>
                            <a:t>I(A)</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 val="10006"/>
                      </a:ext>
                    </a:extLst>
                  </a:tr>
                  <a:tr h="168381">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Perimeter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388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 val="3874258114"/>
                      </a:ext>
                    </a:extLst>
                  </a:tr>
                  <a:tr h="371619">
                    <a:tc>
                      <a:txBody>
                        <a:bodyPr/>
                        <a:lstStyle/>
                        <a:p>
                          <a:pPr>
                            <a:lnSpc>
                              <a:spcPct val="107000"/>
                            </a:lnSpc>
                            <a:spcAft>
                              <a:spcPts val="0"/>
                            </a:spcAft>
                          </a:pPr>
                          <a14:m>
                            <m:oMath xmlns:m="http://schemas.openxmlformats.org/officeDocument/2006/math">
                              <m:sSub>
                                <m:sSubPr>
                                  <m:ctrlPr>
                                    <a:rPr lang="ru-RU" sz="1800" i="1">
                                      <a:effectLst/>
                                      <a:latin typeface="Cambria Math" panose="02040503050406030204" pitchFamily="18" charset="0"/>
                                    </a:rPr>
                                  </m:ctrlPr>
                                </m:sSubPr>
                                <m:e>
                                  <m:r>
                                    <a:rPr lang="ru-RU" sz="1800">
                                      <a:effectLst/>
                                      <a:latin typeface="Cambria Math" panose="02040503050406030204" pitchFamily="18" charset="0"/>
                                    </a:rPr>
                                    <m:t>𝑁</m:t>
                                  </m:r>
                                </m:e>
                                <m:sub>
                                  <m:r>
                                    <a:rPr lang="ru-RU" sz="1800">
                                      <a:effectLst/>
                                      <a:latin typeface="Cambria Math" panose="02040503050406030204" pitchFamily="18" charset="0"/>
                                    </a:rPr>
                                    <m:t>𝑒</m:t>
                                  </m:r>
                                  <m:r>
                                    <a:rPr lang="ru-RU" sz="1800">
                                      <a:effectLst/>
                                      <a:latin typeface="Cambria Math" panose="02040503050406030204" pitchFamily="18" charset="0"/>
                                    </a:rPr>
                                    <m:t>/</m:t>
                                  </m:r>
                                  <m:r>
                                    <a:rPr lang="ru-RU" sz="1800">
                                      <a:effectLst/>
                                      <a:latin typeface="Cambria Math" panose="02040503050406030204" pitchFamily="18" charset="0"/>
                                    </a:rPr>
                                    <m:t>𝑏𝑢𝑛𝑐h</m:t>
                                  </m:r>
                                </m:sub>
                              </m:sSub>
                              <m:r>
                                <a:rPr lang="ru-RU" sz="1800">
                                  <a:effectLst/>
                                  <a:latin typeface="Cambria Math" panose="02040503050406030204" pitchFamily="18" charset="0"/>
                                </a:rPr>
                                <m:t>×</m:t>
                              </m:r>
                              <m:sSup>
                                <m:sSupPr>
                                  <m:ctrlPr>
                                    <a:rPr lang="ru-RU" sz="1800" i="1">
                                      <a:effectLst/>
                                      <a:latin typeface="Cambria Math" panose="02040503050406030204" pitchFamily="18" charset="0"/>
                                    </a:rPr>
                                  </m:ctrlPr>
                                </m:sSupPr>
                                <m:e>
                                  <m:r>
                                    <a:rPr lang="ru-RU" sz="1800">
                                      <a:effectLst/>
                                      <a:latin typeface="Cambria Math" panose="02040503050406030204" pitchFamily="18" charset="0"/>
                                    </a:rPr>
                                    <m:t>10</m:t>
                                  </m:r>
                                </m:e>
                                <m:sup>
                                  <m:r>
                                    <a:rPr lang="ru-RU" sz="1800">
                                      <a:effectLst/>
                                      <a:latin typeface="Cambria Math" panose="02040503050406030204" pitchFamily="18" charset="0"/>
                                    </a:rPr>
                                    <m:t>−10</m:t>
                                  </m:r>
                                </m:sup>
                              </m:sSup>
                            </m:oMath>
                          </a14:m>
                          <a:r>
                            <a:rPr lang="ru-RU" sz="1800" dirty="0">
                              <a:effectLst/>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4.4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 val="10007"/>
                      </a:ext>
                    </a:extLst>
                  </a:tr>
                  <a:tr h="84191">
                    <a:tc>
                      <a:txBody>
                        <a:bodyPr/>
                        <a:lstStyle/>
                        <a:p>
                          <a:pPr>
                            <a:lnSpc>
                              <a:spcPct val="107000"/>
                            </a:lnSpc>
                            <a:spcAft>
                              <a:spcPts val="0"/>
                            </a:spcAft>
                          </a:pPr>
                          <a14:m>
                            <m:oMath xmlns:m="http://schemas.openxmlformats.org/officeDocument/2006/math">
                              <m:sSub>
                                <m:sSubPr>
                                  <m:ctrlPr>
                                    <a:rPr lang="ru-RU" sz="1800" i="1">
                                      <a:effectLst/>
                                      <a:latin typeface="Cambria Math" panose="02040503050406030204" pitchFamily="18" charset="0"/>
                                    </a:rPr>
                                  </m:ctrlPr>
                                </m:sSubPr>
                                <m:e>
                                  <m:r>
                                    <a:rPr lang="ru-RU" sz="1800">
                                      <a:effectLst/>
                                      <a:latin typeface="Cambria Math" panose="02040503050406030204" pitchFamily="18" charset="0"/>
                                    </a:rPr>
                                    <m:t>𝜎</m:t>
                                  </m:r>
                                </m:e>
                                <m:sub>
                                  <m:r>
                                    <a:rPr lang="ru-RU" sz="1800">
                                      <a:effectLst/>
                                      <a:latin typeface="Cambria Math" panose="02040503050406030204" pitchFamily="18" charset="0"/>
                                    </a:rPr>
                                    <m:t>𝑠</m:t>
                                  </m:r>
                                </m:sub>
                              </m:sSub>
                            </m:oMath>
                          </a14:m>
                          <a:r>
                            <a:rPr lang="en-US" sz="1800" dirty="0">
                              <a:effectLst/>
                            </a:rPr>
                            <a:t>(mm</a:t>
                          </a:r>
                          <a:r>
                            <a:rPr lang="en-US" sz="1800" dirty="0" smtClean="0">
                              <a:effectLst/>
                            </a:rPr>
                            <a:t>)        (SR/IBS+WG)</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10/14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 val="10014"/>
                      </a:ext>
                    </a:extLst>
                  </a:tr>
                  <a:tr h="209307">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SR power [W/</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mrad</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 val="4245541586"/>
                      </a:ext>
                    </a:extLst>
                  </a:tr>
                  <a:tr h="146749">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SR flux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Ph</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mrad</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4E17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 val="2693712975"/>
                      </a:ext>
                    </a:extLst>
                  </a:tr>
                  <a:tr h="146749">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SR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Ec</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(eV)</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3080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tr>
                  <a:tr h="0">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Distance from IP to SR source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 val="3813162505"/>
                      </a:ext>
                    </a:extLst>
                  </a:tr>
                </a:tbl>
              </a:graphicData>
            </a:graphic>
          </p:graphicFrame>
        </mc:Choice>
        <mc:Fallback>
          <p:graphicFrame>
            <p:nvGraphicFramePr>
              <p:cNvPr id="4" name="Таблица 3"/>
              <p:cNvGraphicFramePr>
                <a:graphicFrameLocks noGrp="1"/>
              </p:cNvGraphicFramePr>
              <p:nvPr>
                <p:extLst>
                  <p:ext uri="{D42A27DB-BD31-4B8C-83A1-F6EECF244321}">
                    <p14:modId xmlns:p14="http://schemas.microsoft.com/office/powerpoint/2010/main" val="113448311"/>
                  </p:ext>
                </p:extLst>
              </p:nvPr>
            </p:nvGraphicFramePr>
            <p:xfrm>
              <a:off x="2887054" y="1086203"/>
              <a:ext cx="6077659" cy="2756761"/>
            </p:xfrm>
            <a:graphic>
              <a:graphicData uri="http://schemas.openxmlformats.org/drawingml/2006/table">
                <a:tbl>
                  <a:tblPr firstRow="1" firstCol="1" bandRow="1">
                    <a:tableStyleId>{21E4AEA4-8DFA-4A89-87EB-49C32662AFE0}</a:tableStyleId>
                  </a:tblPr>
                  <a:tblGrid>
                    <a:gridCol w="4570328">
                      <a:extLst>
                        <a:ext uri="{9D8B030D-6E8A-4147-A177-3AD203B41FA5}">
                          <a16:colId xmlns:a16="http://schemas.microsoft.com/office/drawing/2014/main" xmlns:a14="http://schemas.microsoft.com/office/drawing/2010/main" xmlns="" val="20000"/>
                        </a:ext>
                      </a:extLst>
                    </a:gridCol>
                    <a:gridCol w="1507331">
                      <a:extLst>
                        <a:ext uri="{9D8B030D-6E8A-4147-A177-3AD203B41FA5}">
                          <a16:colId xmlns:a16="http://schemas.microsoft.com/office/drawing/2014/main" xmlns:a14="http://schemas.microsoft.com/office/drawing/2010/main" xmlns="" val="20005"/>
                        </a:ext>
                      </a:extLst>
                    </a:gridCol>
                  </a:tblGrid>
                  <a:tr h="343680">
                    <a:tc>
                      <a:txBody>
                        <a:bodyPr/>
                        <a:lstStyle/>
                        <a:p>
                          <a:pPr>
                            <a:lnSpc>
                              <a:spcPct val="107000"/>
                            </a:lnSpc>
                            <a:spcAft>
                              <a:spcPts val="0"/>
                            </a:spcAft>
                          </a:pPr>
                          <a:r>
                            <a:rPr lang="en-US" sz="1800" dirty="0" smtClean="0">
                              <a:effectLst/>
                            </a:rPr>
                            <a:t>E [GeV]</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2.1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extLst>
                      <a:ext uri="{0D108BD9-81ED-4DB2-BD59-A6C34878D82A}">
                        <a16:rowId xmlns:a16="http://schemas.microsoft.com/office/drawing/2014/main" xmlns:a14="http://schemas.microsoft.com/office/drawing/2010/main" xmlns="" val="10000"/>
                      </a:ext>
                    </a:extLst>
                  </a:tr>
                  <a:tr h="293497">
                    <a:tc>
                      <a:txBody>
                        <a:bodyPr/>
                        <a:lstStyle/>
                        <a:p>
                          <a:pPr>
                            <a:lnSpc>
                              <a:spcPct val="107000"/>
                            </a:lnSpc>
                            <a:spcAft>
                              <a:spcPts val="0"/>
                            </a:spcAft>
                          </a:pPr>
                          <a:r>
                            <a:rPr lang="en-US" sz="1800" dirty="0" smtClean="0">
                              <a:effectLst/>
                            </a:rPr>
                            <a:t>I(A)</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10006"/>
                      </a:ext>
                    </a:extLst>
                  </a:tr>
                  <a:tr h="293497">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Perimeter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388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3874258114"/>
                      </a:ext>
                    </a:extLst>
                  </a:tr>
                  <a:tr h="371619">
                    <a:tc>
                      <a:txBody>
                        <a:bodyPr/>
                        <a:lstStyle/>
                        <a:p>
                          <a:endParaRPr lang="ru-RU"/>
                        </a:p>
                      </a:txBody>
                      <a:tcPr marL="49689" marR="49689" marT="0" marB="0">
                        <a:blipFill rotWithShape="0">
                          <a:blip r:embed="rId3"/>
                          <a:stretch>
                            <a:fillRect l="-133" t="-270492" r="-33600" b="-426230"/>
                          </a:stretch>
                        </a:blip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4.4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10007"/>
                      </a:ext>
                    </a:extLst>
                  </a:tr>
                  <a:tr h="293497">
                    <a:tc>
                      <a:txBody>
                        <a:bodyPr/>
                        <a:lstStyle/>
                        <a:p>
                          <a:endParaRPr lang="ru-RU"/>
                        </a:p>
                      </a:txBody>
                      <a:tcPr marL="49689" marR="49689" marT="0" marB="0">
                        <a:blipFill rotWithShape="0">
                          <a:blip r:embed="rId3"/>
                          <a:stretch>
                            <a:fillRect l="-133" t="-470833" r="-33600" b="-441667"/>
                          </a:stretch>
                        </a:blip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10/14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10014"/>
                      </a:ext>
                    </a:extLst>
                  </a:tr>
                  <a:tr h="293497">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SR power [W/</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mrad</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4245541586"/>
                      </a:ext>
                    </a:extLst>
                  </a:tr>
                  <a:tr h="293497">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SR flux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Ph</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mrad</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4E17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2693712975"/>
                      </a:ext>
                    </a:extLst>
                  </a:tr>
                  <a:tr h="280480">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SR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Ec</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(eV)</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3080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tr>
                  <a:tr h="293497">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Distance from IP to SR source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3813162505"/>
                      </a:ext>
                    </a:extLst>
                  </a:tr>
                </a:tbl>
              </a:graphicData>
            </a:graphic>
          </p:graphicFrame>
        </mc:Fallback>
      </mc:AlternateContent>
      <p:sp>
        <p:nvSpPr>
          <p:cNvPr id="6" name="Объект 2"/>
          <p:cNvSpPr txBox="1">
            <a:spLocks/>
          </p:cNvSpPr>
          <p:nvPr/>
        </p:nvSpPr>
        <p:spPr>
          <a:xfrm>
            <a:off x="598808" y="4103357"/>
            <a:ext cx="11329988" cy="214479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39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397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397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397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39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7200" dirty="0" smtClean="0"/>
              <a:t>General requirements</a:t>
            </a:r>
            <a:endParaRPr lang="ru-RU" sz="7200" dirty="0" smtClean="0"/>
          </a:p>
          <a:p>
            <a:pPr marL="0" indent="0">
              <a:lnSpc>
                <a:spcPct val="120000"/>
              </a:lnSpc>
              <a:spcBef>
                <a:spcPts val="0"/>
              </a:spcBef>
              <a:buFont typeface="Arial" panose="020B0604020202020204" pitchFamily="34" charset="0"/>
              <a:buNone/>
            </a:pPr>
            <a:r>
              <a:rPr lang="en-US" sz="7200" dirty="0" smtClean="0"/>
              <a:t>1. The average residual gases pressure </a:t>
            </a:r>
            <a:r>
              <a:rPr lang="ru-RU" sz="7200" dirty="0" smtClean="0"/>
              <a:t>:</a:t>
            </a:r>
            <a:r>
              <a:rPr lang="en-US" sz="7200" dirty="0" smtClean="0"/>
              <a:t> </a:t>
            </a:r>
            <a:r>
              <a:rPr lang="ru-RU" sz="7200" dirty="0" smtClean="0"/>
              <a:t> </a:t>
            </a:r>
            <a:r>
              <a:rPr lang="en-US" sz="7200" dirty="0" smtClean="0"/>
              <a:t>&lt;</a:t>
            </a:r>
            <a:r>
              <a:rPr lang="ru-RU" sz="7200" dirty="0" smtClean="0"/>
              <a:t>  </a:t>
            </a:r>
            <a:r>
              <a:rPr lang="ru-RU" altLang="ja-JP" sz="7200" dirty="0" smtClean="0">
                <a:solidFill>
                  <a:srgbClr val="C00000"/>
                </a:solidFill>
                <a:latin typeface="Times New Roman" pitchFamily="18" charset="0"/>
                <a:cs typeface="Times New Roman" pitchFamily="18" charset="0"/>
              </a:rPr>
              <a:t>3</a:t>
            </a:r>
            <a:r>
              <a:rPr lang="en-US" altLang="ja-JP" sz="7200" dirty="0" smtClean="0">
                <a:solidFill>
                  <a:srgbClr val="C00000"/>
                </a:solidFill>
                <a:latin typeface="Times New Roman" pitchFamily="18" charset="0"/>
                <a:cs typeface="Times New Roman" pitchFamily="18" charset="0"/>
                <a:sym typeface="Symbol" pitchFamily="18" charset="2"/>
              </a:rPr>
              <a:t>  </a:t>
            </a:r>
            <a:r>
              <a:rPr lang="en-US" altLang="ja-JP" sz="7200" dirty="0" smtClean="0">
                <a:solidFill>
                  <a:srgbClr val="C00000"/>
                </a:solidFill>
                <a:latin typeface="Times New Roman" pitchFamily="18" charset="0"/>
                <a:cs typeface="Times New Roman" pitchFamily="18" charset="0"/>
              </a:rPr>
              <a:t>10</a:t>
            </a:r>
            <a:r>
              <a:rPr lang="en-US" altLang="ja-JP" sz="7200" baseline="30000" dirty="0" smtClean="0">
                <a:solidFill>
                  <a:srgbClr val="C00000"/>
                </a:solidFill>
                <a:latin typeface="Times New Roman" pitchFamily="18" charset="0"/>
                <a:cs typeface="Times New Roman" pitchFamily="18" charset="0"/>
              </a:rPr>
              <a:t>-7</a:t>
            </a:r>
            <a:r>
              <a:rPr lang="en-US" altLang="ja-JP" sz="7200" dirty="0" smtClean="0">
                <a:solidFill>
                  <a:srgbClr val="C00000"/>
                </a:solidFill>
                <a:latin typeface="Times New Roman" pitchFamily="18" charset="0"/>
                <a:cs typeface="Times New Roman" pitchFamily="18" charset="0"/>
                <a:sym typeface="Symbol" pitchFamily="18" charset="2"/>
              </a:rPr>
              <a:t>  Perimeter</a:t>
            </a:r>
            <a:r>
              <a:rPr lang="en-US" altLang="ja-JP" sz="7200" dirty="0" smtClean="0">
                <a:solidFill>
                  <a:srgbClr val="C00000"/>
                </a:solidFill>
                <a:latin typeface="Times New Roman" pitchFamily="18" charset="0"/>
                <a:cs typeface="Times New Roman" pitchFamily="18" charset="0"/>
              </a:rPr>
              <a:t>/</a:t>
            </a:r>
            <a:r>
              <a:rPr lang="en-US" altLang="ja-JP" sz="7200" dirty="0" err="1" smtClean="0">
                <a:solidFill>
                  <a:srgbClr val="C00000"/>
                </a:solidFill>
                <a:latin typeface="Times New Roman" pitchFamily="18" charset="0"/>
                <a:cs typeface="Times New Roman" pitchFamily="18" charset="0"/>
              </a:rPr>
              <a:t>FF_length</a:t>
            </a:r>
            <a:r>
              <a:rPr lang="ru-RU" altLang="ja-JP" sz="7200" dirty="0" smtClean="0">
                <a:solidFill>
                  <a:srgbClr val="C00000"/>
                </a:solidFill>
                <a:latin typeface="Times New Roman" pitchFamily="18" charset="0"/>
                <a:cs typeface="Times New Roman" pitchFamily="18" charset="0"/>
              </a:rPr>
              <a:t> х </a:t>
            </a:r>
            <a:r>
              <a:rPr lang="ru-RU" altLang="ja-JP" sz="7200" dirty="0" smtClean="0">
                <a:solidFill>
                  <a:srgbClr val="C00000"/>
                </a:solidFill>
                <a:latin typeface="Times New Roman" pitchFamily="18" charset="0"/>
                <a:cs typeface="Times New Roman" pitchFamily="18" charset="0"/>
              </a:rPr>
              <a:t>0.</a:t>
            </a:r>
            <a:r>
              <a:rPr lang="en-US" altLang="ja-JP" sz="7200" dirty="0" smtClean="0">
                <a:solidFill>
                  <a:srgbClr val="C00000"/>
                </a:solidFill>
                <a:latin typeface="Times New Roman" pitchFamily="18" charset="0"/>
                <a:cs typeface="Times New Roman" pitchFamily="18" charset="0"/>
              </a:rPr>
              <a:t>5 </a:t>
            </a:r>
            <a:r>
              <a:rPr lang="en-US" altLang="ja-JP" sz="7200" dirty="0" smtClean="0">
                <a:solidFill>
                  <a:srgbClr val="C00000"/>
                </a:solidFill>
                <a:latin typeface="Times New Roman" pitchFamily="18" charset="0"/>
                <a:cs typeface="Times New Roman" pitchFamily="18" charset="0"/>
              </a:rPr>
              <a:t>≈</a:t>
            </a:r>
            <a:r>
              <a:rPr lang="ru-RU" altLang="ja-JP" sz="7200" dirty="0" smtClean="0">
                <a:solidFill>
                  <a:srgbClr val="C00000"/>
                </a:solidFill>
                <a:latin typeface="Times New Roman" pitchFamily="18" charset="0"/>
                <a:cs typeface="Times New Roman" pitchFamily="18" charset="0"/>
              </a:rPr>
              <a:t> </a:t>
            </a:r>
            <a:r>
              <a:rPr lang="en-US" altLang="ja-JP" sz="7200" dirty="0" smtClean="0">
                <a:solidFill>
                  <a:srgbClr val="C00000"/>
                </a:solidFill>
                <a:latin typeface="Times New Roman" pitchFamily="18" charset="0"/>
                <a:cs typeface="Times New Roman" pitchFamily="18" charset="0"/>
              </a:rPr>
              <a:t>1,5</a:t>
            </a:r>
            <a:r>
              <a:rPr lang="en-US" altLang="ja-JP" sz="7200" dirty="0" smtClean="0">
                <a:solidFill>
                  <a:srgbClr val="C00000"/>
                </a:solidFill>
                <a:latin typeface="Times New Roman" pitchFamily="18" charset="0"/>
                <a:cs typeface="Times New Roman" pitchFamily="18" charset="0"/>
                <a:sym typeface="Symbol" pitchFamily="18" charset="2"/>
              </a:rPr>
              <a:t> </a:t>
            </a:r>
            <a:r>
              <a:rPr lang="en-US" altLang="ja-JP" sz="7200" dirty="0" smtClean="0">
                <a:solidFill>
                  <a:srgbClr val="C00000"/>
                </a:solidFill>
                <a:latin typeface="Times New Roman" pitchFamily="18" charset="0"/>
                <a:cs typeface="Times New Roman" pitchFamily="18" charset="0"/>
                <a:sym typeface="Symbol" pitchFamily="18" charset="2"/>
              </a:rPr>
              <a:t> </a:t>
            </a:r>
            <a:r>
              <a:rPr lang="en-US" altLang="ja-JP" sz="7200" dirty="0" smtClean="0">
                <a:solidFill>
                  <a:srgbClr val="C00000"/>
                </a:solidFill>
                <a:latin typeface="Times New Roman" pitchFamily="18" charset="0"/>
                <a:cs typeface="Times New Roman" pitchFamily="18" charset="0"/>
              </a:rPr>
              <a:t>10</a:t>
            </a:r>
            <a:r>
              <a:rPr lang="en-US" altLang="ja-JP" sz="7200" baseline="30000" dirty="0" smtClean="0">
                <a:solidFill>
                  <a:srgbClr val="C00000"/>
                </a:solidFill>
                <a:latin typeface="Times New Roman" pitchFamily="18" charset="0"/>
                <a:cs typeface="Times New Roman" pitchFamily="18" charset="0"/>
              </a:rPr>
              <a:t>-5</a:t>
            </a:r>
            <a:r>
              <a:rPr lang="en-US" altLang="ja-JP" sz="7200" dirty="0" smtClean="0">
                <a:solidFill>
                  <a:srgbClr val="C00000"/>
                </a:solidFill>
                <a:latin typeface="Times New Roman" pitchFamily="18" charset="0"/>
                <a:cs typeface="Times New Roman" pitchFamily="18" charset="0"/>
              </a:rPr>
              <a:t> Pa (lower is better</a:t>
            </a:r>
            <a:r>
              <a:rPr lang="ru-RU" altLang="ja-JP" sz="7200" dirty="0" smtClean="0">
                <a:solidFill>
                  <a:srgbClr val="C00000"/>
                </a:solidFill>
                <a:latin typeface="Times New Roman" pitchFamily="18" charset="0"/>
                <a:cs typeface="Times New Roman" pitchFamily="18" charset="0"/>
              </a:rPr>
              <a:t>)</a:t>
            </a:r>
            <a:endParaRPr lang="en-US" altLang="ja-JP" sz="7200" dirty="0" smtClean="0">
              <a:solidFill>
                <a:srgbClr val="C00000"/>
              </a:solidFill>
              <a:latin typeface="Times New Roman" pitchFamily="18" charset="0"/>
              <a:cs typeface="Times New Roman" pitchFamily="18" charset="0"/>
            </a:endParaRPr>
          </a:p>
          <a:p>
            <a:pPr marL="0" indent="0">
              <a:lnSpc>
                <a:spcPct val="120000"/>
              </a:lnSpc>
              <a:spcBef>
                <a:spcPts val="0"/>
              </a:spcBef>
              <a:buNone/>
            </a:pPr>
            <a:r>
              <a:rPr lang="en-US" sz="7200" dirty="0" smtClean="0">
                <a:latin typeface="Times New Roman" pitchFamily="18" charset="0"/>
                <a:cs typeface="Times New Roman" pitchFamily="18" charset="0"/>
              </a:rPr>
              <a:t>2.</a:t>
            </a:r>
            <a:r>
              <a:rPr lang="en-US" sz="7200" dirty="0" smtClean="0">
                <a:solidFill>
                  <a:srgbClr val="C00000"/>
                </a:solidFill>
                <a:latin typeface="Times New Roman" pitchFamily="18" charset="0"/>
                <a:cs typeface="Times New Roman" pitchFamily="18" charset="0"/>
              </a:rPr>
              <a:t> </a:t>
            </a:r>
            <a:r>
              <a:rPr lang="en-US" sz="7200" dirty="0" smtClean="0">
                <a:latin typeface="Times New Roman" pitchFamily="18" charset="0"/>
                <a:cs typeface="Times New Roman" pitchFamily="18" charset="0"/>
              </a:rPr>
              <a:t>SR should not </a:t>
            </a:r>
            <a:r>
              <a:rPr lang="en-US" sz="7200" dirty="0" smtClean="0">
                <a:latin typeface="Times New Roman" pitchFamily="18" charset="0"/>
                <a:cs typeface="Times New Roman" pitchFamily="18" charset="0"/>
              </a:rPr>
              <a:t>directly</a:t>
            </a:r>
            <a:r>
              <a:rPr lang="ru-RU" sz="72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irradiate </a:t>
            </a:r>
            <a:r>
              <a:rPr lang="en-US" sz="7200" dirty="0" smtClean="0">
                <a:latin typeface="Times New Roman" pitchFamily="18" charset="0"/>
                <a:cs typeface="Times New Roman" pitchFamily="18" charset="0"/>
              </a:rPr>
              <a:t>IP chamber </a:t>
            </a:r>
            <a:r>
              <a:rPr lang="en-US" sz="7200" dirty="0" smtClean="0">
                <a:solidFill>
                  <a:srgbClr val="C00000"/>
                </a:solidFill>
                <a:latin typeface="Times New Roman" pitchFamily="18" charset="0"/>
                <a:cs typeface="Times New Roman" pitchFamily="18" charset="0"/>
              </a:rPr>
              <a:t>(detector background</a:t>
            </a:r>
            <a:r>
              <a:rPr lang="en-US" altLang="ja-JP" sz="7200" dirty="0" smtClean="0">
                <a:solidFill>
                  <a:srgbClr val="C00000"/>
                </a:solidFill>
                <a:latin typeface="Times New Roman" pitchFamily="18" charset="0"/>
                <a:cs typeface="Times New Roman" pitchFamily="18" charset="0"/>
              </a:rPr>
              <a:t>)</a:t>
            </a:r>
          </a:p>
          <a:p>
            <a:pPr marL="0" indent="0">
              <a:lnSpc>
                <a:spcPct val="120000"/>
              </a:lnSpc>
              <a:spcBef>
                <a:spcPts val="0"/>
              </a:spcBef>
              <a:buNone/>
            </a:pPr>
            <a:r>
              <a:rPr lang="en-US" sz="7200" dirty="0" smtClean="0">
                <a:latin typeface="Times New Roman" pitchFamily="18" charset="0"/>
                <a:cs typeface="Times New Roman" pitchFamily="18" charset="0"/>
              </a:rPr>
              <a:t>3</a:t>
            </a:r>
            <a:r>
              <a:rPr lang="en-US" sz="7200" dirty="0">
                <a:latin typeface="Times New Roman" pitchFamily="18" charset="0"/>
                <a:cs typeface="Times New Roman" pitchFamily="18" charset="0"/>
              </a:rPr>
              <a:t>. All </a:t>
            </a:r>
            <a:r>
              <a:rPr lang="en-US" sz="7200" dirty="0" smtClean="0">
                <a:latin typeface="Times New Roman" pitchFamily="18" charset="0"/>
                <a:cs typeface="Times New Roman" pitchFamily="18" charset="0"/>
              </a:rPr>
              <a:t>elements, with the exception of beryllium IP chamber, must </a:t>
            </a:r>
            <a:r>
              <a:rPr lang="en-US" sz="7200" dirty="0">
                <a:latin typeface="Times New Roman" pitchFamily="18" charset="0"/>
                <a:cs typeface="Times New Roman" pitchFamily="18" charset="0"/>
              </a:rPr>
              <a:t>be placed inside </a:t>
            </a:r>
            <a:r>
              <a:rPr lang="en-US" sz="7200" dirty="0" smtClean="0">
                <a:latin typeface="Times New Roman" pitchFamily="18" charset="0"/>
                <a:cs typeface="Times New Roman" pitchFamily="18" charset="0"/>
              </a:rPr>
              <a:t>2 x10 </a:t>
            </a:r>
            <a:r>
              <a:rPr lang="en-US" sz="7200" dirty="0" smtClean="0">
                <a:latin typeface="Times New Roman" pitchFamily="18" charset="0"/>
                <a:cs typeface="Times New Roman" pitchFamily="18" charset="0"/>
              </a:rPr>
              <a:t>degree </a:t>
            </a:r>
            <a:r>
              <a:rPr lang="en-US" sz="7200" dirty="0">
                <a:latin typeface="Times New Roman" pitchFamily="18" charset="0"/>
                <a:cs typeface="Times New Roman" pitchFamily="18" charset="0"/>
              </a:rPr>
              <a:t>cone with an apex </a:t>
            </a:r>
            <a:r>
              <a:rPr lang="en-US" sz="7200" dirty="0" smtClean="0">
                <a:latin typeface="Times New Roman" pitchFamily="18" charset="0"/>
                <a:cs typeface="Times New Roman" pitchFamily="18" charset="0"/>
              </a:rPr>
              <a:t>at</a:t>
            </a:r>
            <a:r>
              <a:rPr lang="ru-RU" sz="72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IP</a:t>
            </a:r>
            <a:endParaRPr lang="ru-RU" sz="7200" dirty="0" smtClean="0">
              <a:latin typeface="Times New Roman" pitchFamily="18" charset="0"/>
              <a:cs typeface="Times New Roman" pitchFamily="18" charset="0"/>
            </a:endParaRPr>
          </a:p>
          <a:p>
            <a:pPr marL="0" indent="0">
              <a:lnSpc>
                <a:spcPct val="120000"/>
              </a:lnSpc>
              <a:spcBef>
                <a:spcPts val="0"/>
              </a:spcBef>
              <a:buFont typeface="Arial" panose="020B0604020202020204" pitchFamily="34" charset="0"/>
              <a:buNone/>
            </a:pPr>
            <a:r>
              <a:rPr lang="en-US" sz="7200" dirty="0" smtClean="0">
                <a:latin typeface="Times New Roman" pitchFamily="18" charset="0"/>
                <a:cs typeface="Times New Roman" pitchFamily="18" charset="0"/>
              </a:rPr>
              <a:t>4</a:t>
            </a:r>
            <a:r>
              <a:rPr lang="ru-RU" sz="72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To avoid RF cavity at IP (high mode capture), the diameter of vacuum chambers (in one direction at least) shall not be less that diameter of IP chamber</a:t>
            </a:r>
          </a:p>
          <a:p>
            <a:pPr marL="0" indent="0">
              <a:lnSpc>
                <a:spcPct val="120000"/>
              </a:lnSpc>
              <a:spcBef>
                <a:spcPts val="0"/>
              </a:spcBef>
              <a:buFont typeface="Arial" panose="020B0604020202020204" pitchFamily="34" charset="0"/>
              <a:buNone/>
            </a:pPr>
            <a:r>
              <a:rPr lang="en-US" sz="7200" dirty="0" smtClean="0">
                <a:latin typeface="Times New Roman" pitchFamily="18" charset="0"/>
                <a:cs typeface="Times New Roman" pitchFamily="18" charset="0"/>
              </a:rPr>
              <a:t>5. To minimize geometrical impedance, the vacuum chambers must be as smooth as possible</a:t>
            </a:r>
            <a:r>
              <a:rPr lang="ru-RU" sz="72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with smooth transitions between elements with deferent cross-section)</a:t>
            </a:r>
            <a:r>
              <a:rPr lang="ru-RU" sz="7200" dirty="0" smtClean="0">
                <a:latin typeface="Times New Roman" pitchFamily="18" charset="0"/>
                <a:cs typeface="Times New Roman" pitchFamily="18" charset="0"/>
              </a:rPr>
              <a:t> </a:t>
            </a:r>
            <a:endParaRPr lang="ru-RU" dirty="0" smtClean="0"/>
          </a:p>
          <a:p>
            <a:pPr lvl="1"/>
            <a:endParaRPr lang="ru-RU" sz="2800" dirty="0" smtClean="0"/>
          </a:p>
          <a:p>
            <a:endParaRPr lang="en-US" dirty="0" smtClean="0"/>
          </a:p>
        </p:txBody>
      </p:sp>
      <p:sp>
        <p:nvSpPr>
          <p:cNvPr id="5" name="Номер слайда 4"/>
          <p:cNvSpPr>
            <a:spLocks noGrp="1"/>
          </p:cNvSpPr>
          <p:nvPr>
            <p:ph type="sldNum" sz="quarter" idx="12"/>
          </p:nvPr>
        </p:nvSpPr>
        <p:spPr/>
        <p:txBody>
          <a:bodyPr/>
          <a:lstStyle/>
          <a:p>
            <a:fld id="{7C2B6C93-BE73-41D0-B9DC-9285A97B7A4B}" type="slidenum">
              <a:rPr lang="ru-RU" smtClean="0"/>
              <a:t>3</a:t>
            </a:fld>
            <a:endParaRPr lang="ru-RU"/>
          </a:p>
        </p:txBody>
      </p:sp>
    </p:spTree>
    <p:extLst>
      <p:ext uri="{BB962C8B-B14F-4D97-AF65-F5344CB8AC3E}">
        <p14:creationId xmlns:p14="http://schemas.microsoft.com/office/powerpoint/2010/main" val="4268799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r>
              <a:rPr lang="en-US" sz="2800" dirty="0" smtClean="0"/>
              <a:t>General assembly with detector</a:t>
            </a:r>
          </a:p>
        </p:txBody>
      </p:sp>
      <p:sp>
        <p:nvSpPr>
          <p:cNvPr id="22" name="Прямоугольник 21"/>
          <p:cNvSpPr/>
          <p:nvPr/>
        </p:nvSpPr>
        <p:spPr>
          <a:xfrm>
            <a:off x="588656" y="4958745"/>
            <a:ext cx="11151848" cy="1569660"/>
          </a:xfrm>
          <a:prstGeom prst="rect">
            <a:avLst/>
          </a:prstGeom>
        </p:spPr>
        <p:txBody>
          <a:bodyPr wrap="square">
            <a:spAutoFit/>
          </a:bodyPr>
          <a:lstStyle/>
          <a:p>
            <a:pPr algn="ctr"/>
            <a:r>
              <a:rPr lang="en-US" sz="2400" dirty="0" smtClean="0">
                <a:solidFill>
                  <a:srgbClr val="C00000"/>
                </a:solidFill>
              </a:rPr>
              <a:t>We are going to install the both pre-assembled cryostat with IP chambers into detector from one side.</a:t>
            </a:r>
          </a:p>
          <a:p>
            <a:pPr algn="ctr"/>
            <a:r>
              <a:rPr lang="en-US" sz="2400" dirty="0" smtClean="0">
                <a:solidFill>
                  <a:srgbClr val="C00000"/>
                </a:solidFill>
              </a:rPr>
              <a:t> </a:t>
            </a:r>
            <a:r>
              <a:rPr lang="en-US" sz="2400" dirty="0" smtClean="0">
                <a:solidFill>
                  <a:srgbClr val="18397A"/>
                </a:solidFill>
              </a:rPr>
              <a:t>In principle, the assembly from both sides (Super KEKB variant) with the use remote control vacuum flange is also possible</a:t>
            </a:r>
            <a:endParaRPr lang="ru-RU" sz="2400" dirty="0"/>
          </a:p>
        </p:txBody>
      </p:sp>
      <p:sp>
        <p:nvSpPr>
          <p:cNvPr id="3" name="Прямоугольник 2"/>
          <p:cNvSpPr/>
          <p:nvPr/>
        </p:nvSpPr>
        <p:spPr>
          <a:xfrm>
            <a:off x="3112851" y="1436451"/>
            <a:ext cx="5402094" cy="3482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Рисунок 4"/>
          <p:cNvPicPr>
            <a:picLocks noChangeAspect="1"/>
          </p:cNvPicPr>
          <p:nvPr/>
        </p:nvPicPr>
        <p:blipFill>
          <a:blip r:embed="rId3"/>
          <a:stretch>
            <a:fillRect/>
          </a:stretch>
        </p:blipFill>
        <p:spPr>
          <a:xfrm>
            <a:off x="2851744" y="2845824"/>
            <a:ext cx="5924309" cy="918219"/>
          </a:xfrm>
          <a:prstGeom prst="rect">
            <a:avLst/>
          </a:prstGeom>
        </p:spPr>
      </p:pic>
      <p:sp>
        <p:nvSpPr>
          <p:cNvPr id="7" name="Двойная стрелка влево/вправо 6"/>
          <p:cNvSpPr/>
          <p:nvPr/>
        </p:nvSpPr>
        <p:spPr>
          <a:xfrm>
            <a:off x="1966608" y="3177702"/>
            <a:ext cx="672830" cy="1613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p:txBody>
          <a:bodyPr/>
          <a:lstStyle/>
          <a:p>
            <a:fld id="{7C2B6C93-BE73-41D0-B9DC-9285A97B7A4B}" type="slidenum">
              <a:rPr lang="ru-RU" smtClean="0"/>
              <a:t>4</a:t>
            </a:fld>
            <a:endParaRPr lang="ru-RU"/>
          </a:p>
        </p:txBody>
      </p:sp>
    </p:spTree>
    <p:extLst>
      <p:ext uri="{BB962C8B-B14F-4D97-AF65-F5344CB8AC3E}">
        <p14:creationId xmlns:p14="http://schemas.microsoft.com/office/powerpoint/2010/main" val="3813715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1883472" y="384954"/>
            <a:ext cx="8352928" cy="44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727" tIns="39863" rIns="79727" bIns="39863">
            <a:spAutoFit/>
          </a:bodyPr>
          <a:lstStyle>
            <a:lvl1pPr algn="l" defTabSz="1049338">
              <a:spcBef>
                <a:spcPct val="0"/>
              </a:spcBef>
              <a:defRPr sz="2400">
                <a:solidFill>
                  <a:schemeClr val="tx1"/>
                </a:solidFill>
                <a:latin typeface="Times New Roman" pitchFamily="18" charset="0"/>
              </a:defRPr>
            </a:lvl1pPr>
            <a:lvl2pPr algn="l" defTabSz="1049338">
              <a:spcBef>
                <a:spcPct val="0"/>
              </a:spcBef>
              <a:defRPr sz="2400">
                <a:solidFill>
                  <a:schemeClr val="tx1"/>
                </a:solidFill>
                <a:latin typeface="Times New Roman" pitchFamily="18" charset="0"/>
              </a:defRPr>
            </a:lvl2pPr>
            <a:lvl3pPr algn="l" defTabSz="1049338">
              <a:spcBef>
                <a:spcPct val="0"/>
              </a:spcBef>
              <a:defRPr sz="2400">
                <a:solidFill>
                  <a:schemeClr val="tx1"/>
                </a:solidFill>
                <a:latin typeface="Times New Roman" pitchFamily="18" charset="0"/>
              </a:defRPr>
            </a:lvl3pPr>
            <a:lvl4pPr algn="l" defTabSz="1049338">
              <a:spcBef>
                <a:spcPct val="0"/>
              </a:spcBef>
              <a:defRPr sz="2400">
                <a:solidFill>
                  <a:schemeClr val="tx1"/>
                </a:solidFill>
                <a:latin typeface="Times New Roman" pitchFamily="18" charset="0"/>
              </a:defRPr>
            </a:lvl4pPr>
            <a:lvl5pPr algn="l" defTabSz="1049338">
              <a:spcBef>
                <a:spcPct val="0"/>
              </a:spcBef>
              <a:defRPr sz="2400">
                <a:solidFill>
                  <a:schemeClr val="tx1"/>
                </a:solidFill>
                <a:latin typeface="Times New Roman" pitchFamily="18" charset="0"/>
              </a:defRPr>
            </a:lvl5pPr>
            <a:lvl6pPr defTabSz="1049338" eaLnBrk="0" fontAlgn="base" hangingPunct="0">
              <a:spcBef>
                <a:spcPct val="0"/>
              </a:spcBef>
              <a:spcAft>
                <a:spcPct val="0"/>
              </a:spcAft>
              <a:defRPr sz="2400">
                <a:solidFill>
                  <a:schemeClr val="tx1"/>
                </a:solidFill>
                <a:latin typeface="Times New Roman" pitchFamily="18" charset="0"/>
              </a:defRPr>
            </a:lvl6pPr>
            <a:lvl7pPr defTabSz="1049338" eaLnBrk="0" fontAlgn="base" hangingPunct="0">
              <a:spcBef>
                <a:spcPct val="0"/>
              </a:spcBef>
              <a:spcAft>
                <a:spcPct val="0"/>
              </a:spcAft>
              <a:defRPr sz="2400">
                <a:solidFill>
                  <a:schemeClr val="tx1"/>
                </a:solidFill>
                <a:latin typeface="Times New Roman" pitchFamily="18" charset="0"/>
              </a:defRPr>
            </a:lvl7pPr>
            <a:lvl8pPr defTabSz="1049338" eaLnBrk="0" fontAlgn="base" hangingPunct="0">
              <a:spcBef>
                <a:spcPct val="0"/>
              </a:spcBef>
              <a:spcAft>
                <a:spcPct val="0"/>
              </a:spcAft>
              <a:defRPr sz="2400">
                <a:solidFill>
                  <a:schemeClr val="tx1"/>
                </a:solidFill>
                <a:latin typeface="Times New Roman" pitchFamily="18" charset="0"/>
              </a:defRPr>
            </a:lvl8pPr>
            <a:lvl9pPr defTabSz="1049338" eaLnBrk="0" fontAlgn="base" hangingPunct="0">
              <a:spcBef>
                <a:spcPct val="0"/>
              </a:spcBef>
              <a:spcAft>
                <a:spcPct val="0"/>
              </a:spcAft>
              <a:defRPr sz="2400">
                <a:solidFill>
                  <a:schemeClr val="tx1"/>
                </a:solidFill>
                <a:latin typeface="Times New Roman" pitchFamily="18" charset="0"/>
              </a:defRPr>
            </a:lvl9pPr>
          </a:lstStyle>
          <a:p>
            <a:pPr algn="ctr">
              <a:buClr>
                <a:srgbClr val="00CC99"/>
              </a:buClr>
            </a:pPr>
            <a:r>
              <a:rPr lang="en-US" dirty="0">
                <a:solidFill>
                  <a:srgbClr val="FF0000"/>
                </a:solidFill>
                <a:latin typeface="Comic Sans MS" panose="030F0702030302020204" pitchFamily="66" charset="0"/>
              </a:rPr>
              <a:t>BINP Remote </a:t>
            </a:r>
            <a:r>
              <a:rPr lang="en-US" dirty="0" smtClean="0">
                <a:solidFill>
                  <a:srgbClr val="FF0000"/>
                </a:solidFill>
                <a:latin typeface="Comic Sans MS" panose="030F0702030302020204" pitchFamily="66" charset="0"/>
              </a:rPr>
              <a:t>control flange prototype</a:t>
            </a:r>
            <a:endParaRPr lang="en-US" b="1" dirty="0">
              <a:solidFill>
                <a:srgbClr val="FF0000"/>
              </a:solidFill>
              <a:latin typeface="Comic Sans MS" panose="030F0702030302020204" pitchFamily="66" charset="0"/>
            </a:endParaRPr>
          </a:p>
        </p:txBody>
      </p:sp>
      <p:sp>
        <p:nvSpPr>
          <p:cNvPr id="11" name="Rectangle 2"/>
          <p:cNvSpPr>
            <a:spLocks noChangeArrowheads="1"/>
          </p:cNvSpPr>
          <p:nvPr/>
        </p:nvSpPr>
        <p:spPr bwMode="auto">
          <a:xfrm>
            <a:off x="2207568" y="5178260"/>
            <a:ext cx="8276840" cy="1559835"/>
          </a:xfrm>
          <a:prstGeom prst="rect">
            <a:avLst/>
          </a:prstGeom>
          <a:noFill/>
          <a:ln w="9525">
            <a:noFill/>
            <a:miter lim="800000"/>
            <a:headEnd/>
            <a:tailEnd/>
          </a:ln>
        </p:spPr>
        <p:txBody>
          <a:bodyPr wrap="square" lIns="81711" tIns="40855" rIns="81711" bIns="40855">
            <a:spAutoFit/>
          </a:bodyPr>
          <a:lstStyle/>
          <a:p>
            <a:pPr marL="285750" indent="-285750">
              <a:buClr>
                <a:srgbClr val="00CC99"/>
              </a:buClr>
              <a:buFont typeface="Arial" panose="020B0604020202020204" pitchFamily="34" charset="0"/>
              <a:buChar char="•"/>
            </a:pPr>
            <a:r>
              <a:rPr lang="en-US" sz="2000" dirty="0" smtClean="0">
                <a:solidFill>
                  <a:srgbClr val="0070C0"/>
                </a:solidFill>
                <a:sym typeface="Symbol" panose="05050102010706020507" pitchFamily="18" charset="2"/>
              </a:rPr>
              <a:t>Vacuum tightness </a:t>
            </a:r>
            <a:r>
              <a:rPr lang="en-US" sz="2000" dirty="0" smtClean="0">
                <a:solidFill>
                  <a:srgbClr val="0070C0"/>
                </a:solidFill>
                <a:sym typeface="Symbol" panose="05050102010706020507" pitchFamily="18" charset="2"/>
              </a:rPr>
              <a:t>is reached for both</a:t>
            </a:r>
            <a:r>
              <a:rPr lang="en-US" sz="2000" dirty="0" smtClean="0">
                <a:solidFill>
                  <a:srgbClr val="0070C0"/>
                </a:solidFill>
                <a:sym typeface="Symbol" panose="05050102010706020507" pitchFamily="18" charset="2"/>
              </a:rPr>
              <a:t> </a:t>
            </a:r>
            <a:r>
              <a:rPr lang="en-US" sz="2000" dirty="0">
                <a:solidFill>
                  <a:srgbClr val="0070C0"/>
                </a:solidFill>
                <a:sym typeface="Symbol" panose="05050102010706020507" pitchFamily="18" charset="2"/>
              </a:rPr>
              <a:t>Cu and Al gaskets at pressure 150 atmosphere. Leak rate is less than 1E-10 mbar*L/s.</a:t>
            </a:r>
          </a:p>
          <a:p>
            <a:pPr marL="285750" indent="-285750">
              <a:buClr>
                <a:srgbClr val="00CC99"/>
              </a:buClr>
              <a:buFont typeface="Arial" panose="020B0604020202020204" pitchFamily="34" charset="0"/>
              <a:buChar char="•"/>
            </a:pPr>
            <a:r>
              <a:rPr lang="en-US" sz="2000" dirty="0">
                <a:solidFill>
                  <a:srgbClr val="0070C0"/>
                </a:solidFill>
                <a:sym typeface="Symbol" panose="05050102010706020507" pitchFamily="18" charset="2"/>
              </a:rPr>
              <a:t>Note, the connection keeps smoothness of internal surface along beam propagation</a:t>
            </a:r>
          </a:p>
          <a:p>
            <a:pPr>
              <a:buClr>
                <a:srgbClr val="00CC99"/>
              </a:buClr>
            </a:pPr>
            <a:endParaRPr lang="en-US" sz="1600" dirty="0">
              <a:solidFill>
                <a:srgbClr val="0070C0"/>
              </a:solidFill>
              <a:sym typeface="Symbol" panose="05050102010706020507" pitchFamily="18" charset="2"/>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2968" y="1486693"/>
            <a:ext cx="4206224" cy="3154668"/>
          </a:xfrm>
          <a:prstGeom prst="rect">
            <a:avLst/>
          </a:prstGeom>
        </p:spPr>
      </p:pic>
      <p:sp>
        <p:nvSpPr>
          <p:cNvPr id="10" name="Прямоугольник 9"/>
          <p:cNvSpPr/>
          <p:nvPr/>
        </p:nvSpPr>
        <p:spPr>
          <a:xfrm>
            <a:off x="2207568" y="4725144"/>
            <a:ext cx="3240360" cy="369332"/>
          </a:xfrm>
          <a:prstGeom prst="rect">
            <a:avLst/>
          </a:prstGeom>
        </p:spPr>
        <p:txBody>
          <a:bodyPr wrap="square">
            <a:spAutoFit/>
          </a:bodyPr>
          <a:lstStyle/>
          <a:p>
            <a:r>
              <a:rPr lang="en-US" b="1" dirty="0">
                <a:solidFill>
                  <a:srgbClr val="C00000"/>
                </a:solidFill>
              </a:rPr>
              <a:t>Parts of the flange connection</a:t>
            </a:r>
            <a:endParaRPr lang="ru-RU" b="1" dirty="0">
              <a:solidFill>
                <a:srgbClr val="C0000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316" y="1486692"/>
            <a:ext cx="4197085" cy="3147814"/>
          </a:xfrm>
          <a:prstGeom prst="rect">
            <a:avLst/>
          </a:prstGeom>
        </p:spPr>
      </p:pic>
      <p:sp>
        <p:nvSpPr>
          <p:cNvPr id="12" name="Прямоугольник 11"/>
          <p:cNvSpPr/>
          <p:nvPr/>
        </p:nvSpPr>
        <p:spPr>
          <a:xfrm>
            <a:off x="7093741" y="4725144"/>
            <a:ext cx="2530651" cy="369332"/>
          </a:xfrm>
          <a:prstGeom prst="rect">
            <a:avLst/>
          </a:prstGeom>
        </p:spPr>
        <p:txBody>
          <a:bodyPr wrap="square">
            <a:spAutoFit/>
          </a:bodyPr>
          <a:lstStyle/>
          <a:p>
            <a:r>
              <a:rPr lang="en-US" b="1" dirty="0">
                <a:solidFill>
                  <a:srgbClr val="C00000"/>
                </a:solidFill>
              </a:rPr>
              <a:t>Assembled connection</a:t>
            </a:r>
            <a:endParaRPr lang="ru-RU" b="1" dirty="0">
              <a:solidFill>
                <a:srgbClr val="C00000"/>
              </a:solidFill>
            </a:endParaRPr>
          </a:p>
        </p:txBody>
      </p:sp>
      <p:sp>
        <p:nvSpPr>
          <p:cNvPr id="14" name="Прямоугольник 13"/>
          <p:cNvSpPr/>
          <p:nvPr/>
        </p:nvSpPr>
        <p:spPr>
          <a:xfrm>
            <a:off x="3431705" y="1628800"/>
            <a:ext cx="1633731" cy="369332"/>
          </a:xfrm>
          <a:prstGeom prst="rect">
            <a:avLst/>
          </a:prstGeom>
        </p:spPr>
        <p:txBody>
          <a:bodyPr wrap="square">
            <a:spAutoFit/>
          </a:bodyPr>
          <a:lstStyle/>
          <a:p>
            <a:r>
              <a:rPr lang="en-US" b="1" dirty="0">
                <a:solidFill>
                  <a:srgbClr val="C00000"/>
                </a:solidFill>
              </a:rPr>
              <a:t>“Work” vessel</a:t>
            </a:r>
            <a:endParaRPr lang="ru-RU" b="1" dirty="0">
              <a:solidFill>
                <a:srgbClr val="C00000"/>
              </a:solidFill>
            </a:endParaRPr>
          </a:p>
        </p:txBody>
      </p:sp>
      <p:cxnSp>
        <p:nvCxnSpPr>
          <p:cNvPr id="15" name="Прямая со стрелкой 14"/>
          <p:cNvCxnSpPr/>
          <p:nvPr/>
        </p:nvCxnSpPr>
        <p:spPr>
          <a:xfrm flipH="1">
            <a:off x="3863752" y="1936031"/>
            <a:ext cx="385954" cy="10314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347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C2B6C93-BE73-41D0-B9DC-9285A97B7A4B}" type="slidenum">
              <a:rPr lang="ru-RU" smtClean="0"/>
              <a:t>6</a:t>
            </a:fld>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437" y="733118"/>
            <a:ext cx="9286171" cy="5623240"/>
          </a:xfrm>
          <a:prstGeom prst="rect">
            <a:avLst/>
          </a:prstGeom>
        </p:spPr>
      </p:pic>
      <p:sp>
        <p:nvSpPr>
          <p:cNvPr id="2" name="Заголовок 1"/>
          <p:cNvSpPr>
            <a:spLocks noGrp="1"/>
          </p:cNvSpPr>
          <p:nvPr>
            <p:ph type="title"/>
          </p:nvPr>
        </p:nvSpPr>
        <p:spPr/>
        <p:txBody>
          <a:bodyPr>
            <a:normAutofit/>
          </a:bodyPr>
          <a:lstStyle/>
          <a:p>
            <a:pPr lvl="1"/>
            <a:r>
              <a:rPr lang="en-US" sz="2800" dirty="0" smtClean="0"/>
              <a:t>IP mock-up</a:t>
            </a:r>
            <a:endParaRPr lang="en-US" sz="2800" dirty="0" smtClean="0"/>
          </a:p>
        </p:txBody>
      </p:sp>
      <p:sp>
        <p:nvSpPr>
          <p:cNvPr id="22" name="Прямоугольник 21"/>
          <p:cNvSpPr/>
          <p:nvPr/>
        </p:nvSpPr>
        <p:spPr>
          <a:xfrm>
            <a:off x="567599" y="5235196"/>
            <a:ext cx="11151848" cy="830997"/>
          </a:xfrm>
          <a:prstGeom prst="rect">
            <a:avLst/>
          </a:prstGeom>
        </p:spPr>
        <p:txBody>
          <a:bodyPr wrap="square">
            <a:spAutoFit/>
          </a:bodyPr>
          <a:lstStyle/>
          <a:p>
            <a:pPr algn="ctr"/>
            <a:r>
              <a:rPr lang="en-US" sz="2400" dirty="0" smtClean="0">
                <a:solidFill>
                  <a:srgbClr val="C00000"/>
                </a:solidFill>
              </a:rPr>
              <a:t>We are going to release mock-up installation of half of IP elements including full length beryllium chamber</a:t>
            </a:r>
            <a:endParaRPr lang="ru-RU" sz="2400" dirty="0"/>
          </a:p>
        </p:txBody>
      </p:sp>
      <p:cxnSp>
        <p:nvCxnSpPr>
          <p:cNvPr id="9" name="Прямая со стрелкой 8"/>
          <p:cNvCxnSpPr/>
          <p:nvPr/>
        </p:nvCxnSpPr>
        <p:spPr>
          <a:xfrm flipV="1">
            <a:off x="2133600" y="3144042"/>
            <a:ext cx="215334" cy="62932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593385" y="3665997"/>
            <a:ext cx="2708264" cy="707886"/>
          </a:xfrm>
          <a:prstGeom prst="rect">
            <a:avLst/>
          </a:prstGeom>
        </p:spPr>
        <p:txBody>
          <a:bodyPr wrap="square">
            <a:spAutoFit/>
          </a:bodyPr>
          <a:lstStyle/>
          <a:p>
            <a:pPr algn="ctr"/>
            <a:r>
              <a:rPr lang="en-US" sz="2000" dirty="0" smtClean="0"/>
              <a:t>Beryllium </a:t>
            </a:r>
          </a:p>
          <a:p>
            <a:pPr algn="ctr"/>
            <a:r>
              <a:rPr lang="en-US" sz="2000" dirty="0" smtClean="0"/>
              <a:t>chamber</a:t>
            </a:r>
            <a:endParaRPr lang="ru-RU" sz="2000" dirty="0"/>
          </a:p>
        </p:txBody>
      </p:sp>
      <p:cxnSp>
        <p:nvCxnSpPr>
          <p:cNvPr id="14" name="Прямая со стрелкой 13"/>
          <p:cNvCxnSpPr/>
          <p:nvPr/>
        </p:nvCxnSpPr>
        <p:spPr>
          <a:xfrm>
            <a:off x="3913299" y="1998012"/>
            <a:ext cx="247879" cy="93775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632862" y="1611529"/>
            <a:ext cx="2708264" cy="400110"/>
          </a:xfrm>
          <a:prstGeom prst="rect">
            <a:avLst/>
          </a:prstGeom>
        </p:spPr>
        <p:txBody>
          <a:bodyPr wrap="square">
            <a:spAutoFit/>
          </a:bodyPr>
          <a:lstStyle/>
          <a:p>
            <a:pPr algn="ctr"/>
            <a:r>
              <a:rPr lang="en-US" sz="2000" dirty="0" smtClean="0"/>
              <a:t>Ante-chamber</a:t>
            </a:r>
            <a:endParaRPr lang="ru-RU" sz="2000" dirty="0"/>
          </a:p>
        </p:txBody>
      </p:sp>
      <p:cxnSp>
        <p:nvCxnSpPr>
          <p:cNvPr id="19" name="Прямая со стрелкой 18"/>
          <p:cNvCxnSpPr/>
          <p:nvPr/>
        </p:nvCxnSpPr>
        <p:spPr>
          <a:xfrm flipV="1">
            <a:off x="3982335" y="3112871"/>
            <a:ext cx="252152" cy="81904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2811468" y="3843106"/>
            <a:ext cx="2708264" cy="1323439"/>
          </a:xfrm>
          <a:prstGeom prst="rect">
            <a:avLst/>
          </a:prstGeom>
        </p:spPr>
        <p:txBody>
          <a:bodyPr wrap="square">
            <a:spAutoFit/>
          </a:bodyPr>
          <a:lstStyle/>
          <a:p>
            <a:pPr algn="ctr"/>
            <a:r>
              <a:rPr lang="en-US" sz="2000" dirty="0" smtClean="0"/>
              <a:t>Tubes with pumping slots and RF smooth </a:t>
            </a:r>
            <a:r>
              <a:rPr lang="en-US" sz="2000" dirty="0" smtClean="0">
                <a:solidFill>
                  <a:srgbClr val="C00000"/>
                </a:solidFill>
              </a:rPr>
              <a:t>sli</a:t>
            </a:r>
            <a:r>
              <a:rPr lang="en-US" sz="2000" dirty="0" smtClean="0">
                <a:solidFill>
                  <a:srgbClr val="C00000"/>
                </a:solidFill>
              </a:rPr>
              <a:t>d</a:t>
            </a:r>
            <a:r>
              <a:rPr lang="en-US" sz="2000" dirty="0" smtClean="0">
                <a:solidFill>
                  <a:srgbClr val="C00000"/>
                </a:solidFill>
              </a:rPr>
              <a:t>ing </a:t>
            </a:r>
            <a:r>
              <a:rPr lang="en-US" sz="2000" dirty="0" smtClean="0"/>
              <a:t>contacts at the ends</a:t>
            </a:r>
            <a:endParaRPr lang="ru-RU" sz="2000" dirty="0"/>
          </a:p>
        </p:txBody>
      </p:sp>
      <p:sp>
        <p:nvSpPr>
          <p:cNvPr id="26" name="Прямоугольник 25"/>
          <p:cNvSpPr/>
          <p:nvPr/>
        </p:nvSpPr>
        <p:spPr>
          <a:xfrm>
            <a:off x="1157889" y="1829035"/>
            <a:ext cx="2708264" cy="707886"/>
          </a:xfrm>
          <a:prstGeom prst="rect">
            <a:avLst/>
          </a:prstGeom>
        </p:spPr>
        <p:txBody>
          <a:bodyPr wrap="square">
            <a:spAutoFit/>
          </a:bodyPr>
          <a:lstStyle/>
          <a:p>
            <a:pPr algn="ctr"/>
            <a:r>
              <a:rPr lang="en-US" sz="2000" dirty="0" smtClean="0"/>
              <a:t>Y-chamber/</a:t>
            </a:r>
          </a:p>
          <a:p>
            <a:pPr algn="ctr"/>
            <a:r>
              <a:rPr lang="en-US" sz="2000" dirty="0" smtClean="0"/>
              <a:t>SR absorber</a:t>
            </a:r>
            <a:endParaRPr lang="ru-RU" sz="2000" dirty="0"/>
          </a:p>
        </p:txBody>
      </p:sp>
      <p:cxnSp>
        <p:nvCxnSpPr>
          <p:cNvPr id="27" name="Прямая со стрелкой 26"/>
          <p:cNvCxnSpPr/>
          <p:nvPr/>
        </p:nvCxnSpPr>
        <p:spPr>
          <a:xfrm>
            <a:off x="2811468" y="2464526"/>
            <a:ext cx="268715" cy="4712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6532880" y="2097685"/>
            <a:ext cx="5467" cy="762932"/>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5694568" y="1597902"/>
            <a:ext cx="1620598" cy="400110"/>
          </a:xfrm>
          <a:prstGeom prst="rect">
            <a:avLst/>
          </a:prstGeom>
        </p:spPr>
        <p:txBody>
          <a:bodyPr wrap="square">
            <a:spAutoFit/>
          </a:bodyPr>
          <a:lstStyle/>
          <a:p>
            <a:pPr algn="ctr"/>
            <a:r>
              <a:rPr lang="en-US" sz="2000" dirty="0" smtClean="0"/>
              <a:t>Double Q0</a:t>
            </a:r>
            <a:endParaRPr lang="ru-RU" sz="2000" dirty="0"/>
          </a:p>
        </p:txBody>
      </p:sp>
      <p:sp>
        <p:nvSpPr>
          <p:cNvPr id="37" name="Прямоугольник 36"/>
          <p:cNvSpPr/>
          <p:nvPr/>
        </p:nvSpPr>
        <p:spPr>
          <a:xfrm>
            <a:off x="8394775" y="1784855"/>
            <a:ext cx="1620598" cy="400110"/>
          </a:xfrm>
          <a:prstGeom prst="rect">
            <a:avLst/>
          </a:prstGeom>
        </p:spPr>
        <p:txBody>
          <a:bodyPr wrap="square">
            <a:spAutoFit/>
          </a:bodyPr>
          <a:lstStyle/>
          <a:p>
            <a:pPr algn="ctr"/>
            <a:r>
              <a:rPr lang="en-US" sz="2000" dirty="0" smtClean="0"/>
              <a:t>Double Q1</a:t>
            </a:r>
            <a:endParaRPr lang="ru-RU" sz="2000" dirty="0"/>
          </a:p>
        </p:txBody>
      </p:sp>
      <p:cxnSp>
        <p:nvCxnSpPr>
          <p:cNvPr id="38" name="Прямая со стрелкой 37"/>
          <p:cNvCxnSpPr/>
          <p:nvPr/>
        </p:nvCxnSpPr>
        <p:spPr>
          <a:xfrm flipH="1">
            <a:off x="8628273" y="2160494"/>
            <a:ext cx="365760" cy="67215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a:xfrm>
            <a:off x="5150735" y="4073446"/>
            <a:ext cx="2708264" cy="400110"/>
          </a:xfrm>
          <a:prstGeom prst="rect">
            <a:avLst/>
          </a:prstGeom>
        </p:spPr>
        <p:txBody>
          <a:bodyPr wrap="square">
            <a:spAutoFit/>
          </a:bodyPr>
          <a:lstStyle/>
          <a:p>
            <a:pPr algn="ctr"/>
            <a:r>
              <a:rPr lang="en-US" sz="2000" dirty="0" smtClean="0"/>
              <a:t>Thermal screen</a:t>
            </a:r>
            <a:endParaRPr lang="ru-RU" sz="2000" dirty="0"/>
          </a:p>
        </p:txBody>
      </p:sp>
      <p:cxnSp>
        <p:nvCxnSpPr>
          <p:cNvPr id="41" name="Прямая со стрелкой 40"/>
          <p:cNvCxnSpPr/>
          <p:nvPr/>
        </p:nvCxnSpPr>
        <p:spPr>
          <a:xfrm flipV="1">
            <a:off x="6634480" y="3544738"/>
            <a:ext cx="28809" cy="600542"/>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7639901" y="4173828"/>
            <a:ext cx="2708264" cy="400110"/>
          </a:xfrm>
          <a:prstGeom prst="rect">
            <a:avLst/>
          </a:prstGeom>
        </p:spPr>
        <p:txBody>
          <a:bodyPr wrap="square">
            <a:spAutoFit/>
          </a:bodyPr>
          <a:lstStyle/>
          <a:p>
            <a:pPr algn="ctr"/>
            <a:r>
              <a:rPr lang="en-US" sz="2000" dirty="0" smtClean="0"/>
              <a:t>Common cryostat</a:t>
            </a:r>
            <a:endParaRPr lang="ru-RU" sz="2000" dirty="0"/>
          </a:p>
        </p:txBody>
      </p:sp>
      <p:cxnSp>
        <p:nvCxnSpPr>
          <p:cNvPr id="46" name="Прямая со стрелкой 45"/>
          <p:cNvCxnSpPr/>
          <p:nvPr/>
        </p:nvCxnSpPr>
        <p:spPr>
          <a:xfrm flipV="1">
            <a:off x="8994033" y="3631649"/>
            <a:ext cx="28809" cy="600542"/>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711711" y="1793240"/>
            <a:ext cx="1414823" cy="584775"/>
          </a:xfrm>
          <a:prstGeom prst="rect">
            <a:avLst/>
          </a:prstGeom>
          <a:noFill/>
        </p:spPr>
        <p:txBody>
          <a:bodyPr wrap="square" rtlCol="0">
            <a:spAutoFit/>
          </a:bodyPr>
          <a:lstStyle/>
          <a:p>
            <a:r>
              <a:rPr lang="en-US" sz="1600" dirty="0" smtClean="0"/>
              <a:t>Compensating solenoid</a:t>
            </a:r>
            <a:endParaRPr lang="ru-RU" sz="1600" dirty="0"/>
          </a:p>
        </p:txBody>
      </p:sp>
      <p:cxnSp>
        <p:nvCxnSpPr>
          <p:cNvPr id="51" name="Прямая со стрелкой 50"/>
          <p:cNvCxnSpPr/>
          <p:nvPr/>
        </p:nvCxnSpPr>
        <p:spPr>
          <a:xfrm>
            <a:off x="5201581" y="2362718"/>
            <a:ext cx="942" cy="542753"/>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19975" y="1546333"/>
            <a:ext cx="1414823" cy="584775"/>
          </a:xfrm>
          <a:prstGeom prst="rect">
            <a:avLst/>
          </a:prstGeom>
          <a:noFill/>
        </p:spPr>
        <p:txBody>
          <a:bodyPr wrap="square" rtlCol="0">
            <a:spAutoFit/>
          </a:bodyPr>
          <a:lstStyle/>
          <a:p>
            <a:r>
              <a:rPr lang="en-US" sz="1600" dirty="0" smtClean="0"/>
              <a:t>Screening solenoid</a:t>
            </a:r>
            <a:endParaRPr lang="ru-RU" sz="1600" dirty="0"/>
          </a:p>
        </p:txBody>
      </p:sp>
      <p:cxnSp>
        <p:nvCxnSpPr>
          <p:cNvPr id="57" name="Прямая со стрелкой 56"/>
          <p:cNvCxnSpPr/>
          <p:nvPr/>
        </p:nvCxnSpPr>
        <p:spPr>
          <a:xfrm flipH="1">
            <a:off x="7833203" y="2141524"/>
            <a:ext cx="47574" cy="56357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298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2218" y="2067"/>
            <a:ext cx="3797030" cy="871246"/>
          </a:xfrm>
        </p:spPr>
        <p:txBody>
          <a:bodyPr>
            <a:normAutofit/>
          </a:bodyPr>
          <a:lstStyle/>
          <a:p>
            <a:r>
              <a:rPr lang="en-US" sz="2800" dirty="0" smtClean="0"/>
              <a:t>IP </a:t>
            </a:r>
            <a:r>
              <a:rPr lang="en-US" sz="2800" dirty="0" smtClean="0"/>
              <a:t>beryllium </a:t>
            </a:r>
            <a:r>
              <a:rPr lang="en-US" sz="2800" dirty="0" smtClean="0"/>
              <a:t>chamber</a:t>
            </a:r>
            <a:endParaRPr lang="ru-RU" sz="2800" dirty="0"/>
          </a:p>
        </p:txBody>
      </p:sp>
      <p:sp>
        <p:nvSpPr>
          <p:cNvPr id="10" name="Заголовок 1"/>
          <p:cNvSpPr txBox="1">
            <a:spLocks/>
          </p:cNvSpPr>
          <p:nvPr/>
        </p:nvSpPr>
        <p:spPr>
          <a:xfrm>
            <a:off x="925172" y="4573086"/>
            <a:ext cx="4849613" cy="19514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8397A"/>
                </a:solidFill>
                <a:latin typeface="+mj-lt"/>
                <a:ea typeface="+mj-ea"/>
                <a:cs typeface="+mj-cs"/>
              </a:defRPr>
            </a:lvl1pPr>
          </a:lstStyle>
          <a:p>
            <a:r>
              <a:rPr lang="en-US" sz="2400" dirty="0" smtClean="0"/>
              <a:t>Current design:</a:t>
            </a:r>
            <a:endParaRPr lang="en-US" sz="2400" dirty="0" smtClean="0"/>
          </a:p>
          <a:p>
            <a:endParaRPr lang="ru-RU" sz="2400" dirty="0" smtClean="0"/>
          </a:p>
          <a:p>
            <a:r>
              <a:rPr lang="en-US" sz="2400" dirty="0" smtClean="0"/>
              <a:t>Length – 160mm</a:t>
            </a:r>
            <a:endParaRPr lang="en-US" sz="2400" dirty="0" smtClean="0"/>
          </a:p>
          <a:p>
            <a:r>
              <a:rPr lang="en-US" sz="2400" dirty="0" smtClean="0">
                <a:solidFill>
                  <a:srgbClr val="C00000"/>
                </a:solidFill>
              </a:rPr>
              <a:t>ID </a:t>
            </a:r>
            <a:r>
              <a:rPr lang="en-US" sz="2400" dirty="0" smtClean="0">
                <a:solidFill>
                  <a:srgbClr val="C00000"/>
                </a:solidFill>
              </a:rPr>
              <a:t>-  </a:t>
            </a:r>
            <a:r>
              <a:rPr lang="ru-RU" sz="2400" dirty="0" smtClean="0">
                <a:solidFill>
                  <a:srgbClr val="C00000"/>
                </a:solidFill>
              </a:rPr>
              <a:t>20</a:t>
            </a:r>
            <a:r>
              <a:rPr lang="en-US" sz="2400" dirty="0" smtClean="0">
                <a:solidFill>
                  <a:srgbClr val="C00000"/>
                </a:solidFill>
              </a:rPr>
              <a:t>mm</a:t>
            </a:r>
          </a:p>
          <a:p>
            <a:r>
              <a:rPr lang="en-US" sz="2400" dirty="0" smtClean="0">
                <a:solidFill>
                  <a:srgbClr val="C00000"/>
                </a:solidFill>
              </a:rPr>
              <a:t>Wall thickness – 1mm</a:t>
            </a:r>
            <a:endParaRPr lang="en-US" sz="2400" dirty="0" smtClean="0">
              <a:solidFill>
                <a:srgbClr val="C00000"/>
              </a:solidFill>
            </a:endParaRPr>
          </a:p>
          <a:p>
            <a:endParaRPr lang="en-US" sz="2400" dirty="0" smtClean="0">
              <a:solidFill>
                <a:srgbClr val="C00000"/>
              </a:solidFill>
            </a:endParaRPr>
          </a:p>
        </p:txBody>
      </p:sp>
      <p:sp>
        <p:nvSpPr>
          <p:cNvPr id="7" name="Номер слайда 6"/>
          <p:cNvSpPr>
            <a:spLocks noGrp="1"/>
          </p:cNvSpPr>
          <p:nvPr>
            <p:ph type="sldNum" sz="quarter" idx="12"/>
          </p:nvPr>
        </p:nvSpPr>
        <p:spPr/>
        <p:txBody>
          <a:bodyPr/>
          <a:lstStyle/>
          <a:p>
            <a:fld id="{7C2B6C93-BE73-41D0-B9DC-9285A97B7A4B}" type="slidenum">
              <a:rPr lang="ru-RU" smtClean="0"/>
              <a:t>7</a:t>
            </a:fld>
            <a:endParaRPr lang="ru-RU" dirty="0"/>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291" y="216678"/>
            <a:ext cx="2742257" cy="2418571"/>
          </a:xfrm>
          <a:prstGeom prst="rect">
            <a:avLst/>
          </a:prstGeom>
        </p:spPr>
      </p:pic>
      <p:sp>
        <p:nvSpPr>
          <p:cNvPr id="9" name="Стрелка вверх 8"/>
          <p:cNvSpPr/>
          <p:nvPr/>
        </p:nvSpPr>
        <p:spPr>
          <a:xfrm>
            <a:off x="8472791" y="1274648"/>
            <a:ext cx="275617" cy="6071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4"/>
          <a:stretch>
            <a:fillRect/>
          </a:stretch>
        </p:blipFill>
        <p:spPr>
          <a:xfrm>
            <a:off x="1031510" y="1274648"/>
            <a:ext cx="6765052" cy="1887112"/>
          </a:xfrm>
          <a:prstGeom prst="rect">
            <a:avLst/>
          </a:prstGeom>
        </p:spPr>
      </p:pic>
      <p:cxnSp>
        <p:nvCxnSpPr>
          <p:cNvPr id="6" name="Прямая со стрелкой 5"/>
          <p:cNvCxnSpPr/>
          <p:nvPr/>
        </p:nvCxnSpPr>
        <p:spPr>
          <a:xfrm flipV="1">
            <a:off x="5315141" y="2569641"/>
            <a:ext cx="1838577" cy="95724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3423920" y="1485878"/>
            <a:ext cx="247638" cy="3843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Заголовок 1"/>
          <p:cNvSpPr txBox="1">
            <a:spLocks/>
          </p:cNvSpPr>
          <p:nvPr/>
        </p:nvSpPr>
        <p:spPr>
          <a:xfrm>
            <a:off x="2993020" y="1012898"/>
            <a:ext cx="678538" cy="544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8397A"/>
                </a:solidFill>
                <a:latin typeface="+mj-lt"/>
                <a:ea typeface="+mj-ea"/>
                <a:cs typeface="+mj-cs"/>
              </a:defRPr>
            </a:lvl1pPr>
          </a:lstStyle>
          <a:p>
            <a:r>
              <a:rPr lang="en-US" sz="2400" dirty="0" smtClean="0"/>
              <a:t>Be</a:t>
            </a:r>
            <a:endParaRPr lang="ru-RU" sz="2400" dirty="0">
              <a:solidFill>
                <a:srgbClr val="C00000"/>
              </a:solidFill>
            </a:endParaRPr>
          </a:p>
        </p:txBody>
      </p:sp>
      <p:sp>
        <p:nvSpPr>
          <p:cNvPr id="20" name="Заголовок 1"/>
          <p:cNvSpPr txBox="1">
            <a:spLocks/>
          </p:cNvSpPr>
          <p:nvPr/>
        </p:nvSpPr>
        <p:spPr>
          <a:xfrm>
            <a:off x="3734662" y="3381716"/>
            <a:ext cx="1669592" cy="54462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1" kern="1200">
                <a:solidFill>
                  <a:srgbClr val="18397A"/>
                </a:solidFill>
                <a:latin typeface="+mj-lt"/>
                <a:ea typeface="+mj-ea"/>
                <a:cs typeface="+mj-cs"/>
              </a:defRPr>
            </a:lvl1pPr>
          </a:lstStyle>
          <a:p>
            <a:r>
              <a:rPr lang="en-US" sz="2400" dirty="0" smtClean="0"/>
              <a:t>Y-chambers</a:t>
            </a:r>
          </a:p>
          <a:p>
            <a:r>
              <a:rPr lang="en-US" sz="2400" dirty="0" smtClean="0">
                <a:solidFill>
                  <a:srgbClr val="C00000"/>
                </a:solidFill>
              </a:rPr>
              <a:t>Cu, water cooling</a:t>
            </a:r>
            <a:endParaRPr lang="ru-RU" sz="2400" dirty="0">
              <a:solidFill>
                <a:srgbClr val="C00000"/>
              </a:solidFill>
            </a:endParaRPr>
          </a:p>
        </p:txBody>
      </p:sp>
      <p:cxnSp>
        <p:nvCxnSpPr>
          <p:cNvPr id="22" name="Прямая со стрелкой 21"/>
          <p:cNvCxnSpPr/>
          <p:nvPr/>
        </p:nvCxnSpPr>
        <p:spPr>
          <a:xfrm flipH="1" flipV="1">
            <a:off x="2113280" y="2569641"/>
            <a:ext cx="1558278" cy="9571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8" name="Заголовок 1"/>
          <p:cNvSpPr txBox="1">
            <a:spLocks/>
          </p:cNvSpPr>
          <p:nvPr/>
        </p:nvSpPr>
        <p:spPr>
          <a:xfrm>
            <a:off x="6234429" y="3223716"/>
            <a:ext cx="5921227" cy="2932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8397A"/>
                </a:solidFill>
                <a:latin typeface="+mj-lt"/>
                <a:ea typeface="+mj-ea"/>
                <a:cs typeface="+mj-cs"/>
              </a:defRPr>
            </a:lvl1pPr>
          </a:lstStyle>
          <a:p>
            <a:r>
              <a:rPr lang="en-US" sz="2400" dirty="0" smtClean="0"/>
              <a:t>Main heat source – resistive wall loses.</a:t>
            </a:r>
            <a:endParaRPr lang="en-US" sz="2400" dirty="0" smtClean="0"/>
          </a:p>
          <a:p>
            <a:endParaRPr lang="ru-RU" sz="2400" dirty="0" smtClean="0"/>
          </a:p>
          <a:p>
            <a:r>
              <a:rPr lang="en-US" sz="2400" dirty="0" smtClean="0"/>
              <a:t>Total power: &lt; 7W</a:t>
            </a:r>
          </a:p>
          <a:p>
            <a:r>
              <a:rPr lang="en-US" sz="2400" dirty="0" smtClean="0">
                <a:solidFill>
                  <a:srgbClr val="C00000"/>
                </a:solidFill>
              </a:rPr>
              <a:t>Maximum temperature rise (at middle):  &lt; 11°C</a:t>
            </a:r>
            <a:endParaRPr lang="en-US" sz="2400" dirty="0" smtClean="0">
              <a:solidFill>
                <a:srgbClr val="C00000"/>
              </a:solidFill>
            </a:endParaRPr>
          </a:p>
          <a:p>
            <a:endParaRPr lang="en-US" sz="2400" dirty="0" smtClean="0">
              <a:solidFill>
                <a:srgbClr val="C00000"/>
              </a:solidFill>
            </a:endParaRPr>
          </a:p>
          <a:p>
            <a:r>
              <a:rPr lang="en-US" sz="2400" dirty="0" smtClean="0">
                <a:solidFill>
                  <a:srgbClr val="C00000"/>
                </a:solidFill>
              </a:rPr>
              <a:t>Cooling and </a:t>
            </a:r>
            <a:r>
              <a:rPr lang="en-US" sz="2400" dirty="0" smtClean="0">
                <a:solidFill>
                  <a:srgbClr val="C00000"/>
                </a:solidFill>
              </a:rPr>
              <a:t>Internal </a:t>
            </a:r>
            <a:r>
              <a:rPr lang="en-US" sz="2400" dirty="0" smtClean="0">
                <a:solidFill>
                  <a:srgbClr val="C00000"/>
                </a:solidFill>
              </a:rPr>
              <a:t>coatings (Au or others) is </a:t>
            </a:r>
            <a:r>
              <a:rPr lang="en-US" sz="2400" dirty="0" smtClean="0">
                <a:solidFill>
                  <a:srgbClr val="C00000"/>
                </a:solidFill>
              </a:rPr>
              <a:t>not necessary</a:t>
            </a:r>
            <a:endParaRPr lang="ru-RU" sz="2400" dirty="0">
              <a:solidFill>
                <a:srgbClr val="C00000"/>
              </a:solidFill>
            </a:endParaRPr>
          </a:p>
        </p:txBody>
      </p:sp>
    </p:spTree>
    <p:extLst>
      <p:ext uri="{BB962C8B-B14F-4D97-AF65-F5344CB8AC3E}">
        <p14:creationId xmlns:p14="http://schemas.microsoft.com/office/powerpoint/2010/main" val="925449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114" y="-219348"/>
            <a:ext cx="2742257" cy="2418571"/>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278" y="1862012"/>
            <a:ext cx="6140998" cy="3718681"/>
          </a:xfrm>
          <a:prstGeom prst="rect">
            <a:avLst/>
          </a:prstGeom>
        </p:spPr>
      </p:pic>
      <p:sp>
        <p:nvSpPr>
          <p:cNvPr id="2" name="Заголовок 1"/>
          <p:cNvSpPr>
            <a:spLocks noGrp="1"/>
          </p:cNvSpPr>
          <p:nvPr>
            <p:ph type="title"/>
          </p:nvPr>
        </p:nvSpPr>
        <p:spPr>
          <a:xfrm>
            <a:off x="851170" y="118692"/>
            <a:ext cx="3999690" cy="871246"/>
          </a:xfrm>
        </p:spPr>
        <p:txBody>
          <a:bodyPr>
            <a:normAutofit/>
          </a:bodyPr>
          <a:lstStyle/>
          <a:p>
            <a:r>
              <a:rPr lang="en-US" sz="2400" dirty="0" smtClean="0"/>
              <a:t>Y chamber connection with cryostat</a:t>
            </a:r>
            <a:endParaRPr lang="ru-RU" sz="2400" dirty="0"/>
          </a:p>
        </p:txBody>
      </p:sp>
      <p:cxnSp>
        <p:nvCxnSpPr>
          <p:cNvPr id="6" name="Прямая со стрелкой 5"/>
          <p:cNvCxnSpPr/>
          <p:nvPr/>
        </p:nvCxnSpPr>
        <p:spPr>
          <a:xfrm>
            <a:off x="3990654" y="2003268"/>
            <a:ext cx="746809" cy="1809885"/>
          </a:xfrm>
          <a:prstGeom prst="straightConnector1">
            <a:avLst/>
          </a:prstGeom>
          <a:ln w="158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04525" y="1310227"/>
            <a:ext cx="4396525" cy="646331"/>
          </a:xfrm>
          <a:prstGeom prst="rect">
            <a:avLst/>
          </a:prstGeom>
          <a:noFill/>
        </p:spPr>
        <p:txBody>
          <a:bodyPr wrap="none" rtlCol="0">
            <a:spAutoFit/>
          </a:bodyPr>
          <a:lstStyle/>
          <a:p>
            <a:r>
              <a:rPr lang="en-US" dirty="0" smtClean="0"/>
              <a:t>Thin SS chambers with slots for pumping and</a:t>
            </a:r>
          </a:p>
          <a:p>
            <a:r>
              <a:rPr lang="en-US" dirty="0" smtClean="0"/>
              <a:t>sliding </a:t>
            </a:r>
            <a:r>
              <a:rPr lang="en-US" dirty="0" smtClean="0"/>
              <a:t>RF contacts at the ends</a:t>
            </a:r>
            <a:endParaRPr lang="ru-RU" dirty="0"/>
          </a:p>
        </p:txBody>
      </p:sp>
      <p:cxnSp>
        <p:nvCxnSpPr>
          <p:cNvPr id="19" name="Прямая со стрелкой 18"/>
          <p:cNvCxnSpPr/>
          <p:nvPr/>
        </p:nvCxnSpPr>
        <p:spPr>
          <a:xfrm flipH="1" flipV="1">
            <a:off x="4463122" y="4086336"/>
            <a:ext cx="387738" cy="1271576"/>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Заголовок 1"/>
          <p:cNvSpPr txBox="1">
            <a:spLocks/>
          </p:cNvSpPr>
          <p:nvPr/>
        </p:nvSpPr>
        <p:spPr>
          <a:xfrm>
            <a:off x="4037087" y="5277261"/>
            <a:ext cx="4735169" cy="1437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8397A"/>
                </a:solidFill>
                <a:latin typeface="+mj-lt"/>
                <a:ea typeface="+mj-ea"/>
                <a:cs typeface="+mj-cs"/>
              </a:defRPr>
            </a:lvl1pPr>
          </a:lstStyle>
          <a:p>
            <a:r>
              <a:rPr lang="en-US" sz="2000" dirty="0" smtClean="0">
                <a:solidFill>
                  <a:srgbClr val="C00000"/>
                </a:solidFill>
              </a:rPr>
              <a:t>Ante-chamber</a:t>
            </a:r>
            <a:endParaRPr lang="ru-RU" sz="2000" dirty="0" smtClean="0">
              <a:solidFill>
                <a:srgbClr val="C00000"/>
              </a:solidFill>
            </a:endParaRPr>
          </a:p>
          <a:p>
            <a:r>
              <a:rPr lang="en-US" sz="2000" dirty="0" smtClean="0">
                <a:solidFill>
                  <a:srgbClr val="C00000"/>
                </a:solidFill>
              </a:rPr>
              <a:t>Space </a:t>
            </a:r>
            <a:r>
              <a:rPr lang="en-US" sz="2000" dirty="0" smtClean="0">
                <a:solidFill>
                  <a:srgbClr val="C00000"/>
                </a:solidFill>
              </a:rPr>
              <a:t>for vacuum pump </a:t>
            </a:r>
            <a:r>
              <a:rPr lang="en-US" sz="2000" dirty="0" smtClean="0">
                <a:solidFill>
                  <a:srgbClr val="C00000"/>
                </a:solidFill>
              </a:rPr>
              <a:t>close to IP.</a:t>
            </a:r>
            <a:endParaRPr lang="en-US" sz="2000" dirty="0" smtClean="0">
              <a:solidFill>
                <a:srgbClr val="C00000"/>
              </a:solidFill>
            </a:endParaRPr>
          </a:p>
          <a:p>
            <a:r>
              <a:rPr lang="en-US" sz="2000" dirty="0" smtClean="0">
                <a:solidFill>
                  <a:srgbClr val="C00000"/>
                </a:solidFill>
              </a:rPr>
              <a:t>combined </a:t>
            </a:r>
            <a:r>
              <a:rPr lang="en-US" sz="2000" dirty="0" smtClean="0">
                <a:solidFill>
                  <a:srgbClr val="C00000"/>
                </a:solidFill>
              </a:rPr>
              <a:t>ion-getter + getter </a:t>
            </a:r>
            <a:r>
              <a:rPr lang="en-US" sz="2000" dirty="0" smtClean="0">
                <a:solidFill>
                  <a:srgbClr val="C00000"/>
                </a:solidFill>
              </a:rPr>
              <a:t>pump</a:t>
            </a:r>
            <a:endParaRPr lang="ru-RU" sz="2000" dirty="0"/>
          </a:p>
        </p:txBody>
      </p:sp>
      <p:sp>
        <p:nvSpPr>
          <p:cNvPr id="5" name="Номер слайда 4"/>
          <p:cNvSpPr>
            <a:spLocks noGrp="1"/>
          </p:cNvSpPr>
          <p:nvPr>
            <p:ph type="sldNum" sz="quarter" idx="12"/>
          </p:nvPr>
        </p:nvSpPr>
        <p:spPr/>
        <p:txBody>
          <a:bodyPr/>
          <a:lstStyle/>
          <a:p>
            <a:fld id="{7C2B6C93-BE73-41D0-B9DC-9285A97B7A4B}" type="slidenum">
              <a:rPr lang="ru-RU" smtClean="0"/>
              <a:t>8</a:t>
            </a:fld>
            <a:endParaRPr lang="ru-RU"/>
          </a:p>
        </p:txBody>
      </p:sp>
      <p:sp>
        <p:nvSpPr>
          <p:cNvPr id="26" name="TextBox 25"/>
          <p:cNvSpPr txBox="1"/>
          <p:nvPr/>
        </p:nvSpPr>
        <p:spPr>
          <a:xfrm>
            <a:off x="9201491" y="2760314"/>
            <a:ext cx="2796728" cy="2769989"/>
          </a:xfrm>
          <a:prstGeom prst="rect">
            <a:avLst/>
          </a:prstGeom>
          <a:noFill/>
        </p:spPr>
        <p:txBody>
          <a:bodyPr wrap="none" rtlCol="0">
            <a:spAutoFit/>
          </a:bodyPr>
          <a:lstStyle/>
          <a:p>
            <a:r>
              <a:rPr lang="en-US" sz="2000" dirty="0" smtClean="0"/>
              <a:t>Advantages:</a:t>
            </a:r>
          </a:p>
          <a:p>
            <a:r>
              <a:rPr lang="en-US" sz="2000" dirty="0" smtClean="0"/>
              <a:t>Simplified assembly</a:t>
            </a:r>
          </a:p>
          <a:p>
            <a:r>
              <a:rPr lang="en-US" sz="2000" dirty="0" smtClean="0"/>
              <a:t>Good thermal insulation</a:t>
            </a:r>
          </a:p>
          <a:p>
            <a:r>
              <a:rPr lang="en-US" sz="2000" dirty="0" smtClean="0"/>
              <a:t>Space for vacuum pumps</a:t>
            </a:r>
          </a:p>
          <a:p>
            <a:r>
              <a:rPr lang="en-US" sz="2000" dirty="0" smtClean="0"/>
              <a:t>Simple BPM electrodes</a:t>
            </a:r>
          </a:p>
          <a:p>
            <a:endParaRPr lang="en-US" sz="2000" dirty="0" smtClean="0"/>
          </a:p>
          <a:p>
            <a:endParaRPr lang="en-US" dirty="0" smtClean="0"/>
          </a:p>
          <a:p>
            <a:endParaRPr lang="en-US" dirty="0" smtClean="0"/>
          </a:p>
          <a:p>
            <a:endParaRPr lang="ru-RU" dirty="0"/>
          </a:p>
        </p:txBody>
      </p:sp>
      <p:sp>
        <p:nvSpPr>
          <p:cNvPr id="27" name="TextBox 26"/>
          <p:cNvSpPr txBox="1"/>
          <p:nvPr/>
        </p:nvSpPr>
        <p:spPr>
          <a:xfrm>
            <a:off x="8333841" y="3617598"/>
            <a:ext cx="397866" cy="338554"/>
          </a:xfrm>
          <a:prstGeom prst="rect">
            <a:avLst/>
          </a:prstGeom>
          <a:noFill/>
        </p:spPr>
        <p:txBody>
          <a:bodyPr wrap="none" rtlCol="0">
            <a:spAutoFit/>
          </a:bodyPr>
          <a:lstStyle/>
          <a:p>
            <a:r>
              <a:rPr lang="en-US" sz="1600" b="1" dirty="0" smtClean="0">
                <a:solidFill>
                  <a:srgbClr val="C00000"/>
                </a:solidFill>
              </a:rPr>
              <a:t>SR</a:t>
            </a:r>
            <a:endParaRPr lang="ru-RU" sz="1600" b="1" dirty="0">
              <a:solidFill>
                <a:srgbClr val="C00000"/>
              </a:solidFill>
            </a:endParaRPr>
          </a:p>
        </p:txBody>
      </p:sp>
      <p:cxnSp>
        <p:nvCxnSpPr>
          <p:cNvPr id="28" name="Прямая со стрелкой 27"/>
          <p:cNvCxnSpPr/>
          <p:nvPr/>
        </p:nvCxnSpPr>
        <p:spPr>
          <a:xfrm flipH="1" flipV="1">
            <a:off x="8239340" y="3944587"/>
            <a:ext cx="492367" cy="2313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Стрелка вверх 8"/>
          <p:cNvSpPr/>
          <p:nvPr/>
        </p:nvSpPr>
        <p:spPr>
          <a:xfrm>
            <a:off x="8610600" y="855094"/>
            <a:ext cx="323313" cy="6071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верх 22"/>
          <p:cNvSpPr/>
          <p:nvPr/>
        </p:nvSpPr>
        <p:spPr>
          <a:xfrm>
            <a:off x="9071086" y="939981"/>
            <a:ext cx="323313" cy="6071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 стрелкой 20"/>
          <p:cNvCxnSpPr/>
          <p:nvPr/>
        </p:nvCxnSpPr>
        <p:spPr>
          <a:xfrm>
            <a:off x="4463122" y="2008792"/>
            <a:ext cx="378625" cy="1503044"/>
          </a:xfrm>
          <a:prstGeom prst="straightConnector1">
            <a:avLst/>
          </a:prstGeom>
          <a:ln w="158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V="1">
            <a:off x="2300695" y="3813153"/>
            <a:ext cx="1407660" cy="1930619"/>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347847" y="5673083"/>
            <a:ext cx="2406941" cy="646331"/>
          </a:xfrm>
          <a:prstGeom prst="rect">
            <a:avLst/>
          </a:prstGeom>
          <a:noFill/>
        </p:spPr>
        <p:txBody>
          <a:bodyPr wrap="none" rtlCol="0">
            <a:spAutoFit/>
          </a:bodyPr>
          <a:lstStyle/>
          <a:p>
            <a:r>
              <a:rPr lang="en-US" dirty="0" smtClean="0"/>
              <a:t>Steps for SR absorption</a:t>
            </a:r>
          </a:p>
          <a:p>
            <a:r>
              <a:rPr lang="en-US" dirty="0" smtClean="0"/>
              <a:t>BPM electrodes</a:t>
            </a:r>
            <a:endParaRPr lang="ru-RU" dirty="0"/>
          </a:p>
        </p:txBody>
      </p:sp>
    </p:spTree>
    <p:extLst>
      <p:ext uri="{BB962C8B-B14F-4D97-AF65-F5344CB8AC3E}">
        <p14:creationId xmlns:p14="http://schemas.microsoft.com/office/powerpoint/2010/main" val="3328623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82445" y="66003"/>
            <a:ext cx="10515600" cy="871246"/>
          </a:xfrm>
        </p:spPr>
        <p:txBody>
          <a:bodyPr/>
          <a:lstStyle/>
          <a:p>
            <a:r>
              <a:rPr lang="en-US" dirty="0" smtClean="0"/>
              <a:t>Resistive wall loses</a:t>
            </a:r>
            <a:endParaRPr lang="ru-RU" dirty="0"/>
          </a:p>
        </p:txBody>
      </p:sp>
      <mc:AlternateContent xmlns:mc="http://schemas.openxmlformats.org/markup-compatibility/2006" xmlns:a14="http://schemas.microsoft.com/office/drawing/2010/main">
        <mc:Choice Requires="a14">
          <p:sp>
            <p:nvSpPr>
              <p:cNvPr id="5" name="Прямоугольник 4"/>
              <p:cNvSpPr/>
              <p:nvPr/>
            </p:nvSpPr>
            <p:spPr>
              <a:xfrm>
                <a:off x="6329516" y="508850"/>
                <a:ext cx="6096000" cy="103791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𝑃</m:t>
                          </m:r>
                        </m:e>
                        <m:sub>
                          <m:r>
                            <m:rPr>
                              <m:sty m:val="p"/>
                            </m:rPr>
                            <a:rPr lang="en-US" b="0" i="0" smtClean="0">
                              <a:latin typeface="Cambria Math" panose="02040503050406030204" pitchFamily="18" charset="0"/>
                            </a:rPr>
                            <m:t>NSE</m:t>
                          </m:r>
                        </m:sub>
                      </m:sSub>
                      <m:r>
                        <a:rPr lang="ru-RU" i="0">
                          <a:latin typeface="Cambria Math" panose="02040503050406030204" pitchFamily="18" charset="0"/>
                        </a:rPr>
                        <m:t>=</m:t>
                      </m:r>
                      <m:f>
                        <m:fPr>
                          <m:ctrlPr>
                            <a:rPr lang="ru-RU" i="1">
                              <a:latin typeface="Cambria Math" panose="02040503050406030204" pitchFamily="18" charset="0"/>
                            </a:rPr>
                          </m:ctrlPr>
                        </m:fPr>
                        <m:num>
                          <m:r>
                            <m:rPr>
                              <m:sty m:val="p"/>
                            </m:rPr>
                            <a:rPr lang="ru-RU" i="0">
                              <a:latin typeface="Cambria Math" panose="02040503050406030204" pitchFamily="18" charset="0"/>
                            </a:rPr>
                            <m:t>Γ</m:t>
                          </m:r>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0">
                                      <a:latin typeface="Cambria Math" panose="02040503050406030204" pitchFamily="18" charset="0"/>
                                    </a:rPr>
                                    <m:t>3</m:t>
                                  </m:r>
                                </m:num>
                                <m:den>
                                  <m:r>
                                    <a:rPr lang="ru-RU" i="0">
                                      <a:latin typeface="Cambria Math" panose="02040503050406030204" pitchFamily="18" charset="0"/>
                                    </a:rPr>
                                    <m:t>4</m:t>
                                  </m:r>
                                </m:den>
                              </m:f>
                            </m:e>
                          </m:d>
                          <m:r>
                            <a:rPr lang="ru-RU" i="1">
                              <a:latin typeface="Cambria Math" panose="02040503050406030204" pitchFamily="18" charset="0"/>
                            </a:rPr>
                            <m:t>𝑐</m:t>
                          </m:r>
                        </m:num>
                        <m:den>
                          <m:r>
                            <a:rPr lang="ru-RU" i="0">
                              <a:latin typeface="Cambria Math" panose="02040503050406030204" pitchFamily="18" charset="0"/>
                            </a:rPr>
                            <m:t>4</m:t>
                          </m:r>
                          <m:sSup>
                            <m:sSupPr>
                              <m:ctrlPr>
                                <a:rPr lang="ru-RU" i="1">
                                  <a:latin typeface="Cambria Math" panose="02040503050406030204" pitchFamily="18" charset="0"/>
                                </a:rPr>
                              </m:ctrlPr>
                            </m:sSupPr>
                            <m:e>
                              <m:r>
                                <a:rPr lang="ru-RU" i="1">
                                  <a:latin typeface="Cambria Math" panose="02040503050406030204" pitchFamily="18" charset="0"/>
                                </a:rPr>
                                <m:t>𝜋</m:t>
                              </m:r>
                            </m:e>
                            <m:sup>
                              <m:r>
                                <a:rPr lang="ru-RU" i="0">
                                  <a:latin typeface="Cambria Math" panose="02040503050406030204" pitchFamily="18" charset="0"/>
                                </a:rPr>
                                <m:t>2</m:t>
                              </m:r>
                            </m:sup>
                          </m:sSup>
                          <m:r>
                            <a:rPr lang="ru-RU" i="1">
                              <a:latin typeface="Cambria Math" panose="02040503050406030204" pitchFamily="18" charset="0"/>
                            </a:rPr>
                            <m:t>𝑏</m:t>
                          </m:r>
                          <m:sSubSup>
                            <m:sSubSupPr>
                              <m:ctrlPr>
                                <a:rPr lang="ru-RU" i="1">
                                  <a:latin typeface="Cambria Math" panose="02040503050406030204" pitchFamily="18" charset="0"/>
                                </a:rPr>
                              </m:ctrlPr>
                            </m:sSubSupPr>
                            <m:e>
                              <m:r>
                                <a:rPr lang="ru-RU" i="1">
                                  <a:latin typeface="Cambria Math" panose="02040503050406030204" pitchFamily="18" charset="0"/>
                                </a:rPr>
                                <m:t>𝜎</m:t>
                              </m:r>
                            </m:e>
                            <m:sub>
                              <m:r>
                                <a:rPr lang="ru-RU" i="1">
                                  <a:latin typeface="Cambria Math" panose="02040503050406030204" pitchFamily="18" charset="0"/>
                                </a:rPr>
                                <m:t>𝑠</m:t>
                              </m:r>
                            </m:sub>
                            <m:sup>
                              <m:f>
                                <m:fPr>
                                  <m:type m:val="skw"/>
                                  <m:ctrlPr>
                                    <a:rPr lang="ru-RU" i="1">
                                      <a:latin typeface="Cambria Math" panose="02040503050406030204" pitchFamily="18" charset="0"/>
                                    </a:rPr>
                                  </m:ctrlPr>
                                </m:fPr>
                                <m:num>
                                  <m:r>
                                    <a:rPr lang="ru-RU" i="0">
                                      <a:latin typeface="Cambria Math" panose="02040503050406030204" pitchFamily="18" charset="0"/>
                                    </a:rPr>
                                    <m:t>3</m:t>
                                  </m:r>
                                </m:num>
                                <m:den>
                                  <m:r>
                                    <a:rPr lang="ru-RU" i="0">
                                      <a:latin typeface="Cambria Math" panose="02040503050406030204" pitchFamily="18" charset="0"/>
                                    </a:rPr>
                                    <m:t>2</m:t>
                                  </m:r>
                                </m:den>
                              </m:f>
                            </m:sup>
                          </m:sSubSup>
                        </m:den>
                      </m:f>
                      <m:rad>
                        <m:radPr>
                          <m:degHide m:val="on"/>
                          <m:ctrlPr>
                            <a:rPr lang="ru-RU" i="1">
                              <a:latin typeface="Cambria Math" panose="02040503050406030204" pitchFamily="18" charset="0"/>
                            </a:rPr>
                          </m:ctrlPr>
                        </m:radPr>
                        <m:deg/>
                        <m:e>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panose="02040503050406030204" pitchFamily="18" charset="0"/>
                                    </a:rPr>
                                    <m:t>𝑍</m:t>
                                  </m:r>
                                </m:e>
                                <m:sub>
                                  <m:r>
                                    <a:rPr lang="ru-RU" i="0">
                                      <a:latin typeface="Cambria Math" panose="02040503050406030204" pitchFamily="18" charset="0"/>
                                    </a:rPr>
                                    <m:t>0</m:t>
                                  </m:r>
                                </m:sub>
                              </m:sSub>
                            </m:num>
                            <m:den>
                              <m:r>
                                <a:rPr lang="ru-RU" i="0">
                                  <a:latin typeface="Cambria Math" panose="02040503050406030204" pitchFamily="18" charset="0"/>
                                </a:rPr>
                                <m:t>2</m:t>
                              </m:r>
                              <m:sSub>
                                <m:sSubPr>
                                  <m:ctrlPr>
                                    <a:rPr lang="ru-RU" i="1">
                                      <a:latin typeface="Cambria Math" panose="02040503050406030204" pitchFamily="18" charset="0"/>
                                    </a:rPr>
                                  </m:ctrlPr>
                                </m:sSubPr>
                                <m:e>
                                  <m:r>
                                    <a:rPr lang="ru-RU" i="1">
                                      <a:latin typeface="Cambria Math" panose="02040503050406030204" pitchFamily="18" charset="0"/>
                                    </a:rPr>
                                    <m:t>𝜎</m:t>
                                  </m:r>
                                </m:e>
                                <m:sub>
                                  <m:r>
                                    <a:rPr lang="ru-RU" i="1">
                                      <a:latin typeface="Cambria Math" panose="02040503050406030204" pitchFamily="18" charset="0"/>
                                    </a:rPr>
                                    <m:t>𝑐</m:t>
                                  </m:r>
                                </m:sub>
                              </m:sSub>
                            </m:den>
                          </m:f>
                        </m:e>
                      </m:rad>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𝑞</m:t>
                          </m:r>
                        </m:e>
                        <m:sub>
                          <m:r>
                            <a:rPr lang="ru-RU" i="1">
                              <a:latin typeface="Cambria Math" panose="02040503050406030204" pitchFamily="18" charset="0"/>
                            </a:rPr>
                            <m:t>𝑒</m:t>
                          </m:r>
                        </m:sub>
                      </m:sSub>
                      <m:sSub>
                        <m:sSubPr>
                          <m:ctrlPr>
                            <a:rPr lang="ru-RU" i="1">
                              <a:latin typeface="Cambria Math" panose="02040503050406030204" pitchFamily="18" charset="0"/>
                            </a:rPr>
                          </m:ctrlPr>
                        </m:sSubPr>
                        <m:e>
                          <m:r>
                            <a:rPr lang="ru-RU" i="1">
                              <a:latin typeface="Cambria Math" panose="02040503050406030204" pitchFamily="18" charset="0"/>
                            </a:rPr>
                            <m:t>𝑁</m:t>
                          </m:r>
                        </m:e>
                        <m:sub>
                          <m:r>
                            <a:rPr lang="ru-RU" i="1">
                              <a:latin typeface="Cambria Math" panose="02040503050406030204" pitchFamily="18" charset="0"/>
                            </a:rPr>
                            <m:t>𝑒</m:t>
                          </m:r>
                        </m:sub>
                      </m:sSub>
                      <m:r>
                        <a:rPr lang="ru-RU" i="1">
                          <a:latin typeface="Cambria Math" panose="02040503050406030204" pitchFamily="18" charset="0"/>
                        </a:rPr>
                        <m:t>𝐼</m:t>
                      </m:r>
                    </m:oMath>
                  </m:oMathPara>
                </a14:m>
                <a:endParaRPr lang="ru-RU"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6329516" y="508850"/>
                <a:ext cx="6096000" cy="1037913"/>
              </a:xfrm>
              <a:prstGeom prst="rect">
                <a:avLst/>
              </a:prstGeom>
              <a:blipFill>
                <a:blip r:embed="rId3"/>
                <a:stretch>
                  <a:fillRect/>
                </a:stretch>
              </a:blipFill>
            </p:spPr>
            <p:txBody>
              <a:bodyPr/>
              <a:lstStyle/>
              <a:p>
                <a:r>
                  <a:rPr lang="ru-RU">
                    <a:noFill/>
                  </a:rPr>
                  <a:t> </a:t>
                </a:r>
              </a:p>
            </p:txBody>
          </p:sp>
        </mc:Fallback>
      </mc:AlternateContent>
      <p:sp>
        <p:nvSpPr>
          <p:cNvPr id="10" name="TextBox 9"/>
          <p:cNvSpPr txBox="1"/>
          <p:nvPr/>
        </p:nvSpPr>
        <p:spPr>
          <a:xfrm>
            <a:off x="4383958" y="890984"/>
            <a:ext cx="3842008" cy="369332"/>
          </a:xfrm>
          <a:prstGeom prst="rect">
            <a:avLst/>
          </a:prstGeom>
          <a:noFill/>
        </p:spPr>
        <p:txBody>
          <a:bodyPr wrap="square" rtlCol="0">
            <a:spAutoFit/>
          </a:bodyPr>
          <a:lstStyle/>
          <a:p>
            <a:r>
              <a:rPr lang="en-US" dirty="0" smtClean="0"/>
              <a:t>At normal skin effect (at RT):</a:t>
            </a:r>
            <a:endParaRPr lang="ru-RU" dirty="0"/>
          </a:p>
        </p:txBody>
      </p:sp>
      <p:sp>
        <p:nvSpPr>
          <p:cNvPr id="11" name="TextBox 10"/>
          <p:cNvSpPr txBox="1"/>
          <p:nvPr/>
        </p:nvSpPr>
        <p:spPr>
          <a:xfrm>
            <a:off x="678426" y="1341844"/>
            <a:ext cx="7411065" cy="2308324"/>
          </a:xfrm>
          <a:prstGeom prst="rect">
            <a:avLst/>
          </a:prstGeom>
          <a:noFill/>
        </p:spPr>
        <p:txBody>
          <a:bodyPr wrap="square" rtlCol="0">
            <a:spAutoFit/>
          </a:bodyPr>
          <a:lstStyle/>
          <a:p>
            <a:r>
              <a:rPr lang="en-US" sz="1600" dirty="0" smtClean="0"/>
              <a:t> </a:t>
            </a:r>
            <a:r>
              <a:rPr lang="en-US" dirty="0"/>
              <a:t>At high frequencies or at low temperatures, when the depth of field penetration becomes less than the mean free path of electrons, the theory of anomalous skin effect is used, which takes into account the scattering of electrons at the interface (surface). A more strict criterion for the region of the anomalous skin effect is written as follows</a:t>
            </a:r>
            <a:r>
              <a:rPr lang="en-US" dirty="0" smtClean="0"/>
              <a:t>:</a:t>
            </a:r>
          </a:p>
          <a:p>
            <a:endParaRPr lang="en-US" dirty="0" smtClean="0"/>
          </a:p>
          <a:p>
            <a:endParaRPr lang="en-US" dirty="0" smtClean="0"/>
          </a:p>
          <a:p>
            <a:r>
              <a:rPr lang="en-US" dirty="0" smtClean="0"/>
              <a:t>Borderline </a:t>
            </a:r>
            <a:r>
              <a:rPr lang="en-US" dirty="0"/>
              <a:t>frequency between normal and anomalous</a:t>
            </a:r>
            <a:r>
              <a:rPr lang="en-US" dirty="0" smtClean="0"/>
              <a:t> </a:t>
            </a:r>
            <a:r>
              <a:rPr lang="en-US" dirty="0"/>
              <a:t>skin effect:</a:t>
            </a:r>
            <a:endParaRPr lang="ru-RU" dirty="0"/>
          </a:p>
        </p:txBody>
      </p:sp>
      <mc:AlternateContent xmlns:mc="http://schemas.openxmlformats.org/markup-compatibility/2006">
        <mc:Choice xmlns:a14="http://schemas.microsoft.com/office/drawing/2010/main" Requires="a14">
          <p:sp>
            <p:nvSpPr>
              <p:cNvPr id="6" name="Прямоугольник 5"/>
              <p:cNvSpPr/>
              <p:nvPr/>
            </p:nvSpPr>
            <p:spPr>
              <a:xfrm>
                <a:off x="7683438" y="2017776"/>
                <a:ext cx="3714607"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𝛼</m:t>
                      </m:r>
                      <m:r>
                        <a:rPr lang="ru-RU" i="0">
                          <a:latin typeface="Cambria Math" panose="02040503050406030204" pitchFamily="18" charset="0"/>
                        </a:rPr>
                        <m:t>=</m:t>
                      </m:r>
                      <m:f>
                        <m:fPr>
                          <m:ctrlPr>
                            <a:rPr lang="ru-RU" i="1">
                              <a:latin typeface="Cambria Math" panose="02040503050406030204" pitchFamily="18" charset="0"/>
                            </a:rPr>
                          </m:ctrlPr>
                        </m:fPr>
                        <m:num>
                          <m:r>
                            <a:rPr lang="ru-RU" i="0">
                              <a:latin typeface="Cambria Math" panose="02040503050406030204" pitchFamily="18" charset="0"/>
                            </a:rPr>
                            <m:t>2</m:t>
                          </m:r>
                        </m:num>
                        <m:den>
                          <m:r>
                            <a:rPr lang="ru-RU" i="0">
                              <a:latin typeface="Cambria Math" panose="02040503050406030204" pitchFamily="18" charset="0"/>
                            </a:rPr>
                            <m:t>3</m:t>
                          </m:r>
                        </m:den>
                      </m:f>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𝑙</m:t>
                                  </m:r>
                                </m:num>
                                <m:den>
                                  <m:r>
                                    <a:rPr lang="ru-RU" i="1">
                                      <a:latin typeface="Cambria Math" panose="02040503050406030204" pitchFamily="18" charset="0"/>
                                    </a:rPr>
                                    <m:t>𝛿</m:t>
                                  </m:r>
                                </m:den>
                              </m:f>
                            </m:e>
                          </m:d>
                        </m:e>
                        <m:sup>
                          <m:r>
                            <a:rPr lang="ru-RU" i="0">
                              <a:latin typeface="Cambria Math" panose="02040503050406030204" pitchFamily="18" charset="0"/>
                            </a:rPr>
                            <m:t>2</m:t>
                          </m:r>
                        </m:sup>
                      </m:sSup>
                      <m:r>
                        <a:rPr lang="ru-RU" i="0">
                          <a:latin typeface="Cambria Math" panose="02040503050406030204" pitchFamily="18" charset="0"/>
                        </a:rPr>
                        <m:t>=</m:t>
                      </m:r>
                      <m:f>
                        <m:fPr>
                          <m:ctrlPr>
                            <a:rPr lang="ru-RU" i="1">
                              <a:latin typeface="Cambria Math" panose="02040503050406030204" pitchFamily="18" charset="0"/>
                            </a:rPr>
                          </m:ctrlPr>
                        </m:fPr>
                        <m:num>
                          <m:r>
                            <a:rPr lang="ru-RU" i="0">
                              <a:latin typeface="Cambria Math" panose="02040503050406030204" pitchFamily="18" charset="0"/>
                            </a:rPr>
                            <m:t>3</m:t>
                          </m:r>
                        </m:num>
                        <m:den>
                          <m:r>
                            <a:rPr lang="ru-RU" i="0">
                              <a:latin typeface="Cambria Math" panose="02040503050406030204" pitchFamily="18" charset="0"/>
                            </a:rPr>
                            <m:t>4</m:t>
                          </m:r>
                        </m:den>
                      </m:f>
                      <m:r>
                        <a:rPr lang="ru-RU" i="0">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𝜔</m:t>
                          </m:r>
                          <m:sSub>
                            <m:sSubPr>
                              <m:ctrlPr>
                                <a:rPr lang="ru-RU" i="1">
                                  <a:latin typeface="Cambria Math" panose="02040503050406030204" pitchFamily="18" charset="0"/>
                                </a:rPr>
                              </m:ctrlPr>
                            </m:sSubPr>
                            <m:e>
                              <m:r>
                                <a:rPr lang="ru-RU" i="1">
                                  <a:latin typeface="Cambria Math" panose="02040503050406030204" pitchFamily="18" charset="0"/>
                                </a:rPr>
                                <m:t>𝑍</m:t>
                              </m:r>
                            </m:e>
                            <m:sub>
                              <m:r>
                                <a:rPr lang="ru-RU" i="0">
                                  <a:latin typeface="Cambria Math" panose="02040503050406030204" pitchFamily="18" charset="0"/>
                                </a:rPr>
                                <m:t>0</m:t>
                              </m:r>
                            </m:sub>
                          </m:sSub>
                        </m:num>
                        <m:den>
                          <m:r>
                            <a:rPr lang="ru-RU" i="1">
                              <a:latin typeface="Cambria Math" panose="02040503050406030204" pitchFamily="18" charset="0"/>
                            </a:rPr>
                            <m:t>𝑐</m:t>
                          </m:r>
                        </m:den>
                      </m:f>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𝑙</m:t>
                                  </m:r>
                                </m:num>
                                <m:den>
                                  <m:sSub>
                                    <m:sSubPr>
                                      <m:ctrlPr>
                                        <a:rPr lang="ru-RU" i="1">
                                          <a:latin typeface="Cambria Math" panose="02040503050406030204" pitchFamily="18" charset="0"/>
                                        </a:rPr>
                                      </m:ctrlPr>
                                    </m:sSubPr>
                                    <m:e>
                                      <m:r>
                                        <a:rPr lang="ru-RU" i="1">
                                          <a:latin typeface="Cambria Math" panose="02040503050406030204" pitchFamily="18" charset="0"/>
                                        </a:rPr>
                                        <m:t>𝜎</m:t>
                                      </m:r>
                                    </m:e>
                                    <m:sub>
                                      <m:r>
                                        <a:rPr lang="ru-RU" i="1">
                                          <a:latin typeface="Cambria Math" panose="02040503050406030204" pitchFamily="18" charset="0"/>
                                        </a:rPr>
                                        <m:t>𝑐</m:t>
                                      </m:r>
                                    </m:sub>
                                  </m:sSub>
                                </m:den>
                              </m:f>
                            </m:e>
                          </m:d>
                        </m:e>
                        <m:sup>
                          <m:r>
                            <a:rPr lang="ru-RU" i="0">
                              <a:latin typeface="Cambria Math" panose="02040503050406030204" pitchFamily="18" charset="0"/>
                            </a:rPr>
                            <m:t>2</m:t>
                          </m:r>
                        </m:sup>
                      </m:sSup>
                      <m:sSubSup>
                        <m:sSubSupPr>
                          <m:ctrlPr>
                            <a:rPr lang="ru-RU" i="1">
                              <a:latin typeface="Cambria Math" panose="02040503050406030204" pitchFamily="18" charset="0"/>
                            </a:rPr>
                          </m:ctrlPr>
                        </m:sSubSupPr>
                        <m:e>
                          <m:r>
                            <a:rPr lang="ru-RU" i="1">
                              <a:latin typeface="Cambria Math" panose="02040503050406030204" pitchFamily="18" charset="0"/>
                            </a:rPr>
                            <m:t>𝜎</m:t>
                          </m:r>
                        </m:e>
                        <m:sub>
                          <m:r>
                            <a:rPr lang="ru-RU" i="1">
                              <a:latin typeface="Cambria Math" panose="02040503050406030204" pitchFamily="18" charset="0"/>
                            </a:rPr>
                            <m:t>𝑐</m:t>
                          </m:r>
                        </m:sub>
                        <m:sup>
                          <m:r>
                            <a:rPr lang="ru-RU" i="0">
                              <a:latin typeface="Cambria Math" panose="02040503050406030204" pitchFamily="18" charset="0"/>
                            </a:rPr>
                            <m:t>3</m:t>
                          </m:r>
                        </m:sup>
                      </m:sSubSup>
                      <m:r>
                        <a:rPr lang="ru-RU" i="0">
                          <a:latin typeface="Cambria Math" panose="02040503050406030204" pitchFamily="18" charset="0"/>
                        </a:rPr>
                        <m:t>&gt;1</m:t>
                      </m:r>
                    </m:oMath>
                  </m:oMathPara>
                </a14:m>
                <a:endParaRPr lang="ru-RU" dirty="0"/>
              </a:p>
            </p:txBody>
          </p:sp>
        </mc:Choice>
        <mc:Fallback>
          <p:sp>
            <p:nvSpPr>
              <p:cNvPr id="6" name="Прямоугольник 5"/>
              <p:cNvSpPr>
                <a:spLocks noRot="1" noChangeAspect="1" noMove="1" noResize="1" noEditPoints="1" noAdjustHandles="1" noChangeArrowheads="1" noChangeShapeType="1" noTextEdit="1"/>
              </p:cNvSpPr>
              <p:nvPr/>
            </p:nvSpPr>
            <p:spPr>
              <a:xfrm>
                <a:off x="7683438" y="2017776"/>
                <a:ext cx="3714607" cy="769378"/>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7" name="Прямоугольник 6"/>
              <p:cNvSpPr/>
              <p:nvPr/>
            </p:nvSpPr>
            <p:spPr>
              <a:xfrm>
                <a:off x="6889566" y="3001956"/>
                <a:ext cx="2558906"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𝑓</m:t>
                          </m:r>
                        </m:e>
                        <m:sub>
                          <m:r>
                            <a:rPr lang="ru-RU" i="1">
                              <a:latin typeface="Cambria Math" panose="02040503050406030204" pitchFamily="18" charset="0"/>
                            </a:rPr>
                            <m:t>𝑡</m:t>
                          </m:r>
                        </m:sub>
                      </m:sSub>
                      <m:r>
                        <a:rPr lang="ru-RU" i="0">
                          <a:latin typeface="Cambria Math" panose="02040503050406030204" pitchFamily="18" charset="0"/>
                        </a:rPr>
                        <m:t>=</m:t>
                      </m:r>
                      <m:f>
                        <m:fPr>
                          <m:ctrlPr>
                            <a:rPr lang="ru-RU" i="1">
                              <a:latin typeface="Cambria Math" panose="02040503050406030204" pitchFamily="18" charset="0"/>
                            </a:rPr>
                          </m:ctrlPr>
                        </m:fPr>
                        <m:num>
                          <m:r>
                            <a:rPr lang="ru-RU" i="0">
                              <a:latin typeface="Cambria Math" panose="02040503050406030204" pitchFamily="18" charset="0"/>
                            </a:rPr>
                            <m:t>2</m:t>
                          </m:r>
                        </m:num>
                        <m:den>
                          <m:r>
                            <a:rPr lang="ru-RU" i="0">
                              <a:latin typeface="Cambria Math" panose="02040503050406030204" pitchFamily="18" charset="0"/>
                            </a:rPr>
                            <m:t>3</m:t>
                          </m:r>
                          <m:r>
                            <a:rPr lang="ru-RU" i="1">
                              <a:latin typeface="Cambria Math" panose="02040503050406030204" pitchFamily="18" charset="0"/>
                            </a:rPr>
                            <m:t>𝜋</m:t>
                          </m:r>
                        </m:den>
                      </m:f>
                      <m:r>
                        <a:rPr lang="ru-RU" i="0">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𝑐</m:t>
                          </m:r>
                        </m:num>
                        <m:den>
                          <m:sSub>
                            <m:sSubPr>
                              <m:ctrlPr>
                                <a:rPr lang="ru-RU" i="1">
                                  <a:latin typeface="Cambria Math" panose="02040503050406030204" pitchFamily="18" charset="0"/>
                                </a:rPr>
                              </m:ctrlPr>
                            </m:sSubPr>
                            <m:e>
                              <m:r>
                                <a:rPr lang="ru-RU" i="1">
                                  <a:latin typeface="Cambria Math" panose="02040503050406030204" pitchFamily="18" charset="0"/>
                                </a:rPr>
                                <m:t>𝑍</m:t>
                              </m:r>
                            </m:e>
                            <m:sub>
                              <m:r>
                                <a:rPr lang="ru-RU" i="0">
                                  <a:latin typeface="Cambria Math" panose="02040503050406030204" pitchFamily="18" charset="0"/>
                                </a:rPr>
                                <m:t>0</m:t>
                              </m:r>
                            </m:sub>
                          </m:sSub>
                        </m:den>
                      </m:f>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𝑙</m:t>
                                  </m:r>
                                </m:num>
                                <m:den>
                                  <m:sSub>
                                    <m:sSubPr>
                                      <m:ctrlPr>
                                        <a:rPr lang="ru-RU" i="1">
                                          <a:latin typeface="Cambria Math" panose="02040503050406030204" pitchFamily="18" charset="0"/>
                                        </a:rPr>
                                      </m:ctrlPr>
                                    </m:sSubPr>
                                    <m:e>
                                      <m:r>
                                        <a:rPr lang="ru-RU" i="1">
                                          <a:latin typeface="Cambria Math" panose="02040503050406030204" pitchFamily="18" charset="0"/>
                                        </a:rPr>
                                        <m:t>𝜎</m:t>
                                      </m:r>
                                    </m:e>
                                    <m:sub>
                                      <m:r>
                                        <a:rPr lang="ru-RU" i="1">
                                          <a:latin typeface="Cambria Math" panose="02040503050406030204" pitchFamily="18" charset="0"/>
                                        </a:rPr>
                                        <m:t>𝑐</m:t>
                                      </m:r>
                                    </m:sub>
                                  </m:sSub>
                                </m:den>
                              </m:f>
                            </m:e>
                          </m:d>
                        </m:e>
                        <m:sup>
                          <m:r>
                            <a:rPr lang="ru-RU" i="0">
                              <a:latin typeface="Cambria Math" panose="02040503050406030204" pitchFamily="18" charset="0"/>
                            </a:rPr>
                            <m:t>−2</m:t>
                          </m:r>
                        </m:sup>
                      </m:sSup>
                      <m:sSubSup>
                        <m:sSubSupPr>
                          <m:ctrlPr>
                            <a:rPr lang="ru-RU" i="1">
                              <a:latin typeface="Cambria Math" panose="02040503050406030204" pitchFamily="18" charset="0"/>
                            </a:rPr>
                          </m:ctrlPr>
                        </m:sSubSupPr>
                        <m:e>
                          <m:r>
                            <a:rPr lang="ru-RU" i="1">
                              <a:latin typeface="Cambria Math" panose="02040503050406030204" pitchFamily="18" charset="0"/>
                            </a:rPr>
                            <m:t>𝜎</m:t>
                          </m:r>
                        </m:e>
                        <m:sub>
                          <m:r>
                            <a:rPr lang="ru-RU" i="1">
                              <a:latin typeface="Cambria Math" panose="02040503050406030204" pitchFamily="18" charset="0"/>
                            </a:rPr>
                            <m:t>𝑐</m:t>
                          </m:r>
                        </m:sub>
                        <m:sup>
                          <m:r>
                            <a:rPr lang="ru-RU" i="0">
                              <a:latin typeface="Cambria Math" panose="02040503050406030204" pitchFamily="18" charset="0"/>
                            </a:rPr>
                            <m:t>−3</m:t>
                          </m:r>
                        </m:sup>
                      </m:sSubSup>
                    </m:oMath>
                  </m:oMathPara>
                </a14:m>
                <a:endParaRPr lang="ru-RU" dirty="0"/>
              </a:p>
            </p:txBody>
          </p:sp>
        </mc:Choice>
        <mc:Fallback>
          <p:sp>
            <p:nvSpPr>
              <p:cNvPr id="7" name="Прямоугольник 6"/>
              <p:cNvSpPr>
                <a:spLocks noRot="1" noChangeAspect="1" noMove="1" noResize="1" noEditPoints="1" noAdjustHandles="1" noChangeArrowheads="1" noChangeShapeType="1" noTextEdit="1"/>
              </p:cNvSpPr>
              <p:nvPr/>
            </p:nvSpPr>
            <p:spPr>
              <a:xfrm>
                <a:off x="6889566" y="3001956"/>
                <a:ext cx="2558906" cy="769378"/>
              </a:xfrm>
              <a:prstGeom prst="rect">
                <a:avLst/>
              </a:prstGeom>
              <a:blipFill rotWithShape="0">
                <a:blip r:embed="rId5"/>
                <a:stretch>
                  <a:fillRect/>
                </a:stretch>
              </a:blipFill>
            </p:spPr>
            <p:txBody>
              <a:bodyPr/>
              <a:lstStyle/>
              <a:p>
                <a:r>
                  <a:rPr lang="ru-RU">
                    <a:noFill/>
                  </a:rPr>
                  <a:t> </a:t>
                </a:r>
              </a:p>
            </p:txBody>
          </p:sp>
        </mc:Fallback>
      </mc:AlternateContent>
      <p:sp>
        <p:nvSpPr>
          <p:cNvPr id="13" name="TextBox 12"/>
          <p:cNvSpPr txBox="1"/>
          <p:nvPr/>
        </p:nvSpPr>
        <p:spPr>
          <a:xfrm>
            <a:off x="793901" y="3686284"/>
            <a:ext cx="10876935" cy="338554"/>
          </a:xfrm>
          <a:prstGeom prst="rect">
            <a:avLst/>
          </a:prstGeom>
          <a:noFill/>
        </p:spPr>
        <p:txBody>
          <a:bodyPr wrap="square" rtlCol="0">
            <a:spAutoFit/>
          </a:bodyPr>
          <a:lstStyle/>
          <a:p>
            <a:r>
              <a:rPr lang="en-US" sz="1600" dirty="0" smtClean="0"/>
              <a:t>One of the </a:t>
            </a:r>
            <a:r>
              <a:rPr lang="en-US" sz="1600" dirty="0" smtClean="0"/>
              <a:t>good </a:t>
            </a:r>
            <a:r>
              <a:rPr lang="en-US" sz="1600" dirty="0" smtClean="0"/>
              <a:t>approach for surface impedance, which works well for wide frequency region is:</a:t>
            </a:r>
            <a:endParaRPr lang="ru-RU" sz="1600" dirty="0">
              <a:solidFill>
                <a:srgbClr val="18397A"/>
              </a:solidFill>
            </a:endParaRPr>
          </a:p>
        </p:txBody>
      </p:sp>
      <mc:AlternateContent xmlns:mc="http://schemas.openxmlformats.org/markup-compatibility/2006" xmlns:a14="http://schemas.microsoft.com/office/drawing/2010/main">
        <mc:Choice Requires="a14">
          <p:sp>
            <p:nvSpPr>
              <p:cNvPr id="14" name="Прямоугольник 13"/>
              <p:cNvSpPr/>
              <p:nvPr/>
            </p:nvSpPr>
            <p:spPr>
              <a:xfrm>
                <a:off x="2210781" y="4147850"/>
                <a:ext cx="7611892" cy="654795"/>
              </a:xfrm>
              <a:prstGeom prst="rect">
                <a:avLst/>
              </a:prstGeom>
            </p:spPr>
            <p:txBody>
              <a:bodyPr wrap="none">
                <a:spAutoFit/>
              </a:bodyPr>
              <a:lstStyle/>
              <a:p>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𝑅</m:t>
                        </m:r>
                      </m:e>
                      <m:sub>
                        <m:r>
                          <a:rPr lang="ru-RU" i="1">
                            <a:latin typeface="Cambria Math" panose="02040503050406030204" pitchFamily="18" charset="0"/>
                          </a:rPr>
                          <m:t>𝑠</m:t>
                        </m:r>
                      </m:sub>
                    </m:sSub>
                    <m:d>
                      <m:dPr>
                        <m:ctrlPr>
                          <a:rPr lang="ru-RU" i="1">
                            <a:latin typeface="Cambria Math" panose="02040503050406030204" pitchFamily="18" charset="0"/>
                          </a:rPr>
                        </m:ctrlPr>
                      </m:dPr>
                      <m:e>
                        <m:r>
                          <a:rPr lang="ru-RU" i="1">
                            <a:latin typeface="Cambria Math" panose="02040503050406030204" pitchFamily="18" charset="0"/>
                          </a:rPr>
                          <m:t>𝜔</m:t>
                        </m:r>
                      </m:e>
                    </m:d>
                    <m:r>
                      <a:rPr lang="ru-RU" i="0">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ad>
                                  <m:radPr>
                                    <m:degHide m:val="on"/>
                                    <m:ctrlPr>
                                      <a:rPr lang="ru-RU" i="1">
                                        <a:latin typeface="Cambria Math" panose="02040503050406030204" pitchFamily="18" charset="0"/>
                                      </a:rPr>
                                    </m:ctrlPr>
                                  </m:radPr>
                                  <m:deg/>
                                  <m:e>
                                    <m:r>
                                      <a:rPr lang="ru-RU">
                                        <a:latin typeface="Cambria Math" panose="02040503050406030204" pitchFamily="18" charset="0"/>
                                      </a:rPr>
                                      <m:t>3</m:t>
                                    </m:r>
                                  </m:e>
                                </m:rad>
                              </m:num>
                              <m:den>
                                <m:r>
                                  <a:rPr lang="ru-RU">
                                    <a:latin typeface="Cambria Math" panose="02040503050406030204" pitchFamily="18" charset="0"/>
                                  </a:rPr>
                                  <m:t>16</m:t>
                                </m:r>
                                <m:r>
                                  <a:rPr lang="ru-RU" i="1">
                                    <a:latin typeface="Cambria Math" panose="02040503050406030204" pitchFamily="18" charset="0"/>
                                  </a:rPr>
                                  <m:t>𝜋</m:t>
                                </m:r>
                              </m:den>
                            </m:f>
                            <m:r>
                              <a:rPr lang="ru-RU">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𝑙</m:t>
                                </m:r>
                              </m:num>
                              <m:den>
                                <m:sSub>
                                  <m:sSubPr>
                                    <m:ctrlPr>
                                      <a:rPr lang="ru-RU" i="1">
                                        <a:latin typeface="Cambria Math" panose="02040503050406030204" pitchFamily="18" charset="0"/>
                                      </a:rPr>
                                    </m:ctrlPr>
                                  </m:sSubPr>
                                  <m:e>
                                    <m:r>
                                      <a:rPr lang="ru-RU" i="1">
                                        <a:latin typeface="Cambria Math" panose="02040503050406030204" pitchFamily="18" charset="0"/>
                                      </a:rPr>
                                      <m:t>𝜎</m:t>
                                    </m:r>
                                  </m:e>
                                  <m:sub>
                                    <m:r>
                                      <a:rPr lang="ru-RU" i="1">
                                        <a:latin typeface="Cambria Math" panose="02040503050406030204" pitchFamily="18" charset="0"/>
                                      </a:rPr>
                                      <m:t>𝑐</m:t>
                                    </m:r>
                                  </m:sub>
                                </m:sSub>
                              </m:den>
                            </m:f>
                          </m:e>
                        </m:d>
                      </m:e>
                      <m:sup>
                        <m:f>
                          <m:fPr>
                            <m:type m:val="lin"/>
                            <m:ctrlPr>
                              <a:rPr lang="ru-RU" i="1">
                                <a:latin typeface="Cambria Math" panose="02040503050406030204" pitchFamily="18" charset="0"/>
                              </a:rPr>
                            </m:ctrlPr>
                          </m:fPr>
                          <m:num>
                            <m:r>
                              <a:rPr lang="ru-RU">
                                <a:latin typeface="Cambria Math" panose="02040503050406030204" pitchFamily="18" charset="0"/>
                              </a:rPr>
                              <m:t>1</m:t>
                            </m:r>
                          </m:num>
                          <m:den>
                            <m:r>
                              <a:rPr lang="ru-RU">
                                <a:latin typeface="Cambria Math" panose="02040503050406030204" pitchFamily="18" charset="0"/>
                              </a:rPr>
                              <m:t>3</m:t>
                            </m:r>
                          </m:den>
                        </m:f>
                      </m:sup>
                    </m:sSup>
                    <m:sSubSup>
                      <m:sSubSupPr>
                        <m:ctrlPr>
                          <a:rPr lang="ru-RU" i="1">
                            <a:latin typeface="Cambria Math" panose="02040503050406030204" pitchFamily="18" charset="0"/>
                          </a:rPr>
                        </m:ctrlPr>
                      </m:sSubSupPr>
                      <m:e>
                        <m:r>
                          <a:rPr lang="ru-RU" i="1">
                            <a:latin typeface="Cambria Math" panose="02040503050406030204" pitchFamily="18" charset="0"/>
                          </a:rPr>
                          <m:t>𝑍</m:t>
                        </m:r>
                      </m:e>
                      <m:sub>
                        <m:r>
                          <a:rPr lang="ru-RU">
                            <a:latin typeface="Cambria Math" panose="02040503050406030204" pitchFamily="18" charset="0"/>
                          </a:rPr>
                          <m:t>0</m:t>
                        </m:r>
                      </m:sub>
                      <m:sup>
                        <m:f>
                          <m:fPr>
                            <m:type m:val="lin"/>
                            <m:ctrlPr>
                              <a:rPr lang="ru-RU" i="1">
                                <a:latin typeface="Cambria Math" panose="02040503050406030204" pitchFamily="18" charset="0"/>
                              </a:rPr>
                            </m:ctrlPr>
                          </m:fPr>
                          <m:num>
                            <m:r>
                              <a:rPr lang="ru-RU">
                                <a:latin typeface="Cambria Math" panose="02040503050406030204" pitchFamily="18" charset="0"/>
                              </a:rPr>
                              <m:t>2</m:t>
                            </m:r>
                          </m:num>
                          <m:den>
                            <m:r>
                              <a:rPr lang="ru-RU">
                                <a:latin typeface="Cambria Math" panose="02040503050406030204" pitchFamily="18" charset="0"/>
                              </a:rPr>
                              <m:t>3</m:t>
                            </m:r>
                          </m:den>
                        </m:f>
                      </m:sup>
                    </m:sSubSup>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panose="02040503050406030204" pitchFamily="18" charset="0"/>
                              </a:rPr>
                              <m:t>𝜔</m:t>
                            </m:r>
                          </m:e>
                          <m:sup>
                            <m:f>
                              <m:fPr>
                                <m:type m:val="lin"/>
                                <m:ctrlPr>
                                  <a:rPr lang="ru-RU" i="1">
                                    <a:latin typeface="Cambria Math" panose="02040503050406030204" pitchFamily="18" charset="0"/>
                                  </a:rPr>
                                </m:ctrlPr>
                              </m:fPr>
                              <m:num>
                                <m:r>
                                  <a:rPr lang="ru-RU" i="0">
                                    <a:latin typeface="Cambria Math" panose="02040503050406030204" pitchFamily="18" charset="0"/>
                                  </a:rPr>
                                  <m:t>2</m:t>
                                </m:r>
                              </m:num>
                              <m:den>
                                <m:r>
                                  <a:rPr lang="ru-RU" i="0">
                                    <a:latin typeface="Cambria Math" panose="02040503050406030204" pitchFamily="18" charset="0"/>
                                  </a:rPr>
                                  <m:t>3</m:t>
                                </m:r>
                              </m:den>
                            </m:f>
                          </m:sup>
                        </m:sSup>
                      </m:num>
                      <m:den>
                        <m:sSup>
                          <m:sSupPr>
                            <m:ctrlPr>
                              <a:rPr lang="ru-RU" i="1">
                                <a:latin typeface="Cambria Math" panose="02040503050406030204" pitchFamily="18" charset="0"/>
                              </a:rPr>
                            </m:ctrlPr>
                          </m:sSupPr>
                          <m:e>
                            <m:r>
                              <a:rPr lang="ru-RU" i="1">
                                <a:latin typeface="Cambria Math" panose="02040503050406030204" pitchFamily="18" charset="0"/>
                              </a:rPr>
                              <m:t>𝑐</m:t>
                            </m:r>
                          </m:e>
                          <m:sup>
                            <m:f>
                              <m:fPr>
                                <m:type m:val="lin"/>
                                <m:ctrlPr>
                                  <a:rPr lang="ru-RU" i="1">
                                    <a:latin typeface="Cambria Math" panose="02040503050406030204" pitchFamily="18" charset="0"/>
                                  </a:rPr>
                                </m:ctrlPr>
                              </m:fPr>
                              <m:num>
                                <m:r>
                                  <a:rPr lang="ru-RU" i="0">
                                    <a:latin typeface="Cambria Math" panose="02040503050406030204" pitchFamily="18" charset="0"/>
                                  </a:rPr>
                                  <m:t>2</m:t>
                                </m:r>
                              </m:num>
                              <m:den>
                                <m:r>
                                  <a:rPr lang="ru-RU" i="0">
                                    <a:latin typeface="Cambria Math" panose="02040503050406030204" pitchFamily="18" charset="0"/>
                                  </a:rPr>
                                  <m:t>3</m:t>
                                </m:r>
                              </m:den>
                            </m:f>
                          </m:sup>
                        </m:sSup>
                      </m:den>
                    </m:f>
                    <m:d>
                      <m:dPr>
                        <m:ctrlPr>
                          <a:rPr lang="ru-RU" i="1">
                            <a:latin typeface="Cambria Math" panose="02040503050406030204" pitchFamily="18" charset="0"/>
                          </a:rPr>
                        </m:ctrlPr>
                      </m:dPr>
                      <m:e>
                        <m:r>
                          <a:rPr lang="ru-RU" i="0">
                            <a:latin typeface="Cambria Math" panose="02040503050406030204" pitchFamily="18" charset="0"/>
                          </a:rPr>
                          <m:t>1+1.157</m:t>
                        </m:r>
                        <m:sSup>
                          <m:sSupPr>
                            <m:ctrlPr>
                              <a:rPr lang="ru-RU" i="1">
                                <a:latin typeface="Cambria Math" panose="02040503050406030204" pitchFamily="18" charset="0"/>
                              </a:rPr>
                            </m:ctrlPr>
                          </m:sSupPr>
                          <m:e>
                            <m:r>
                              <a:rPr lang="ru-RU" i="1">
                                <a:latin typeface="Cambria Math" panose="02040503050406030204" pitchFamily="18" charset="0"/>
                              </a:rPr>
                              <m:t>𝛼</m:t>
                            </m:r>
                          </m:e>
                          <m:sup>
                            <m:r>
                              <a:rPr lang="ru-RU" i="0">
                                <a:latin typeface="Cambria Math" panose="02040503050406030204" pitchFamily="18" charset="0"/>
                              </a:rPr>
                              <m:t>−0.276</m:t>
                            </m:r>
                          </m:sup>
                        </m:sSup>
                      </m:e>
                    </m:d>
                  </m:oMath>
                </a14:m>
                <a:r>
                  <a:rPr lang="ru-RU" dirty="0" smtClean="0"/>
                  <a:t>=</a:t>
                </a:r>
                <a:r>
                  <a:rPr lang="en-US" i="1" dirty="0" smtClean="0"/>
                  <a:t>B</a:t>
                </a:r>
                <a14:m>
                  <m:oMath xmlns:m="http://schemas.openxmlformats.org/officeDocument/2006/math">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panose="02040503050406030204" pitchFamily="18" charset="0"/>
                              </a:rPr>
                              <m:t>𝜔</m:t>
                            </m:r>
                          </m:e>
                          <m:sup>
                            <m:f>
                              <m:fPr>
                                <m:type m:val="lin"/>
                                <m:ctrlPr>
                                  <a:rPr lang="ru-RU" i="1">
                                    <a:latin typeface="Cambria Math" panose="02040503050406030204" pitchFamily="18" charset="0"/>
                                  </a:rPr>
                                </m:ctrlPr>
                              </m:fPr>
                              <m:num>
                                <m:r>
                                  <a:rPr lang="ru-RU">
                                    <a:latin typeface="Cambria Math" panose="02040503050406030204" pitchFamily="18" charset="0"/>
                                  </a:rPr>
                                  <m:t>2</m:t>
                                </m:r>
                              </m:num>
                              <m:den>
                                <m:r>
                                  <a:rPr lang="ru-RU">
                                    <a:latin typeface="Cambria Math" panose="02040503050406030204" pitchFamily="18" charset="0"/>
                                  </a:rPr>
                                  <m:t>3</m:t>
                                </m:r>
                              </m:den>
                            </m:f>
                          </m:sup>
                        </m:sSup>
                      </m:num>
                      <m:den>
                        <m:sSup>
                          <m:sSupPr>
                            <m:ctrlPr>
                              <a:rPr lang="ru-RU" i="1">
                                <a:latin typeface="Cambria Math" panose="02040503050406030204" pitchFamily="18" charset="0"/>
                              </a:rPr>
                            </m:ctrlPr>
                          </m:sSupPr>
                          <m:e>
                            <m:r>
                              <a:rPr lang="ru-RU" i="1">
                                <a:latin typeface="Cambria Math" panose="02040503050406030204" pitchFamily="18" charset="0"/>
                              </a:rPr>
                              <m:t>𝑐</m:t>
                            </m:r>
                          </m:e>
                          <m:sup>
                            <m:f>
                              <m:fPr>
                                <m:type m:val="lin"/>
                                <m:ctrlPr>
                                  <a:rPr lang="ru-RU" i="1">
                                    <a:latin typeface="Cambria Math" panose="02040503050406030204" pitchFamily="18" charset="0"/>
                                  </a:rPr>
                                </m:ctrlPr>
                              </m:fPr>
                              <m:num>
                                <m:r>
                                  <a:rPr lang="ru-RU">
                                    <a:latin typeface="Cambria Math" panose="02040503050406030204" pitchFamily="18" charset="0"/>
                                  </a:rPr>
                                  <m:t>2</m:t>
                                </m:r>
                              </m:num>
                              <m:den>
                                <m:r>
                                  <a:rPr lang="ru-RU">
                                    <a:latin typeface="Cambria Math" panose="02040503050406030204" pitchFamily="18" charset="0"/>
                                  </a:rPr>
                                  <m:t>3</m:t>
                                </m:r>
                              </m:den>
                            </m:f>
                          </m:sup>
                        </m:sSup>
                      </m:den>
                    </m:f>
                    <m:d>
                      <m:dPr>
                        <m:ctrlPr>
                          <a:rPr lang="ru-RU" i="1">
                            <a:latin typeface="Cambria Math" panose="02040503050406030204" pitchFamily="18" charset="0"/>
                          </a:rPr>
                        </m:ctrlPr>
                      </m:dPr>
                      <m:e>
                        <m:r>
                          <a:rPr lang="ru-RU">
                            <a:latin typeface="Cambria Math" panose="02040503050406030204" pitchFamily="18" charset="0"/>
                          </a:rPr>
                          <m:t>1+1.157</m:t>
                        </m:r>
                        <m:sSup>
                          <m:sSupPr>
                            <m:ctrlPr>
                              <a:rPr lang="ru-RU" i="1">
                                <a:latin typeface="Cambria Math" panose="02040503050406030204" pitchFamily="18" charset="0"/>
                              </a:rPr>
                            </m:ctrlPr>
                          </m:sSupPr>
                          <m:e>
                            <m:r>
                              <a:rPr lang="ru-RU" i="1">
                                <a:latin typeface="Cambria Math" panose="02040503050406030204" pitchFamily="18" charset="0"/>
                              </a:rPr>
                              <m:t>𝛼</m:t>
                            </m:r>
                          </m:e>
                          <m:sup>
                            <m:r>
                              <a:rPr lang="ru-RU">
                                <a:latin typeface="Cambria Math" panose="02040503050406030204" pitchFamily="18" charset="0"/>
                              </a:rPr>
                              <m:t>−0.276</m:t>
                            </m:r>
                          </m:sup>
                        </m:sSup>
                      </m:e>
                    </m:d>
                  </m:oMath>
                </a14:m>
                <a:endParaRPr lang="ru-RU" dirty="0"/>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2210781" y="4147850"/>
                <a:ext cx="7611892" cy="654795"/>
              </a:xfrm>
              <a:prstGeom prst="rect">
                <a:avLst/>
              </a:prstGeom>
              <a:blipFill>
                <a:blip r:embed="rId6"/>
                <a:stretch>
                  <a:fillRect/>
                </a:stretch>
              </a:blipFill>
            </p:spPr>
            <p:txBody>
              <a:bodyPr/>
              <a:lstStyle/>
              <a:p>
                <a:r>
                  <a:rPr lang="ru-RU">
                    <a:noFill/>
                  </a:rPr>
                  <a:t> </a:t>
                </a:r>
              </a:p>
            </p:txBody>
          </p:sp>
        </mc:Fallback>
      </mc:AlternateContent>
      <p:sp>
        <p:nvSpPr>
          <p:cNvPr id="16" name="TextBox 15"/>
          <p:cNvSpPr txBox="1"/>
          <p:nvPr/>
        </p:nvSpPr>
        <p:spPr>
          <a:xfrm>
            <a:off x="812336" y="4852044"/>
            <a:ext cx="6341860" cy="338554"/>
          </a:xfrm>
          <a:prstGeom prst="rect">
            <a:avLst/>
          </a:prstGeom>
          <a:noFill/>
        </p:spPr>
        <p:txBody>
          <a:bodyPr wrap="square" rtlCol="0">
            <a:spAutoFit/>
          </a:bodyPr>
          <a:lstStyle/>
          <a:p>
            <a:r>
              <a:rPr lang="en-US" sz="1600" dirty="0" smtClean="0"/>
              <a:t>Integration over beam frequency spectra for a circular beam pipe gives:</a:t>
            </a:r>
            <a:endParaRPr lang="ru-RU" sz="1600" dirty="0"/>
          </a:p>
        </p:txBody>
      </p:sp>
      <mc:AlternateContent xmlns:mc="http://schemas.openxmlformats.org/markup-compatibility/2006" xmlns:a14="http://schemas.microsoft.com/office/drawing/2010/main">
        <mc:Choice Requires="a14">
          <p:sp>
            <p:nvSpPr>
              <p:cNvPr id="15" name="Прямоугольник 14"/>
              <p:cNvSpPr/>
              <p:nvPr/>
            </p:nvSpPr>
            <p:spPr>
              <a:xfrm>
                <a:off x="583736" y="5102284"/>
                <a:ext cx="10067321" cy="12951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panose="02040503050406030204" pitchFamily="18" charset="0"/>
                            </a:rPr>
                            <m:t>𝑃</m:t>
                          </m:r>
                        </m:e>
                        <m:sub>
                          <m:r>
                            <m:rPr>
                              <m:sty m:val="p"/>
                            </m:rPr>
                            <a:rPr lang="en-US" sz="1600" b="0" i="0" smtClean="0">
                              <a:latin typeface="Cambria Math" panose="02040503050406030204" pitchFamily="18" charset="0"/>
                            </a:rPr>
                            <m:t>A</m:t>
                          </m:r>
                          <m:r>
                            <a:rPr lang="ru-RU" sz="1600" i="0">
                              <a:latin typeface="Cambria Math" panose="02040503050406030204" pitchFamily="18" charset="0"/>
                            </a:rPr>
                            <m:t>СЭ</m:t>
                          </m:r>
                        </m:sub>
                      </m:sSub>
                      <m:r>
                        <a:rPr lang="ru-RU" sz="1600" i="0">
                          <a:latin typeface="Cambria Math" panose="02040503050406030204" pitchFamily="18" charset="0"/>
                        </a:rPr>
                        <m:t>=</m:t>
                      </m:r>
                      <m:f>
                        <m:fPr>
                          <m:ctrlPr>
                            <a:rPr lang="ru-RU" sz="1600" i="1">
                              <a:latin typeface="Cambria Math" panose="02040503050406030204" pitchFamily="18" charset="0"/>
                            </a:rPr>
                          </m:ctrlPr>
                        </m:fPr>
                        <m:num>
                          <m:r>
                            <a:rPr lang="ru-RU" sz="1600" i="0">
                              <a:latin typeface="Cambria Math" panose="02040503050406030204" pitchFamily="18" charset="0"/>
                            </a:rPr>
                            <m:t>1</m:t>
                          </m:r>
                        </m:num>
                        <m:den>
                          <m:r>
                            <a:rPr lang="ru-RU" sz="1600" i="1">
                              <a:latin typeface="Cambria Math" panose="02040503050406030204" pitchFamily="18" charset="0"/>
                            </a:rPr>
                            <m:t>𝜋</m:t>
                          </m:r>
                        </m:den>
                      </m:f>
                      <m:r>
                        <a:rPr lang="ru-RU" sz="1600" i="0">
                          <a:latin typeface="Cambria Math" panose="02040503050406030204" pitchFamily="18" charset="0"/>
                        </a:rPr>
                        <m:t>∙</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𝑞</m:t>
                              </m:r>
                            </m:e>
                            <m:sub>
                              <m:r>
                                <a:rPr lang="ru-RU" sz="1600" i="1">
                                  <a:latin typeface="Cambria Math" panose="02040503050406030204" pitchFamily="18" charset="0"/>
                                </a:rPr>
                                <m:t>𝑒</m:t>
                              </m:r>
                            </m:sub>
                          </m:sSub>
                          <m:sSub>
                            <m:sSubPr>
                              <m:ctrlPr>
                                <a:rPr lang="ru-RU" sz="1600" i="1">
                                  <a:latin typeface="Cambria Math" panose="02040503050406030204" pitchFamily="18" charset="0"/>
                                </a:rPr>
                              </m:ctrlPr>
                            </m:sSubPr>
                            <m:e>
                              <m:r>
                                <a:rPr lang="ru-RU" sz="1600" i="1">
                                  <a:latin typeface="Cambria Math" panose="02040503050406030204" pitchFamily="18" charset="0"/>
                                </a:rPr>
                                <m:t>𝑁</m:t>
                              </m:r>
                            </m:e>
                            <m:sub>
                              <m:r>
                                <a:rPr lang="ru-RU" sz="1600" i="1">
                                  <a:latin typeface="Cambria Math" panose="02040503050406030204" pitchFamily="18" charset="0"/>
                                </a:rPr>
                                <m:t>𝑏</m:t>
                              </m:r>
                            </m:sub>
                          </m:sSub>
                          <m:r>
                            <a:rPr lang="ru-RU" sz="1600" i="1">
                              <a:latin typeface="Cambria Math" panose="02040503050406030204" pitchFamily="18" charset="0"/>
                            </a:rPr>
                            <m:t>𝐼</m:t>
                          </m:r>
                        </m:num>
                        <m:den>
                          <m:r>
                            <a:rPr lang="ru-RU" sz="1600" i="0">
                              <a:latin typeface="Cambria Math" panose="02040503050406030204" pitchFamily="18" charset="0"/>
                            </a:rPr>
                            <m:t>2</m:t>
                          </m:r>
                          <m:r>
                            <a:rPr lang="ru-RU" sz="1600" i="1">
                              <a:latin typeface="Cambria Math" panose="02040503050406030204" pitchFamily="18" charset="0"/>
                            </a:rPr>
                            <m:t>𝜋</m:t>
                          </m:r>
                          <m:r>
                            <a:rPr lang="ru-RU" sz="1600" i="1">
                              <a:latin typeface="Cambria Math" panose="02040503050406030204" pitchFamily="18" charset="0"/>
                            </a:rPr>
                            <m:t>𝑏</m:t>
                          </m:r>
                        </m:den>
                      </m:f>
                      <m:nary>
                        <m:naryPr>
                          <m:limLoc m:val="subSup"/>
                          <m:ctrlPr>
                            <a:rPr lang="ru-RU" sz="1600" i="1">
                              <a:latin typeface="Cambria Math" panose="02040503050406030204" pitchFamily="18" charset="0"/>
                            </a:rPr>
                          </m:ctrlPr>
                        </m:naryPr>
                        <m:sub>
                          <m:r>
                            <a:rPr lang="ru-RU" sz="1600" i="0">
                              <a:latin typeface="Cambria Math" panose="02040503050406030204" pitchFamily="18" charset="0"/>
                            </a:rPr>
                            <m:t>0</m:t>
                          </m:r>
                        </m:sub>
                        <m:sup>
                          <m:r>
                            <a:rPr lang="ru-RU" sz="1600" i="0">
                              <a:latin typeface="Cambria Math" panose="02040503050406030204" pitchFamily="18" charset="0"/>
                            </a:rPr>
                            <m:t>∞</m:t>
                          </m:r>
                        </m:sup>
                        <m:e>
                          <m:sSub>
                            <m:sSubPr>
                              <m:ctrlPr>
                                <a:rPr lang="ru-RU" sz="1600" i="1">
                                  <a:latin typeface="Cambria Math" panose="02040503050406030204" pitchFamily="18" charset="0"/>
                                </a:rPr>
                              </m:ctrlPr>
                            </m:sSubPr>
                            <m:e>
                              <m:r>
                                <a:rPr lang="ru-RU" sz="1600" i="1">
                                  <a:latin typeface="Cambria Math" panose="02040503050406030204" pitchFamily="18" charset="0"/>
                                </a:rPr>
                                <m:t>𝑅</m:t>
                              </m:r>
                            </m:e>
                            <m:sub>
                              <m:r>
                                <a:rPr lang="ru-RU" sz="1600" i="1">
                                  <a:latin typeface="Cambria Math" panose="02040503050406030204" pitchFamily="18" charset="0"/>
                                </a:rPr>
                                <m:t>𝑠</m:t>
                              </m:r>
                            </m:sub>
                          </m:sSub>
                          <m:r>
                            <a:rPr lang="ru-RU" sz="1600" i="0">
                              <a:latin typeface="Cambria Math" panose="02040503050406030204" pitchFamily="18" charset="0"/>
                            </a:rPr>
                            <m:t>(</m:t>
                          </m:r>
                          <m:r>
                            <a:rPr lang="ru-RU" sz="1600" i="1">
                              <a:latin typeface="Cambria Math" panose="02040503050406030204" pitchFamily="18" charset="0"/>
                            </a:rPr>
                            <m:t>𝜔</m:t>
                          </m:r>
                          <m:r>
                            <a:rPr lang="ru-RU" sz="1600" i="0">
                              <a:latin typeface="Cambria Math" panose="02040503050406030204" pitchFamily="18" charset="0"/>
                            </a:rPr>
                            <m:t>)</m:t>
                          </m:r>
                          <m:sSup>
                            <m:sSupPr>
                              <m:ctrlPr>
                                <a:rPr lang="ru-RU" sz="1600" i="1">
                                  <a:latin typeface="Cambria Math" panose="02040503050406030204" pitchFamily="18" charset="0"/>
                                </a:rPr>
                              </m:ctrlPr>
                            </m:sSupPr>
                            <m:e>
                              <m:r>
                                <a:rPr lang="ru-RU" sz="1600" i="1">
                                  <a:latin typeface="Cambria Math" panose="02040503050406030204" pitchFamily="18" charset="0"/>
                                </a:rPr>
                                <m:t>𝑒</m:t>
                              </m:r>
                            </m:e>
                            <m:sup>
                              <m:r>
                                <a:rPr lang="ru-RU" sz="1600" i="0">
                                  <a:latin typeface="Cambria Math" panose="02040503050406030204" pitchFamily="18" charset="0"/>
                                </a:rPr>
                                <m:t>−</m:t>
                              </m:r>
                              <m:sSubSup>
                                <m:sSubSupPr>
                                  <m:ctrlPr>
                                    <a:rPr lang="ru-RU" sz="1600" i="1">
                                      <a:latin typeface="Cambria Math" panose="02040503050406030204" pitchFamily="18" charset="0"/>
                                    </a:rPr>
                                  </m:ctrlPr>
                                </m:sSubSupPr>
                                <m:e>
                                  <m:r>
                                    <a:rPr lang="ru-RU" sz="1600" i="1">
                                      <a:latin typeface="Cambria Math" panose="02040503050406030204" pitchFamily="18" charset="0"/>
                                    </a:rPr>
                                    <m:t>𝜎</m:t>
                                  </m:r>
                                </m:e>
                                <m:sub>
                                  <m:r>
                                    <a:rPr lang="ru-RU" sz="1600" i="1">
                                      <a:latin typeface="Cambria Math" panose="02040503050406030204" pitchFamily="18" charset="0"/>
                                    </a:rPr>
                                    <m:t>𝑠</m:t>
                                  </m:r>
                                </m:sub>
                                <m:sup>
                                  <m:r>
                                    <a:rPr lang="ru-RU" sz="1600" i="0">
                                      <a:latin typeface="Cambria Math" panose="02040503050406030204" pitchFamily="18" charset="0"/>
                                    </a:rPr>
                                    <m:t>2</m:t>
                                  </m:r>
                                </m:sup>
                              </m:sSubSup>
                              <m:f>
                                <m:fPr>
                                  <m:ctrlPr>
                                    <a:rPr lang="ru-RU" sz="1600" i="1">
                                      <a:latin typeface="Cambria Math" panose="02040503050406030204" pitchFamily="18" charset="0"/>
                                    </a:rPr>
                                  </m:ctrlPr>
                                </m:fPr>
                                <m:num>
                                  <m:sSup>
                                    <m:sSupPr>
                                      <m:ctrlPr>
                                        <a:rPr lang="ru-RU" sz="1600" i="1">
                                          <a:latin typeface="Cambria Math" panose="02040503050406030204" pitchFamily="18" charset="0"/>
                                        </a:rPr>
                                      </m:ctrlPr>
                                    </m:sSupPr>
                                    <m:e>
                                      <m:r>
                                        <a:rPr lang="ru-RU" sz="1600" i="1">
                                          <a:latin typeface="Cambria Math" panose="02040503050406030204" pitchFamily="18" charset="0"/>
                                        </a:rPr>
                                        <m:t>𝜔</m:t>
                                      </m:r>
                                    </m:e>
                                    <m:sup>
                                      <m:r>
                                        <a:rPr lang="ru-RU" sz="1600" i="0">
                                          <a:latin typeface="Cambria Math" panose="02040503050406030204" pitchFamily="18" charset="0"/>
                                        </a:rPr>
                                        <m:t>2</m:t>
                                      </m:r>
                                    </m:sup>
                                  </m:sSup>
                                </m:num>
                                <m:den>
                                  <m:sSup>
                                    <m:sSupPr>
                                      <m:ctrlPr>
                                        <a:rPr lang="ru-RU" sz="1600" i="1">
                                          <a:latin typeface="Cambria Math" panose="02040503050406030204" pitchFamily="18" charset="0"/>
                                        </a:rPr>
                                      </m:ctrlPr>
                                    </m:sSupPr>
                                    <m:e>
                                      <m:r>
                                        <a:rPr lang="ru-RU" sz="1600" i="1">
                                          <a:latin typeface="Cambria Math" panose="02040503050406030204" pitchFamily="18" charset="0"/>
                                        </a:rPr>
                                        <m:t>𝑐</m:t>
                                      </m:r>
                                    </m:e>
                                    <m:sup>
                                      <m:r>
                                        <a:rPr lang="ru-RU" sz="1600" i="0">
                                          <a:latin typeface="Cambria Math" panose="02040503050406030204" pitchFamily="18" charset="0"/>
                                        </a:rPr>
                                        <m:t>2</m:t>
                                      </m:r>
                                    </m:sup>
                                  </m:sSup>
                                </m:den>
                              </m:f>
                            </m:sup>
                          </m:sSup>
                          <m:r>
                            <a:rPr lang="ru-RU" sz="1600" i="0">
                              <a:latin typeface="Cambria Math" panose="02040503050406030204" pitchFamily="18" charset="0"/>
                            </a:rPr>
                            <m:t>𝜕</m:t>
                          </m:r>
                          <m:r>
                            <a:rPr lang="ru-RU" sz="1600" i="1">
                              <a:latin typeface="Cambria Math" panose="02040503050406030204" pitchFamily="18" charset="0"/>
                            </a:rPr>
                            <m:t>𝜔</m:t>
                          </m:r>
                        </m:e>
                      </m:nary>
                      <m:r>
                        <a:rPr lang="ru-RU" sz="1600" i="0">
                          <a:latin typeface="Cambria Math" panose="02040503050406030204" pitchFamily="18" charset="0"/>
                        </a:rPr>
                        <m:t>=</m:t>
                      </m:r>
                      <m:f>
                        <m:fPr>
                          <m:ctrlPr>
                            <a:rPr lang="ru-RU" sz="1600" i="1">
                              <a:latin typeface="Cambria Math" panose="02040503050406030204" pitchFamily="18" charset="0"/>
                            </a:rPr>
                          </m:ctrlPr>
                        </m:fPr>
                        <m:num>
                          <m:r>
                            <a:rPr lang="en-US" sz="1600" i="1">
                              <a:latin typeface="Cambria Math" panose="02040503050406030204" pitchFamily="18" charset="0"/>
                            </a:rPr>
                            <m:t>𝐵</m:t>
                          </m:r>
                          <m:r>
                            <a:rPr lang="ru-RU" sz="1600" i="1">
                              <a:latin typeface="Cambria Math" panose="02040503050406030204" pitchFamily="18" charset="0"/>
                            </a:rPr>
                            <m:t>∙с∙</m:t>
                          </m:r>
                          <m:d>
                            <m:dPr>
                              <m:ctrlPr>
                                <a:rPr lang="ru-RU" sz="1600" i="1">
                                  <a:latin typeface="Cambria Math" panose="02040503050406030204" pitchFamily="18" charset="0"/>
                                </a:rPr>
                              </m:ctrlPr>
                            </m:dPr>
                            <m:e>
                              <m:r>
                                <m:rPr>
                                  <m:sty m:val="p"/>
                                </m:rPr>
                                <a:rPr lang="ru-RU" sz="1600">
                                  <a:latin typeface="Cambria Math" panose="02040503050406030204" pitchFamily="18" charset="0"/>
                                </a:rPr>
                                <m:t>Γ</m:t>
                              </m:r>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r>
                                        <a:rPr lang="ru-RU" sz="1600" i="1">
                                          <a:latin typeface="Cambria Math" panose="02040503050406030204" pitchFamily="18" charset="0"/>
                                        </a:rPr>
                                        <m:t>5</m:t>
                                      </m:r>
                                    </m:num>
                                    <m:den>
                                      <m:r>
                                        <a:rPr lang="ru-RU" sz="1600" i="1">
                                          <a:latin typeface="Cambria Math" panose="02040503050406030204" pitchFamily="18" charset="0"/>
                                        </a:rPr>
                                        <m:t>6</m:t>
                                      </m:r>
                                    </m:den>
                                  </m:f>
                                </m:e>
                              </m:d>
                              <m:r>
                                <a:rPr lang="ru-RU" sz="1600" i="1">
                                  <a:latin typeface="Cambria Math" panose="02040503050406030204" pitchFamily="18" charset="0"/>
                                </a:rPr>
                                <m:t>+1.157∙</m:t>
                              </m:r>
                              <m:sSup>
                                <m:sSupPr>
                                  <m:ctrlPr>
                                    <a:rPr lang="ru-RU" sz="1600" i="1">
                                      <a:latin typeface="Cambria Math" panose="02040503050406030204" pitchFamily="18" charset="0"/>
                                    </a:rPr>
                                  </m:ctrlPr>
                                </m:sSupPr>
                                <m:e>
                                  <m:d>
                                    <m:dPr>
                                      <m:begChr m:val="["/>
                                      <m:endChr m:val="]"/>
                                      <m:ctrlPr>
                                        <a:rPr lang="ru-RU" sz="1600" i="1">
                                          <a:latin typeface="Cambria Math" panose="02040503050406030204" pitchFamily="18" charset="0"/>
                                        </a:rPr>
                                      </m:ctrlPr>
                                    </m:dPr>
                                    <m:e>
                                      <m:f>
                                        <m:fPr>
                                          <m:ctrlPr>
                                            <a:rPr lang="ru-RU" sz="1600" i="1">
                                              <a:latin typeface="Cambria Math" panose="02040503050406030204" pitchFamily="18" charset="0"/>
                                            </a:rPr>
                                          </m:ctrlPr>
                                        </m:fPr>
                                        <m:num>
                                          <m:r>
                                            <a:rPr lang="ru-RU" sz="1600" i="1">
                                              <a:latin typeface="Cambria Math" panose="02040503050406030204" pitchFamily="18" charset="0"/>
                                            </a:rPr>
                                            <m:t>3</m:t>
                                          </m:r>
                                        </m:num>
                                        <m:den>
                                          <m:r>
                                            <a:rPr lang="ru-RU" sz="1600" i="1">
                                              <a:latin typeface="Cambria Math" panose="02040503050406030204" pitchFamily="18" charset="0"/>
                                            </a:rPr>
                                            <m:t>4</m:t>
                                          </m:r>
                                        </m:den>
                                      </m:f>
                                      <m:r>
                                        <a:rPr lang="ru-RU" sz="1600" i="1">
                                          <a:latin typeface="Cambria Math" panose="02040503050406030204" pitchFamily="18" charset="0"/>
                                        </a:rPr>
                                        <m:t>∙</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𝑍</m:t>
                                              </m:r>
                                            </m:e>
                                            <m:sub>
                                              <m:r>
                                                <a:rPr lang="ru-RU" sz="1600" i="1">
                                                  <a:latin typeface="Cambria Math" panose="02040503050406030204" pitchFamily="18" charset="0"/>
                                                </a:rPr>
                                                <m:t>0</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𝜎</m:t>
                                              </m:r>
                                            </m:e>
                                            <m:sub>
                                              <m:r>
                                                <a:rPr lang="ru-RU" sz="1600" i="1">
                                                  <a:latin typeface="Cambria Math" panose="02040503050406030204" pitchFamily="18" charset="0"/>
                                                </a:rPr>
                                                <m:t>𝑠</m:t>
                                              </m:r>
                                            </m:sub>
                                          </m:sSub>
                                        </m:den>
                                      </m:f>
                                      <m:sSup>
                                        <m:sSupPr>
                                          <m:ctrlPr>
                                            <a:rPr lang="ru-RU" sz="1600" i="1">
                                              <a:latin typeface="Cambria Math" panose="02040503050406030204" pitchFamily="18" charset="0"/>
                                            </a:rPr>
                                          </m:ctrlPr>
                                        </m:sSupPr>
                                        <m:e>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r>
                                                    <a:rPr lang="ru-RU" sz="1600" i="1">
                                                      <a:latin typeface="Cambria Math" panose="02040503050406030204" pitchFamily="18" charset="0"/>
                                                    </a:rPr>
                                                    <m:t>𝑙</m:t>
                                                  </m:r>
                                                </m:num>
                                                <m:den>
                                                  <m:sSub>
                                                    <m:sSubPr>
                                                      <m:ctrlPr>
                                                        <a:rPr lang="ru-RU" sz="1600" i="1">
                                                          <a:latin typeface="Cambria Math" panose="02040503050406030204" pitchFamily="18" charset="0"/>
                                                        </a:rPr>
                                                      </m:ctrlPr>
                                                    </m:sSubPr>
                                                    <m:e>
                                                      <m:r>
                                                        <a:rPr lang="ru-RU" sz="1600" i="1">
                                                          <a:latin typeface="Cambria Math" panose="02040503050406030204" pitchFamily="18" charset="0"/>
                                                        </a:rPr>
                                                        <m:t>𝜎</m:t>
                                                      </m:r>
                                                    </m:e>
                                                    <m:sub>
                                                      <m:r>
                                                        <a:rPr lang="ru-RU" sz="1600" i="1">
                                                          <a:latin typeface="Cambria Math" panose="02040503050406030204" pitchFamily="18" charset="0"/>
                                                        </a:rPr>
                                                        <m:t>𝑐</m:t>
                                                      </m:r>
                                                    </m:sub>
                                                  </m:sSub>
                                                </m:den>
                                              </m:f>
                                            </m:e>
                                          </m:d>
                                        </m:e>
                                        <m:sup>
                                          <m:r>
                                            <a:rPr lang="ru-RU" sz="1600" i="1">
                                              <a:latin typeface="Cambria Math" panose="02040503050406030204" pitchFamily="18" charset="0"/>
                                            </a:rPr>
                                            <m:t>2</m:t>
                                          </m:r>
                                        </m:sup>
                                      </m:sSup>
                                      <m:sSubSup>
                                        <m:sSubSupPr>
                                          <m:ctrlPr>
                                            <a:rPr lang="ru-RU" sz="1600" i="1">
                                              <a:latin typeface="Cambria Math" panose="02040503050406030204" pitchFamily="18" charset="0"/>
                                            </a:rPr>
                                          </m:ctrlPr>
                                        </m:sSubSupPr>
                                        <m:e>
                                          <m:r>
                                            <a:rPr lang="ru-RU" sz="1600" i="1">
                                              <a:latin typeface="Cambria Math" panose="02040503050406030204" pitchFamily="18" charset="0"/>
                                            </a:rPr>
                                            <m:t>𝜎</m:t>
                                          </m:r>
                                        </m:e>
                                        <m:sub>
                                          <m:r>
                                            <a:rPr lang="ru-RU" sz="1600" i="1">
                                              <a:latin typeface="Cambria Math" panose="02040503050406030204" pitchFamily="18" charset="0"/>
                                            </a:rPr>
                                            <m:t>𝑐</m:t>
                                          </m:r>
                                        </m:sub>
                                        <m:sup>
                                          <m:r>
                                            <a:rPr lang="ru-RU" sz="1600" i="1">
                                              <a:latin typeface="Cambria Math" panose="02040503050406030204" pitchFamily="18" charset="0"/>
                                            </a:rPr>
                                            <m:t>3</m:t>
                                          </m:r>
                                        </m:sup>
                                      </m:sSubSup>
                                    </m:e>
                                  </m:d>
                                </m:e>
                                <m:sup>
                                  <m:r>
                                    <a:rPr lang="ru-RU" sz="1600" i="1">
                                      <a:latin typeface="Cambria Math" panose="02040503050406030204" pitchFamily="18" charset="0"/>
                                    </a:rPr>
                                    <m:t>−0,276</m:t>
                                  </m:r>
                                </m:sup>
                              </m:sSup>
                              <m:r>
                                <m:rPr>
                                  <m:sty m:val="p"/>
                                </m:rPr>
                                <a:rPr lang="ru-RU" sz="1600">
                                  <a:latin typeface="Cambria Math" panose="02040503050406030204" pitchFamily="18" charset="0"/>
                                </a:rPr>
                                <m:t>Γ</m:t>
                              </m:r>
                              <m:d>
                                <m:dPr>
                                  <m:ctrlPr>
                                    <a:rPr lang="ru-RU" sz="1600" i="1">
                                      <a:latin typeface="Cambria Math" panose="02040503050406030204" pitchFamily="18" charset="0"/>
                                    </a:rPr>
                                  </m:ctrlPr>
                                </m:dPr>
                                <m:e>
                                  <m:r>
                                    <a:rPr lang="ru-RU" sz="1600" i="1">
                                      <a:latin typeface="Cambria Math" panose="02040503050406030204" pitchFamily="18" charset="0"/>
                                    </a:rPr>
                                    <m:t>0.7</m:t>
                                  </m:r>
                                </m:e>
                              </m:d>
                            </m:e>
                          </m:d>
                        </m:num>
                        <m:den>
                          <m:r>
                            <a:rPr lang="ru-RU" sz="1600" i="1">
                              <a:latin typeface="Cambria Math" panose="02040503050406030204" pitchFamily="18" charset="0"/>
                            </a:rPr>
                            <m:t>4</m:t>
                          </m:r>
                          <m:sSup>
                            <m:sSupPr>
                              <m:ctrlPr>
                                <a:rPr lang="ru-RU" sz="1600" i="1">
                                  <a:latin typeface="Cambria Math" panose="02040503050406030204" pitchFamily="18" charset="0"/>
                                </a:rPr>
                              </m:ctrlPr>
                            </m:sSupPr>
                            <m:e>
                              <m:r>
                                <a:rPr lang="ru-RU" sz="1600" i="1">
                                  <a:latin typeface="Cambria Math" panose="02040503050406030204" pitchFamily="18" charset="0"/>
                                </a:rPr>
                                <m:t>𝜋</m:t>
                              </m:r>
                            </m:e>
                            <m:sup>
                              <m:r>
                                <a:rPr lang="ru-RU" sz="1600" i="1">
                                  <a:latin typeface="Cambria Math" panose="02040503050406030204" pitchFamily="18" charset="0"/>
                                </a:rPr>
                                <m:t>2</m:t>
                              </m:r>
                            </m:sup>
                          </m:sSup>
                          <m:r>
                            <a:rPr lang="ru-RU" sz="1600" i="1">
                              <a:latin typeface="Cambria Math" panose="02040503050406030204" pitchFamily="18" charset="0"/>
                            </a:rPr>
                            <m:t>𝑏</m:t>
                          </m:r>
                          <m:sSubSup>
                            <m:sSubSupPr>
                              <m:ctrlPr>
                                <a:rPr lang="ru-RU" sz="1600" i="1">
                                  <a:latin typeface="Cambria Math" panose="02040503050406030204" pitchFamily="18" charset="0"/>
                                </a:rPr>
                              </m:ctrlPr>
                            </m:sSubSupPr>
                            <m:e>
                              <m:r>
                                <a:rPr lang="ru-RU" sz="1600" i="1">
                                  <a:latin typeface="Cambria Math" panose="02040503050406030204" pitchFamily="18" charset="0"/>
                                </a:rPr>
                                <m:t>𝜎</m:t>
                              </m:r>
                            </m:e>
                            <m:sub>
                              <m:r>
                                <a:rPr lang="en-US" sz="1600" i="1">
                                  <a:latin typeface="Cambria Math" panose="02040503050406030204" pitchFamily="18" charset="0"/>
                                </a:rPr>
                                <m:t>𝑠</m:t>
                              </m:r>
                            </m:sub>
                            <m:sup>
                              <m:f>
                                <m:fPr>
                                  <m:type m:val="skw"/>
                                  <m:ctrlPr>
                                    <a:rPr lang="ru-RU" sz="1600" i="1">
                                      <a:latin typeface="Cambria Math" panose="02040503050406030204" pitchFamily="18" charset="0"/>
                                    </a:rPr>
                                  </m:ctrlPr>
                                </m:fPr>
                                <m:num>
                                  <m:r>
                                    <a:rPr lang="ru-RU" sz="1600" i="1">
                                      <a:latin typeface="Cambria Math" panose="02040503050406030204" pitchFamily="18" charset="0"/>
                                    </a:rPr>
                                    <m:t>5</m:t>
                                  </m:r>
                                </m:num>
                                <m:den>
                                  <m:r>
                                    <a:rPr lang="ru-RU" sz="1600" i="1">
                                      <a:latin typeface="Cambria Math" panose="02040503050406030204" pitchFamily="18" charset="0"/>
                                    </a:rPr>
                                    <m:t>3</m:t>
                                  </m:r>
                                </m:den>
                              </m:f>
                            </m:sup>
                          </m:sSubSup>
                        </m:den>
                      </m:f>
                      <m:sSub>
                        <m:sSubPr>
                          <m:ctrlPr>
                            <a:rPr lang="ru-RU" sz="1600" i="1">
                              <a:latin typeface="Cambria Math" panose="02040503050406030204" pitchFamily="18" charset="0"/>
                            </a:rPr>
                          </m:ctrlPr>
                        </m:sSubPr>
                        <m:e>
                          <m:r>
                            <a:rPr lang="ru-RU" sz="1600" i="1">
                              <a:latin typeface="Cambria Math" panose="02040503050406030204" pitchFamily="18" charset="0"/>
                            </a:rPr>
                            <m:t>𝑞</m:t>
                          </m:r>
                        </m:e>
                        <m:sub>
                          <m:r>
                            <a:rPr lang="ru-RU" sz="1600" i="1">
                              <a:latin typeface="Cambria Math" panose="02040503050406030204" pitchFamily="18" charset="0"/>
                            </a:rPr>
                            <m:t>𝑒</m:t>
                          </m:r>
                        </m:sub>
                      </m:sSub>
                      <m:sSub>
                        <m:sSubPr>
                          <m:ctrlPr>
                            <a:rPr lang="ru-RU" sz="1600" i="1" smtClean="0">
                              <a:latin typeface="Cambria Math" panose="02040503050406030204" pitchFamily="18" charset="0"/>
                            </a:rPr>
                          </m:ctrlPr>
                        </m:sSubPr>
                        <m:e>
                          <m:r>
                            <a:rPr lang="ru-RU" sz="1600" i="1">
                              <a:latin typeface="Cambria Math" panose="02040503050406030204" pitchFamily="18" charset="0"/>
                            </a:rPr>
                            <m:t>𝑁</m:t>
                          </m:r>
                        </m:e>
                        <m:sub>
                          <m:r>
                            <a:rPr lang="en-US" sz="1600" i="1">
                              <a:latin typeface="Cambria Math" panose="02040503050406030204" pitchFamily="18" charset="0"/>
                            </a:rPr>
                            <m:t>𝑒</m:t>
                          </m:r>
                        </m:sub>
                      </m:sSub>
                      <m:r>
                        <a:rPr lang="ru-RU" sz="1600" i="1" smtClean="0">
                          <a:latin typeface="Cambria Math" panose="02040503050406030204" pitchFamily="18" charset="0"/>
                        </a:rPr>
                        <m:t>𝐼</m:t>
                      </m:r>
                    </m:oMath>
                  </m:oMathPara>
                </a14:m>
                <a:endParaRPr lang="ru-RU" sz="1600" dirty="0"/>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583736" y="5102284"/>
                <a:ext cx="10067321" cy="1295163"/>
              </a:xfrm>
              <a:prstGeom prst="rect">
                <a:avLst/>
              </a:prstGeom>
              <a:blipFill>
                <a:blip r:embed="rId7"/>
                <a:stretch>
                  <a:fillRect/>
                </a:stretch>
              </a:blipFill>
            </p:spPr>
            <p:txBody>
              <a:bodyPr/>
              <a:lstStyle/>
              <a:p>
                <a:r>
                  <a:rPr lang="ru-RU">
                    <a:noFill/>
                  </a:rPr>
                  <a:t> </a:t>
                </a:r>
              </a:p>
            </p:txBody>
          </p:sp>
        </mc:Fallback>
      </mc:AlternateContent>
      <p:sp>
        <p:nvSpPr>
          <p:cNvPr id="2" name="Номер слайда 1"/>
          <p:cNvSpPr>
            <a:spLocks noGrp="1"/>
          </p:cNvSpPr>
          <p:nvPr>
            <p:ph type="sldNum" sz="quarter" idx="12"/>
          </p:nvPr>
        </p:nvSpPr>
        <p:spPr/>
        <p:txBody>
          <a:bodyPr/>
          <a:lstStyle/>
          <a:p>
            <a:fld id="{7C2B6C93-BE73-41D0-B9DC-9285A97B7A4B}" type="slidenum">
              <a:rPr lang="ru-RU" smtClean="0"/>
              <a:t>9</a:t>
            </a:fld>
            <a:endParaRPr lang="ru-RU"/>
          </a:p>
        </p:txBody>
      </p:sp>
      <p:sp>
        <p:nvSpPr>
          <p:cNvPr id="17" name="TextBox 16"/>
          <p:cNvSpPr txBox="1"/>
          <p:nvPr/>
        </p:nvSpPr>
        <p:spPr>
          <a:xfrm>
            <a:off x="1855784" y="6382929"/>
            <a:ext cx="8733558" cy="338554"/>
          </a:xfrm>
          <a:prstGeom prst="rect">
            <a:avLst/>
          </a:prstGeom>
          <a:noFill/>
        </p:spPr>
        <p:txBody>
          <a:bodyPr wrap="square" rtlCol="0">
            <a:spAutoFit/>
          </a:bodyPr>
          <a:lstStyle/>
          <a:p>
            <a:r>
              <a:rPr lang="en-US" sz="1600" dirty="0" smtClean="0"/>
              <a:t>It makes good approach for Cu at temperature from </a:t>
            </a:r>
            <a:r>
              <a:rPr lang="en-US" sz="1600" dirty="0" err="1" smtClean="0"/>
              <a:t>LHe</a:t>
            </a:r>
            <a:r>
              <a:rPr lang="en-US" sz="1600" dirty="0" smtClean="0"/>
              <a:t> up to 60-80K and beam </a:t>
            </a:r>
            <a:r>
              <a:rPr lang="en-US" sz="1600" dirty="0" err="1" smtClean="0"/>
              <a:t>rms</a:t>
            </a:r>
            <a:r>
              <a:rPr lang="en-US" sz="1600" dirty="0" smtClean="0"/>
              <a:t> length up to 2 cm</a:t>
            </a:r>
            <a:endParaRPr lang="ru-RU" sz="1600" dirty="0"/>
          </a:p>
        </p:txBody>
      </p:sp>
    </p:spTree>
    <p:extLst>
      <p:ext uri="{BB962C8B-B14F-4D97-AF65-F5344CB8AC3E}">
        <p14:creationId xmlns:p14="http://schemas.microsoft.com/office/powerpoint/2010/main" val="1033490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BINP3">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NP3" id="{084AFB46-A1BC-4DE3-9345-51E35AFC49F7}" vid="{201AEA01-B61C-4A39-8BB6-CC38C6369018}"/>
    </a:ext>
  </a:extLst>
</a:theme>
</file>

<file path=ppt/theme/theme2.xml><?xml version="1.0" encoding="utf-8"?>
<a:theme xmlns:a="http://schemas.openxmlformats.org/drawingml/2006/main" name="BINP3-ENG">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NP3-ENG" id="{CF18E2C9-2134-4297-ADDD-DEAF09BADC31}" vid="{640B75BD-7625-44D3-9EB8-09EB30863E32}"/>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BINP3</Template>
  <TotalTime>51114</TotalTime>
  <Words>2037</Words>
  <Application>Microsoft Office PowerPoint</Application>
  <PresentationFormat>Широкоэкранный</PresentationFormat>
  <Paragraphs>342</Paragraphs>
  <Slides>28</Slides>
  <Notes>16</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3</vt:i4>
      </vt:variant>
      <vt:variant>
        <vt:lpstr>Внедренные серверы OLE</vt:lpstr>
      </vt:variant>
      <vt:variant>
        <vt:i4>1</vt:i4>
      </vt:variant>
      <vt:variant>
        <vt:lpstr>Заголовки слайдов</vt:lpstr>
      </vt:variant>
      <vt:variant>
        <vt:i4>28</vt:i4>
      </vt:variant>
    </vt:vector>
  </HeadingPairs>
  <TitlesOfParts>
    <vt:vector size="43" baseType="lpstr">
      <vt:lpstr>ＭＳ Ｐゴシック</vt:lpstr>
      <vt:lpstr>游ゴシック</vt:lpstr>
      <vt:lpstr>Arial</vt:lpstr>
      <vt:lpstr>Calibri</vt:lpstr>
      <vt:lpstr>Calibri Light</vt:lpstr>
      <vt:lpstr>Cambria Math</vt:lpstr>
      <vt:lpstr>Comic Sans MS</vt:lpstr>
      <vt:lpstr>Open Sans</vt:lpstr>
      <vt:lpstr>Symbol</vt:lpstr>
      <vt:lpstr>Times New Roman</vt:lpstr>
      <vt:lpstr>Wingdings</vt:lpstr>
      <vt:lpstr>BINP3</vt:lpstr>
      <vt:lpstr>BINP3-ENG</vt:lpstr>
      <vt:lpstr>Тема Office</vt:lpstr>
      <vt:lpstr>Уравнение</vt:lpstr>
      <vt:lpstr>Презентация PowerPoint</vt:lpstr>
      <vt:lpstr>Content</vt:lpstr>
      <vt:lpstr>Input conditions and parameters</vt:lpstr>
      <vt:lpstr>General assembly with detector</vt:lpstr>
      <vt:lpstr>Презентация PowerPoint</vt:lpstr>
      <vt:lpstr>IP mock-up</vt:lpstr>
      <vt:lpstr>IP beryllium chamber</vt:lpstr>
      <vt:lpstr>Y chamber connection with cryostat</vt:lpstr>
      <vt:lpstr>Resistive wall loses</vt:lpstr>
      <vt:lpstr>Electron Clouds (for e+ beam only)</vt:lpstr>
      <vt:lpstr>Презентация PowerPoint</vt:lpstr>
      <vt:lpstr>Critical heat load</vt:lpstr>
      <vt:lpstr>Heat load. Cu chambers inside Q at 60 – 70 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Conclusion</vt:lpstr>
      <vt:lpstr>Thanks for your attention!</vt:lpstr>
    </vt:vector>
  </TitlesOfParts>
  <Company>BINP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Aleksandr</cp:lastModifiedBy>
  <cp:revision>1236</cp:revision>
  <cp:lastPrinted>2023-07-19T06:08:52Z</cp:lastPrinted>
  <dcterms:created xsi:type="dcterms:W3CDTF">2020-11-12T02:52:37Z</dcterms:created>
  <dcterms:modified xsi:type="dcterms:W3CDTF">2025-11-24T05:41:38Z</dcterms:modified>
</cp:coreProperties>
</file>