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7" r:id="rId4"/>
    <p:sldId id="257" r:id="rId5"/>
    <p:sldId id="258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8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1408C4-D79C-4621-AFEF-3B98CB2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5093-18D4-438A-A0C9-653808651FC5}" type="datetimeFigureOut">
              <a:rPr lang="ru-RU"/>
              <a:pPr>
                <a:defRPr/>
              </a:pPr>
              <a:t>18.02.2020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3E9A5B-AABB-44C3-8364-D485A725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E4E7A4-9975-4F71-B9BA-6B9C44B5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A808-9509-47FA-A42F-BFD0D8394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99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8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1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3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8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4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AFFC-8D38-4DA8-A095-56D878BBE16B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9127-B400-410C-9B8A-38D99D4E7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.E.Levichev@inp.nsk.s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.E.Levichev@inp.nsk.s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8667-D5F7-42A1-8892-0D015B6AC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04C7B-3EDB-4451-99B6-75DCEAF7B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3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20" name="Group 132">
            <a:extLst>
              <a:ext uri="{FF2B5EF4-FFF2-40B4-BE49-F238E27FC236}">
                <a16:creationId xmlns:a16="http://schemas.microsoft.com/office/drawing/2014/main" id="{50D9CAFB-397A-4BD0-B9D7-10CC6EEBCF9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90625" y="722313"/>
          <a:ext cx="6753225" cy="2154245"/>
        </p:xfrm>
        <a:graphic>
          <a:graphicData uri="http://schemas.openxmlformats.org/drawingml/2006/table">
            <a:tbl>
              <a:tblPr/>
              <a:tblGrid>
                <a:gridCol w="20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Project 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Beam charge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Normalized Injector emittans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Energy spread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SuperKEKB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nC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~20 mm mrad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1%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C-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τ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Factory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nC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~10 mm mrad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0.1%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FCC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6.5 nC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~6 mm mrad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0.08%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1" name="Заголовок 1">
            <a:extLst>
              <a:ext uri="{FF2B5EF4-FFF2-40B4-BE49-F238E27FC236}">
                <a16:creationId xmlns:a16="http://schemas.microsoft.com/office/drawing/2014/main" id="{3BADAB45-780A-413F-806A-84A69265250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200" b="1">
                <a:latin typeface="Calibri Light" panose="020F0302020204030204" pitchFamily="34" charset="0"/>
              </a:rPr>
              <a:t>Introduction</a:t>
            </a:r>
            <a:endParaRPr lang="ru-RU" altLang="ru-RU" sz="3200" b="1">
              <a:latin typeface="Calibri Light" panose="020F0302020204030204" pitchFamily="34" charset="0"/>
            </a:endParaRPr>
          </a:p>
        </p:txBody>
      </p:sp>
      <p:sp>
        <p:nvSpPr>
          <p:cNvPr id="3102" name="Text Box 131">
            <a:extLst>
              <a:ext uri="{FF2B5EF4-FFF2-40B4-BE49-F238E27FC236}">
                <a16:creationId xmlns:a16="http://schemas.microsoft.com/office/drawing/2014/main" id="{0F852434-ADB5-4EEA-9358-50E530E1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082925"/>
            <a:ext cx="8539162" cy="22987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dirty="0"/>
              <a:t>1. Beam charge, normalized beam emittance and energy spread are depended on the electron gun design.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dirty="0"/>
              <a:t>2. High beam charge is needed =&gt; large area of the photocathode =&gt; beam emittance increasing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dirty="0"/>
              <a:t>3. Ultra low energy spread  is necessary =&gt; short beam longitudinal size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800" dirty="0"/>
              <a:t>4. Normalized emittance of the injector is not too low, but taking into account the lengths of the </a:t>
            </a:r>
            <a:r>
              <a:rPr lang="en-US" altLang="ru-RU" sz="1800" dirty="0" err="1"/>
              <a:t>linacs</a:t>
            </a:r>
            <a:r>
              <a:rPr lang="en-US" altLang="ru-RU" sz="1800" dirty="0"/>
              <a:t> and possible errors of the real devices, low beam emittance of the e-gun can be useful. </a:t>
            </a:r>
            <a:endParaRPr lang="ru-RU" altLang="ru-RU" sz="1800" dirty="0"/>
          </a:p>
        </p:txBody>
      </p:sp>
      <p:sp>
        <p:nvSpPr>
          <p:cNvPr id="18463" name="TextBox 1">
            <a:extLst>
              <a:ext uri="{FF2B5EF4-FFF2-40B4-BE49-F238E27FC236}">
                <a16:creationId xmlns:a16="http://schemas.microsoft.com/office/drawing/2014/main" id="{B6885B5C-E74C-45A8-B92C-EBF5A8A92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5588000"/>
            <a:ext cx="8453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b="1" dirty="0">
                <a:solidFill>
                  <a:srgbClr val="7030A0"/>
                </a:solidFill>
              </a:rPr>
              <a:t>The new ideas of the e-gun design and the cathodes material are required 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sp>
        <p:nvSpPr>
          <p:cNvPr id="18464" name="TextBox 2">
            <a:extLst>
              <a:ext uri="{FF2B5EF4-FFF2-40B4-BE49-F238E27FC236}">
                <a16:creationId xmlns:a16="http://schemas.microsoft.com/office/drawing/2014/main" id="{A7DB732D-88EF-4F1C-9E0F-A029D4C7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24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000"/>
              <a:t>A. Levichev, </a:t>
            </a:r>
            <a:r>
              <a:rPr lang="en-US" altLang="ru-RU" sz="1000">
                <a:hlinkClick r:id="rId2"/>
              </a:rPr>
              <a:t>A.E.Levichev@inp.nsk.su</a:t>
            </a:r>
            <a:r>
              <a:rPr lang="en-US" altLang="ru-RU" sz="1000"/>
              <a:t>                 2018 Workshop on the Circular Electron-Positron Collider                                                                                   2</a:t>
            </a:r>
            <a:endParaRPr lang="ru-RU" altLang="ru-RU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73EE6FE9-38E8-4C21-AC32-29DD5AC1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9225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3200" b="1"/>
              <a:t>Possible candidates for high efficiency and long life time photocathodes</a:t>
            </a:r>
            <a:endParaRPr lang="ru-RU" altLang="ru-RU" sz="3200" b="1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B477FC-A109-4072-A814-C53170A6EA74}"/>
              </a:ext>
            </a:extLst>
          </p:cNvPr>
          <p:cNvGraphicFramePr>
            <a:graphicFrameLocks noGrp="1"/>
          </p:cNvGraphicFramePr>
          <p:nvPr/>
        </p:nvGraphicFramePr>
        <p:xfrm>
          <a:off x="0" y="730250"/>
          <a:ext cx="9144000" cy="530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9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23">
                <a:tc>
                  <a:txBody>
                    <a:bodyPr/>
                    <a:lstStyle/>
                    <a:p>
                      <a:r>
                        <a:rPr lang="en-US" sz="1800" dirty="0"/>
                        <a:t>Cathode type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Quantum</a:t>
                      </a:r>
                      <a:r>
                        <a:rPr lang="en-US" sz="1800" baseline="0" dirty="0"/>
                        <a:t> efficiency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Vacuum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Advantages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Disadvantages</a:t>
                      </a:r>
                      <a:endParaRPr lang="ru-RU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517">
                <a:tc>
                  <a:txBody>
                    <a:bodyPr/>
                    <a:lstStyle/>
                    <a:p>
                      <a:r>
                        <a:rPr lang="en-US" sz="1600" b="1" dirty="0"/>
                        <a:t>Cs2Te</a:t>
                      </a:r>
                      <a:endParaRPr lang="ru-RU" sz="16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20%-0.5%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10^-11 </a:t>
                      </a:r>
                      <a:r>
                        <a:rPr lang="en-US" sz="1600" dirty="0" err="1"/>
                        <a:t>Torr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(&gt;1000Hrs)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Good QE.</a:t>
                      </a:r>
                      <a:r>
                        <a:rPr lang="en-US" sz="1600" baseline="0" dirty="0"/>
                        <a:t> Available for high acceleration gradient. High charge production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Very sensitive to vacuum conditions and breakdowns. Complicate installation.</a:t>
                      </a:r>
                      <a:endParaRPr lang="ru-RU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440">
                <a:tc>
                  <a:txBody>
                    <a:bodyPr/>
                    <a:lstStyle/>
                    <a:p>
                      <a:r>
                        <a:rPr lang="en-US" sz="1600" b="1" dirty="0"/>
                        <a:t>Ir5Ce</a:t>
                      </a:r>
                      <a:endParaRPr lang="ru-RU" sz="16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5*10^-5</a:t>
                      </a:r>
                      <a:r>
                        <a:rPr lang="en-US" sz="1600" baseline="0" dirty="0"/>
                        <a:t> (before laser cleaning)</a:t>
                      </a:r>
                    </a:p>
                    <a:p>
                      <a:r>
                        <a:rPr lang="en-US" sz="1600" baseline="0" dirty="0"/>
                        <a:t>1.2*10^-4 (after laser cleaning)</a:t>
                      </a:r>
                    </a:p>
                    <a:p>
                      <a:r>
                        <a:rPr lang="en-US" sz="1600" baseline="0" dirty="0"/>
                        <a:t>@266 nm, [1]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10^-9 </a:t>
                      </a:r>
                      <a:r>
                        <a:rPr lang="en-US" sz="1600" dirty="0" err="1"/>
                        <a:t>Torr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Acceptable QE and very good life time.</a:t>
                      </a:r>
                      <a:r>
                        <a:rPr lang="en-US" sz="1600" baseline="0" dirty="0"/>
                        <a:t> Available for high acceleration gradient. High charge production. Not so sensitive to vacuum conditions, low work function – 2.64 eV, [2] (copper – 4.7 eV) – acceptable green laser. 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to investigate </a:t>
                      </a:r>
                      <a:endParaRPr lang="ru-RU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584">
                <a:tc>
                  <a:txBody>
                    <a:bodyPr/>
                    <a:lstStyle/>
                    <a:p>
                      <a:r>
                        <a:rPr lang="en-US" sz="1600" b="1" dirty="0"/>
                        <a:t>Mg</a:t>
                      </a:r>
                      <a:endParaRPr lang="ru-RU" sz="16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0,1%</a:t>
                      </a:r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10^-9 </a:t>
                      </a:r>
                      <a:r>
                        <a:rPr lang="en-US" sz="1600" dirty="0" err="1"/>
                        <a:t>Torr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Very good QE for metal photocathode. </a:t>
                      </a:r>
                      <a:r>
                        <a:rPr lang="en-US" sz="1600" baseline="0" dirty="0"/>
                        <a:t>Not so sensitive to vacuum conditions, it does not require something special equipment.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Apparently sensitive to very high acceleration gradients. (need to investigate)</a:t>
                      </a:r>
                      <a:endParaRPr lang="ru-RU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7" name="Прямоугольник 4">
            <a:extLst>
              <a:ext uri="{FF2B5EF4-FFF2-40B4-BE49-F238E27FC236}">
                <a16:creationId xmlns:a16="http://schemas.microsoft.com/office/drawing/2014/main" id="{4B0DAF47-6AB7-4DF6-9887-30A8B651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2650"/>
            <a:ext cx="8558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[1]- </a:t>
            </a:r>
            <a:r>
              <a:rPr lang="en-US" altLang="ru-RU" sz="1200" i="1">
                <a:latin typeface="Arial" panose="020B0604020202020204" pitchFamily="34" charset="0"/>
              </a:rPr>
              <a:t>D. Satoh and et. al. DEVELOPMENT OF BETTER QUANTUM EFFICIENCY AND LONG LIFETIME IRIDIUM CERIUM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i="1">
                <a:latin typeface="Arial" panose="020B0604020202020204" pitchFamily="34" charset="0"/>
              </a:rPr>
              <a:t>PHOTOCATHODE FOR HIGH CHARGE ELECTRON RF GUN. </a:t>
            </a:r>
            <a:r>
              <a:rPr lang="ru-RU" altLang="ru-RU" sz="1200" i="1">
                <a:latin typeface="Arial" panose="020B0604020202020204" pitchFamily="34" charset="0"/>
              </a:rPr>
              <a:t>Proceedings of IPAC2013, Shanghai, China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[2</a:t>
            </a:r>
            <a:r>
              <a:rPr lang="en-US" altLang="ru-RU" sz="1200" i="1">
                <a:latin typeface="Arial" panose="020B0604020202020204" pitchFamily="34" charset="0"/>
              </a:rPr>
              <a:t>]-G.I.Kuznetsov, “IrCe Cathodes For EBIS”, Journal of Physics: Conference Series 2 (2004) 35–41. </a:t>
            </a:r>
            <a:endParaRPr lang="ru-RU" altLang="ru-RU" sz="1200" i="1">
              <a:latin typeface="Arial" panose="020B0604020202020204" pitchFamily="34" charset="0"/>
            </a:endParaRPr>
          </a:p>
        </p:txBody>
      </p:sp>
      <p:sp>
        <p:nvSpPr>
          <p:cNvPr id="33828" name="TextBox 4">
            <a:extLst>
              <a:ext uri="{FF2B5EF4-FFF2-40B4-BE49-F238E27FC236}">
                <a16:creationId xmlns:a16="http://schemas.microsoft.com/office/drawing/2014/main" id="{0E237F35-416F-4C30-A6AE-60387067C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24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000"/>
              <a:t>A. Levichev, </a:t>
            </a:r>
            <a:r>
              <a:rPr lang="en-US" altLang="ru-RU" sz="1000">
                <a:hlinkClick r:id="rId2"/>
              </a:rPr>
              <a:t>A.E.Levichev@inp.nsk.su</a:t>
            </a:r>
            <a:r>
              <a:rPr lang="en-US" altLang="ru-RU" sz="1000"/>
              <a:t>                 2018 Workshop on the Circular Electron-Positron Collider                                                                                 17</a:t>
            </a:r>
            <a:endParaRPr lang="ru-RU" altLang="ru-RU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629A-52C2-4658-A9E9-A15CFAFE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91887"/>
          </a:xfrm>
        </p:spPr>
        <p:txBody>
          <a:bodyPr>
            <a:normAutofit fontScale="90000"/>
          </a:bodyPr>
          <a:lstStyle/>
          <a:p>
            <a:r>
              <a:rPr lang="en-US" dirty="0"/>
              <a:t>Ir</a:t>
            </a:r>
            <a:r>
              <a:rPr lang="en-US" sz="2200" dirty="0"/>
              <a:t>5</a:t>
            </a:r>
            <a:r>
              <a:rPr lang="en-US" dirty="0"/>
              <a:t>Ce Preliminarily Results</a:t>
            </a:r>
            <a:endParaRPr lang="ru-RU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1F12544-C7E0-49F9-8F2F-B28D81B6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22" y="4855829"/>
            <a:ext cx="465592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200" i="1" dirty="0"/>
              <a:t> </a:t>
            </a:r>
            <a:r>
              <a:rPr lang="en-US" altLang="ru-RU" sz="1200" i="1" dirty="0"/>
              <a:t>T. Miura. Progress of </a:t>
            </a:r>
            <a:r>
              <a:rPr lang="en-US" altLang="ru-RU" sz="1200" i="1" dirty="0" err="1"/>
              <a:t>SuperKEKB</a:t>
            </a:r>
            <a:r>
              <a:rPr lang="en-US" altLang="ru-RU" sz="1200" i="1" dirty="0"/>
              <a:t>.  IPAC2015</a:t>
            </a:r>
            <a:r>
              <a:rPr lang="ru-RU" altLang="ru-RU" sz="1200" i="1" dirty="0"/>
              <a:t>.</a:t>
            </a:r>
            <a:r>
              <a:rPr lang="en-US" altLang="ru-RU" sz="1200" i="1" dirty="0"/>
              <a:t> Oral presentation </a:t>
            </a:r>
            <a:endParaRPr lang="ru-RU" altLang="ru-RU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D5941-CB77-4A59-BC91-497E43B32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3" t="5727" b="57209"/>
          <a:stretch/>
        </p:blipFill>
        <p:spPr bwMode="auto">
          <a:xfrm>
            <a:off x="58723" y="944453"/>
            <a:ext cx="2398938" cy="23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F5DF4-5E28-4063-B001-37AB90C5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0809" y="899817"/>
            <a:ext cx="2933014" cy="25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CEA3DF9-DEB6-4275-931E-DCDE8D117A0B}"/>
              </a:ext>
            </a:extLst>
          </p:cNvPr>
          <p:cNvSpPr/>
          <p:nvPr/>
        </p:nvSpPr>
        <p:spPr>
          <a:xfrm rot="16200000">
            <a:off x="2190361" y="3549329"/>
            <a:ext cx="720897" cy="549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F30B2-2C0B-4063-AF7F-EF48AC6256AD}"/>
              </a:ext>
            </a:extLst>
          </p:cNvPr>
          <p:cNvSpPr/>
          <p:nvPr/>
        </p:nvSpPr>
        <p:spPr>
          <a:xfrm>
            <a:off x="541121" y="4335402"/>
            <a:ext cx="415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rgbClr val="7030A0"/>
                </a:solidFill>
              </a:rPr>
              <a:t>Ir5Ce photocathode in Super </a:t>
            </a:r>
            <a:r>
              <a:rPr lang="en-US" altLang="ru-RU" b="1" dirty="0" err="1">
                <a:solidFill>
                  <a:srgbClr val="7030A0"/>
                </a:solidFill>
              </a:rPr>
              <a:t>KEKb</a:t>
            </a:r>
            <a:r>
              <a:rPr lang="en-US" altLang="ru-RU" b="1" dirty="0">
                <a:solidFill>
                  <a:srgbClr val="7030A0"/>
                </a:solidFill>
              </a:rPr>
              <a:t> RF gun</a:t>
            </a:r>
            <a:endParaRPr lang="ru-RU" dirty="0"/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287BE6AE-12C9-420C-974A-2F600B723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8632" y="1298863"/>
            <a:ext cx="4138931" cy="3104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31DF7-43DA-46E8-9542-EEF4A6EEB4C8}"/>
              </a:ext>
            </a:extLst>
          </p:cNvPr>
          <p:cNvSpPr/>
          <p:nvPr/>
        </p:nvSpPr>
        <p:spPr>
          <a:xfrm>
            <a:off x="260022" y="5694163"/>
            <a:ext cx="882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In order to measure the quantum efficiency and ablation resistance of this alloy, several samples of photocathodes in the form of tablets with a diameter of 6 mm and a thickness of about 2 mm were manufactured at the INP SB RAS.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06DEC1A-BB52-49C5-B2D5-C2CB5C66F644}"/>
              </a:ext>
            </a:extLst>
          </p:cNvPr>
          <p:cNvSpPr/>
          <p:nvPr/>
        </p:nvSpPr>
        <p:spPr>
          <a:xfrm rot="16200000">
            <a:off x="6847650" y="5095957"/>
            <a:ext cx="720897" cy="549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6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BF57A28E-10DB-4183-B97B-8C7D5AAB9C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36" y="1588072"/>
            <a:ext cx="3992391" cy="30151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DF45BD-6C8E-4E76-B1F8-3B85A551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91887"/>
          </a:xfrm>
        </p:spPr>
        <p:txBody>
          <a:bodyPr>
            <a:normAutofit fontScale="90000"/>
          </a:bodyPr>
          <a:lstStyle/>
          <a:p>
            <a:r>
              <a:rPr lang="en-US" dirty="0"/>
              <a:t>Ir</a:t>
            </a:r>
            <a:r>
              <a:rPr lang="en-US" sz="2200" dirty="0"/>
              <a:t>5</a:t>
            </a:r>
            <a:r>
              <a:rPr lang="en-US" dirty="0"/>
              <a:t>Ce Preliminarily Results</a:t>
            </a:r>
            <a:endParaRPr lang="ru-RU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CB75BD5-F7A0-463E-8F68-90AD4DCE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92018"/>
              </p:ext>
            </p:extLst>
          </p:nvPr>
        </p:nvGraphicFramePr>
        <p:xfrm>
          <a:off x="142448" y="700192"/>
          <a:ext cx="8565635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04">
                  <a:extLst>
                    <a:ext uri="{9D8B030D-6E8A-4147-A177-3AD203B41FA5}">
                      <a16:colId xmlns:a16="http://schemas.microsoft.com/office/drawing/2014/main" val="1800457742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500672957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2667069912"/>
                    </a:ext>
                  </a:extLst>
                </a:gridCol>
                <a:gridCol w="1526797">
                  <a:extLst>
                    <a:ext uri="{9D8B030D-6E8A-4147-A177-3AD203B41FA5}">
                      <a16:colId xmlns:a16="http://schemas.microsoft.com/office/drawing/2014/main" val="2769314407"/>
                    </a:ext>
                  </a:extLst>
                </a:gridCol>
                <a:gridCol w="1933953">
                  <a:extLst>
                    <a:ext uri="{9D8B030D-6E8A-4147-A177-3AD203B41FA5}">
                      <a16:colId xmlns:a16="http://schemas.microsoft.com/office/drawing/2014/main" val="55562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length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duration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Pulsed energy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Repetition rate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2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Solid-state laser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 LS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355 nm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80 </a:t>
                      </a:r>
                      <a:r>
                        <a:rPr lang="en-US" dirty="0" err="1"/>
                        <a:t>mJ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Hz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902987"/>
                  </a:ext>
                </a:extLst>
              </a:tr>
            </a:tbl>
          </a:graphicData>
        </a:graphic>
      </p:graphicFrame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21C10F17-657D-4E19-A67B-B769CB2223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3" y="2378357"/>
            <a:ext cx="404622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7">
            <a:extLst>
              <a:ext uri="{FF2B5EF4-FFF2-40B4-BE49-F238E27FC236}">
                <a16:creationId xmlns:a16="http://schemas.microsoft.com/office/drawing/2014/main" id="{88A2438B-B36E-47F2-B080-3CF6A62AF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6" y="4632621"/>
            <a:ext cx="2637099" cy="1977824"/>
          </a:xfrm>
          <a:prstGeom prst="rect">
            <a:avLst/>
          </a:prstGeom>
        </p:spPr>
      </p:pic>
      <p:sp>
        <p:nvSpPr>
          <p:cNvPr id="15" name="Овал 8">
            <a:extLst>
              <a:ext uri="{FF2B5EF4-FFF2-40B4-BE49-F238E27FC236}">
                <a16:creationId xmlns:a16="http://schemas.microsoft.com/office/drawing/2014/main" id="{DE62BA23-36C3-4C67-BA97-40895291B9E6}"/>
              </a:ext>
            </a:extLst>
          </p:cNvPr>
          <p:cNvSpPr/>
          <p:nvPr/>
        </p:nvSpPr>
        <p:spPr>
          <a:xfrm>
            <a:off x="631457" y="2833695"/>
            <a:ext cx="1927185" cy="1441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6" name="Прямая со стрелкой 10">
            <a:extLst>
              <a:ext uri="{FF2B5EF4-FFF2-40B4-BE49-F238E27FC236}">
                <a16:creationId xmlns:a16="http://schemas.microsoft.com/office/drawing/2014/main" id="{605EC07C-BCFB-4211-B096-3B48DF5A3BEA}"/>
              </a:ext>
            </a:extLst>
          </p:cNvPr>
          <p:cNvCxnSpPr>
            <a:stCxn id="15" idx="4"/>
          </p:cNvCxnSpPr>
          <p:nvPr/>
        </p:nvCxnSpPr>
        <p:spPr>
          <a:xfrm>
            <a:off x="1595050" y="4274743"/>
            <a:ext cx="95491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2EABD304-8006-4F50-A7FC-481739C24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539" y="4635331"/>
            <a:ext cx="2499547" cy="19663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AADC8F-D1F6-4A24-9FE6-F9670F3434EB}"/>
              </a:ext>
            </a:extLst>
          </p:cNvPr>
          <p:cNvSpPr/>
          <p:nvPr/>
        </p:nvSpPr>
        <p:spPr>
          <a:xfrm>
            <a:off x="5790155" y="5223866"/>
            <a:ext cx="3133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Surface microanalysis shows</a:t>
            </a:r>
          </a:p>
          <a:p>
            <a:r>
              <a:rPr lang="ru-RU" dirty="0"/>
              <a:t>partial evaporation of cerium from the surface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BBF7631-9FB2-4D97-998E-2EE436149A46}"/>
              </a:ext>
            </a:extLst>
          </p:cNvPr>
          <p:cNvSpPr/>
          <p:nvPr/>
        </p:nvSpPr>
        <p:spPr>
          <a:xfrm rot="5400000">
            <a:off x="5335435" y="5473127"/>
            <a:ext cx="484632" cy="424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6BEB57-5BFE-4369-9426-D7052F33BAD9}"/>
              </a:ext>
            </a:extLst>
          </p:cNvPr>
          <p:cNvSpPr/>
          <p:nvPr/>
        </p:nvSpPr>
        <p:spPr>
          <a:xfrm>
            <a:off x="163861" y="1731924"/>
            <a:ext cx="30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 extracted charge~ 400 </a:t>
            </a:r>
            <a:r>
              <a:rPr lang="en-US" dirty="0" err="1"/>
              <a:t>pC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56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D9FA-DD3F-4334-8694-BEBF3D98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EA6F-481B-463C-91B3-3DC54B69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BINP we have a good experience of production and exploiting of high quality </a:t>
            </a:r>
            <a:r>
              <a:rPr lang="en-US" dirty="0" err="1"/>
              <a:t>IrCe</a:t>
            </a:r>
            <a:r>
              <a:rPr lang="en-US" dirty="0"/>
              <a:t>, LaB6 </a:t>
            </a:r>
            <a:r>
              <a:rPr lang="en-US" dirty="0" err="1"/>
              <a:t>e.t.c</a:t>
            </a:r>
            <a:r>
              <a:rPr lang="en-US" dirty="0"/>
              <a:t> cathode</a:t>
            </a:r>
            <a:r>
              <a:rPr lang="ru-RU" dirty="0"/>
              <a:t> </a:t>
            </a:r>
            <a:r>
              <a:rPr lang="en-US" dirty="0"/>
              <a:t>with high current density and long lifetime. </a:t>
            </a:r>
          </a:p>
          <a:p>
            <a:pPr marL="0" indent="0">
              <a:buNone/>
            </a:pPr>
            <a:r>
              <a:rPr lang="en-US" b="1" dirty="0"/>
              <a:t>But… </a:t>
            </a:r>
          </a:p>
          <a:p>
            <a:pPr algn="just"/>
            <a:r>
              <a:rPr lang="en-US" dirty="0"/>
              <a:t>For further testing of such a perspective cathodes the full blown test stand with laser system (266 nm) are needed.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2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584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Possible candidates for high efficiency and long life time photocathodes</vt:lpstr>
      <vt:lpstr>Ir5Ce Preliminarily Results</vt:lpstr>
      <vt:lpstr>Ir5Ce Preliminarily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nikiforov Danila</dc:creator>
  <cp:lastModifiedBy>nikiforov Danila</cp:lastModifiedBy>
  <cp:revision>3</cp:revision>
  <dcterms:created xsi:type="dcterms:W3CDTF">2020-02-18T14:26:56Z</dcterms:created>
  <dcterms:modified xsi:type="dcterms:W3CDTF">2020-02-18T14:49:05Z</dcterms:modified>
</cp:coreProperties>
</file>