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62" r:id="rId4"/>
    <p:sldId id="260" r:id="rId5"/>
    <p:sldId id="259" r:id="rId6"/>
    <p:sldId id="263" r:id="rId7"/>
    <p:sldId id="264" r:id="rId8"/>
    <p:sldId id="266" r:id="rId9"/>
    <p:sldId id="267" r:id="rId10"/>
    <p:sldId id="268" r:id="rId11"/>
    <p:sldId id="274" r:id="rId12"/>
    <p:sldId id="277" r:id="rId13"/>
    <p:sldId id="270" r:id="rId14"/>
    <p:sldId id="269" r:id="rId15"/>
    <p:sldId id="280" r:id="rId16"/>
    <p:sldId id="278" r:id="rId17"/>
    <p:sldId id="275" r:id="rId18"/>
    <p:sldId id="273" r:id="rId19"/>
    <p:sldId id="282" r:id="rId20"/>
    <p:sldId id="276" r:id="rId21"/>
    <p:sldId id="279" r:id="rId22"/>
    <p:sldId id="281" r:id="rId23"/>
  </p:sldIdLst>
  <p:sldSz cx="12192000" cy="685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BA7342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090" autoAdjust="0"/>
  </p:normalViewPr>
  <p:slideViewPr>
    <p:cSldViewPr snapToGrid="0">
      <p:cViewPr varScale="1">
        <p:scale>
          <a:sx n="81" d="100"/>
          <a:sy n="81" d="100"/>
        </p:scale>
        <p:origin x="7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06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75CED-1294-450C-A6E9-3A796CB5AA61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3EF29-A9E2-44A1-8851-EEFF71AAE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415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A3547-216F-442C-928F-31D6A0151344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95740-01D3-4096-B55C-32BC078B9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95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SuperPhi 28-20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95740-01D3-4096-B55C-32BC078B95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09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2025.10.25-03.10.36_1.0crab_chrom-13.str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95740-01D3-4096-B55C-32BC078B955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02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2025.10.25-03.10.36_1.0crab_chrom-13.str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95740-01D3-4096-B55C-32BC078B955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07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2theta</a:t>
            </a:r>
            <a:r>
              <a:rPr lang="en-US" baseline="0" dirty="0" smtClean="0"/>
              <a:t> is a full angle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95740-01D3-4096-B55C-32BC078B95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44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Структура </a:t>
            </a:r>
            <a:r>
              <a:rPr lang="en-US" dirty="0" smtClean="0"/>
              <a:t>29_18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95740-01D3-4096-B55C-32BC078B95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2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Ограничение из-за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эмиттанса</a:t>
            </a:r>
            <a:r>
              <a:rPr lang="ru-RU" baseline="0" dirty="0" smtClean="0"/>
              <a:t> </a:t>
            </a:r>
            <a:r>
              <a:rPr lang="ru-RU" dirty="0" smtClean="0"/>
              <a:t>на 500 МэВ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95740-01D3-4096-B55C-32BC078B95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58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Простая, малые</a:t>
            </a:r>
            <a:r>
              <a:rPr lang="ru-RU" baseline="0" dirty="0" smtClean="0"/>
              <a:t> нелинейности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95740-01D3-4096-B55C-32BC078B95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06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95740-01D3-4096-B55C-32BC078B95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58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2025.10.25-03.10.36_1.0crab_chrom-13.str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95740-01D3-4096-B55C-32BC078B955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54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95740-01D3-4096-B55C-32BC078B955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42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Adjusted 71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95740-01D3-4096-B55C-32BC078B955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65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000" y="1632155"/>
            <a:ext cx="11700000" cy="203512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000" y="3759354"/>
            <a:ext cx="11700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BD9C-D2B5-4021-98DD-CA88302C5238}" type="datetime1">
              <a:rPr lang="ru-RU" smtClean="0"/>
              <a:t>19.12.2025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0B03-675D-4F6C-A4AC-DA865D8138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473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79DD-9A92-46FF-A79D-832056502EF4}" type="datetime1">
              <a:rPr lang="ru-RU" smtClean="0"/>
              <a:t>19.12.2025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0B03-675D-4F6C-A4AC-DA865D813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314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00" y="1494503"/>
            <a:ext cx="11700000" cy="282062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000" y="4581831"/>
            <a:ext cx="11700000" cy="150781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43C6-D018-4D89-BBDC-9762A588A7B6}" type="datetime1">
              <a:rPr lang="ru-RU" smtClean="0"/>
              <a:t>19.12.2025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0B03-675D-4F6C-A4AC-DA865D813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304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000" y="2349207"/>
            <a:ext cx="5525536" cy="3816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56671" y="2349207"/>
            <a:ext cx="5889329" cy="3816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9E0AC-7CD7-41CD-A1A1-57AC01883C8C}" type="datetime1">
              <a:rPr lang="ru-RU" smtClean="0"/>
              <a:t>19.12.2025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0B03-675D-4F6C-A4AC-DA865D813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900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40261"/>
            <a:ext cx="10515600" cy="100243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42370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409643"/>
            <a:ext cx="5157787" cy="27846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42370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409643"/>
            <a:ext cx="5183188" cy="27846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1ED36-B6B6-4F7E-BE86-B80B781E06EB}" type="datetime1">
              <a:rPr lang="ru-RU" smtClean="0"/>
              <a:t>19.12.2025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0B03-675D-4F6C-A4AC-DA865D813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481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DC6A6-8FD2-44E3-B242-145624649835}" type="datetime1">
              <a:rPr lang="ru-RU" smtClean="0"/>
              <a:t>19.12.2025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0B03-675D-4F6C-A4AC-DA865D813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183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A824-4C1E-45B5-84F1-A7D7C23C65F0}" type="datetime1">
              <a:rPr lang="ru-RU" smtClean="0"/>
              <a:t>19.12.2025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0B03-675D-4F6C-A4AC-DA865D813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760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00" y="1425676"/>
            <a:ext cx="4660297" cy="117249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425677"/>
            <a:ext cx="6762812" cy="4435374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000" y="2746184"/>
            <a:ext cx="4660297" cy="3122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65DD-7A53-47B1-9BD6-7C94D7A04FD8}" type="datetime1">
              <a:rPr lang="ru-RU" smtClean="0"/>
              <a:t>19.12.2025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0B03-675D-4F6C-A4AC-DA865D813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942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FD5C-0947-4E7C-ABED-2817D6F539DC}" type="datetime1">
              <a:rPr lang="ru-RU" smtClean="0"/>
              <a:t>19.12.2025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0B03-675D-4F6C-A4AC-DA865D813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557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6000" y="0"/>
            <a:ext cx="11880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000" y="639000"/>
            <a:ext cx="11880000" cy="59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err="1" smtClean="0"/>
              <a:t>Четвертый</a:t>
            </a:r>
            <a:r>
              <a:rPr lang="ru-RU" dirty="0" smtClean="0"/>
              <a:t>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78000"/>
            <a:ext cx="27432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E35BDEF-C055-4DD6-AC64-21FA32F7C0A8}" type="datetime1">
              <a:rPr lang="ru-RU" smtClean="0"/>
              <a:t>19.12.2025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678000"/>
            <a:ext cx="41148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678000"/>
            <a:ext cx="27432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29B0B03-675D-4F6C-A4AC-DA865D8138B7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63" y="360001"/>
            <a:ext cx="91278" cy="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42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1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0.png"/><Relationship Id="rId4" Type="http://schemas.openxmlformats.org/officeDocument/2006/relationships/image" Target="../media/image29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0.png"/><Relationship Id="rId4" Type="http://schemas.openxmlformats.org/officeDocument/2006/relationships/image" Target="../media/image29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4.emf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Проект </a:t>
            </a:r>
            <a:r>
              <a:rPr lang="ru-RU" b="1" dirty="0" err="1" smtClean="0"/>
              <a:t>коллайдера</a:t>
            </a:r>
            <a:r>
              <a:rPr lang="ru-RU" b="1" dirty="0" smtClean="0"/>
              <a:t> ВЭПП-6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/>
              <a:t>Богомягков</a:t>
            </a:r>
            <a:r>
              <a:rPr lang="en-US" dirty="0"/>
              <a:t> </a:t>
            </a:r>
            <a:r>
              <a:rPr lang="ru-RU" dirty="0"/>
              <a:t>А.В.</a:t>
            </a:r>
            <a:endParaRPr lang="en-US" dirty="0"/>
          </a:p>
          <a:p>
            <a:endParaRPr lang="ru-RU" dirty="0" smtClean="0"/>
          </a:p>
          <a:p>
            <a:r>
              <a:rPr lang="ru-RU" dirty="0" smtClean="0"/>
              <a:t>Совещании </a:t>
            </a:r>
            <a:r>
              <a:rPr lang="ru-RU" dirty="0"/>
              <a:t>по ВЭПП-2000/ВЭПП-6, </a:t>
            </a:r>
            <a:endParaRPr lang="ru-RU" dirty="0" smtClean="0"/>
          </a:p>
          <a:p>
            <a:r>
              <a:rPr lang="ru-RU" dirty="0" smtClean="0"/>
              <a:t>18-19 </a:t>
            </a:r>
            <a:r>
              <a:rPr lang="ru-RU" dirty="0"/>
              <a:t>декабря 2025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17" y="0"/>
            <a:ext cx="308496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2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Вигглер</a:t>
            </a:r>
            <a:endParaRPr lang="en-US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9427" y="540000"/>
            <a:ext cx="7658932" cy="4889139"/>
            <a:chOff x="9427" y="540000"/>
            <a:chExt cx="7658932" cy="4889139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3"/>
            <a:srcRect l="6812" t="4910" r="12158" b="8851"/>
            <a:stretch/>
          </p:blipFill>
          <p:spPr>
            <a:xfrm>
              <a:off x="672883" y="540000"/>
              <a:ext cx="6480000" cy="4874543"/>
            </a:xfrm>
            <a:prstGeom prst="rect">
              <a:avLst/>
            </a:prstGeom>
          </p:spPr>
        </p:pic>
        <p:grpSp>
          <p:nvGrpSpPr>
            <p:cNvPr id="62" name="Группа 61"/>
            <p:cNvGrpSpPr/>
            <p:nvPr/>
          </p:nvGrpSpPr>
          <p:grpSpPr>
            <a:xfrm>
              <a:off x="4950019" y="552599"/>
              <a:ext cx="2718340" cy="1806024"/>
              <a:chOff x="6219275" y="1326795"/>
              <a:chExt cx="2718340" cy="1806024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7863282" y="2763487"/>
                <a:ext cx="1074333" cy="369332"/>
              </a:xfrm>
              <a:prstGeom prst="rect">
                <a:avLst/>
              </a:prstGeom>
              <a:noFill/>
              <a:ln>
                <a:solidFill>
                  <a:srgbClr val="FF00FF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FF"/>
                    </a:solidFill>
                  </a:rPr>
                  <a:t>WIGGLER</a:t>
                </a:r>
                <a:endParaRPr lang="en-US" dirty="0">
                  <a:solidFill>
                    <a:srgbClr val="FF00FF"/>
                  </a:solidFill>
                </a:endParaRPr>
              </a:p>
            </p:txBody>
          </p:sp>
          <p:cxnSp>
            <p:nvCxnSpPr>
              <p:cNvPr id="52" name="Прямая соединительная линия 51"/>
              <p:cNvCxnSpPr>
                <a:stCxn id="53" idx="6"/>
                <a:endCxn id="51" idx="0"/>
              </p:cNvCxnSpPr>
              <p:nvPr/>
            </p:nvCxnSpPr>
            <p:spPr>
              <a:xfrm>
                <a:off x="6739073" y="1533962"/>
                <a:ext cx="1661376" cy="1229525"/>
              </a:xfrm>
              <a:prstGeom prst="line">
                <a:avLst/>
              </a:prstGeom>
              <a:ln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Овал 52"/>
              <p:cNvSpPr/>
              <p:nvPr/>
            </p:nvSpPr>
            <p:spPr>
              <a:xfrm>
                <a:off x="6219275" y="1326795"/>
                <a:ext cx="519798" cy="414333"/>
              </a:xfrm>
              <a:prstGeom prst="ellipse">
                <a:avLst/>
              </a:prstGeom>
              <a:noFill/>
              <a:ln w="635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Группа 58"/>
            <p:cNvGrpSpPr/>
            <p:nvPr/>
          </p:nvGrpSpPr>
          <p:grpSpPr>
            <a:xfrm>
              <a:off x="9427" y="759765"/>
              <a:ext cx="2699609" cy="4154770"/>
              <a:chOff x="5476931" y="1413999"/>
              <a:chExt cx="2699609" cy="4154770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5476931" y="3184630"/>
                <a:ext cx="1170577" cy="369332"/>
              </a:xfrm>
              <a:prstGeom prst="rect">
                <a:avLst/>
              </a:prstGeom>
              <a:noFill/>
              <a:ln>
                <a:solidFill>
                  <a:srgbClr val="FF00FF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FF"/>
                    </a:solidFill>
                  </a:rPr>
                  <a:t>INJECTION</a:t>
                </a:r>
                <a:endParaRPr lang="en-US" dirty="0">
                  <a:solidFill>
                    <a:srgbClr val="FF00FF"/>
                  </a:solidFill>
                </a:endParaRPr>
              </a:p>
            </p:txBody>
          </p:sp>
          <p:cxnSp>
            <p:nvCxnSpPr>
              <p:cNvPr id="57" name="Прямая соединительная линия 56"/>
              <p:cNvCxnSpPr>
                <a:stCxn id="56" idx="0"/>
              </p:cNvCxnSpPr>
              <p:nvPr/>
            </p:nvCxnSpPr>
            <p:spPr>
              <a:xfrm flipV="1">
                <a:off x="6062220" y="1413999"/>
                <a:ext cx="2114320" cy="1770631"/>
              </a:xfrm>
              <a:prstGeom prst="line">
                <a:avLst/>
              </a:prstGeom>
              <a:ln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Прямая соединительная линия 57"/>
              <p:cNvCxnSpPr/>
              <p:nvPr/>
            </p:nvCxnSpPr>
            <p:spPr>
              <a:xfrm>
                <a:off x="8170426" y="1413999"/>
                <a:ext cx="5868" cy="4154770"/>
              </a:xfrm>
              <a:prstGeom prst="line">
                <a:avLst/>
              </a:prstGeom>
              <a:ln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Группа 71"/>
            <p:cNvGrpSpPr/>
            <p:nvPr/>
          </p:nvGrpSpPr>
          <p:grpSpPr>
            <a:xfrm>
              <a:off x="255711" y="767565"/>
              <a:ext cx="3708758" cy="4661574"/>
              <a:chOff x="575853" y="1930428"/>
              <a:chExt cx="3708758" cy="4661574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575853" y="6222670"/>
                <a:ext cx="659155" cy="369332"/>
              </a:xfrm>
              <a:prstGeom prst="rect">
                <a:avLst/>
              </a:prstGeom>
              <a:noFill/>
              <a:ln>
                <a:solidFill>
                  <a:srgbClr val="FF00FF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FF"/>
                    </a:solidFill>
                  </a:rPr>
                  <a:t>X-</a:t>
                </a:r>
                <a:r>
                  <a:rPr lang="en-US" dirty="0" err="1" smtClean="0">
                    <a:solidFill>
                      <a:srgbClr val="FF00FF"/>
                    </a:solidFill>
                  </a:rPr>
                  <a:t>ing</a:t>
                </a:r>
                <a:endParaRPr lang="en-US" dirty="0">
                  <a:solidFill>
                    <a:srgbClr val="FF00FF"/>
                  </a:solidFill>
                </a:endParaRPr>
              </a:p>
            </p:txBody>
          </p:sp>
          <p:cxnSp>
            <p:nvCxnSpPr>
              <p:cNvPr id="67" name="Прямая соединительная линия 66"/>
              <p:cNvCxnSpPr>
                <a:stCxn id="66" idx="0"/>
              </p:cNvCxnSpPr>
              <p:nvPr/>
            </p:nvCxnSpPr>
            <p:spPr>
              <a:xfrm flipV="1">
                <a:off x="905431" y="6077398"/>
                <a:ext cx="3355496" cy="145272"/>
              </a:xfrm>
              <a:prstGeom prst="line">
                <a:avLst/>
              </a:prstGeom>
              <a:ln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Прямая соединительная линия 67"/>
              <p:cNvCxnSpPr/>
              <p:nvPr/>
            </p:nvCxnSpPr>
            <p:spPr>
              <a:xfrm flipH="1">
                <a:off x="4260927" y="1930428"/>
                <a:ext cx="23684" cy="4146970"/>
              </a:xfrm>
              <a:prstGeom prst="line">
                <a:avLst/>
              </a:prstGeom>
              <a:ln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6841210" y="2442817"/>
                <a:ext cx="1709314" cy="2163285"/>
              </a:xfrm>
              <a:prstGeom prst="rect">
                <a:avLst/>
              </a:prstGeom>
              <a:noFill/>
              <a:ln>
                <a:solidFill>
                  <a:srgbClr val="FF00FF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𝑤𝑖𝑔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=3.5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Т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𝑤𝑖𝑔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см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𝑝𝑜𝑙𝑒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=23</m:t>
                      </m:r>
                    </m:oMath>
                  </m:oMathPara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𝑤𝑖𝑔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=1.725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м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𝑑𝑖𝑝𝑜𝑙𝑒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=3.5</m:t>
                    </m:r>
                  </m:oMath>
                </a14:m>
                <a:r>
                  <a:rPr lang="en-US" b="0" dirty="0" smtClean="0"/>
                  <a:t> </a:t>
                </a:r>
                <a:r>
                  <a:rPr lang="ru-RU" b="0" dirty="0" smtClean="0"/>
                  <a:t>Т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𝑑𝑖𝑝𝑜𝑙𝑒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ru-RU" b="0" dirty="0" smtClean="0"/>
                  <a:t> см</a:t>
                </a:r>
                <a:endParaRPr lang="en-US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=3.565</m:t>
                    </m:r>
                  </m:oMath>
                </a14:m>
                <a:r>
                  <a:rPr lang="en-US" b="0" dirty="0" smtClean="0"/>
                  <a:t> </a:t>
                </a:r>
                <a:r>
                  <a:rPr lang="ru-RU" b="0" dirty="0" smtClean="0"/>
                  <a:t>м</a:t>
                </a:r>
                <a:endParaRPr lang="en-US" b="0" dirty="0" smtClean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210" y="2442817"/>
                <a:ext cx="1709314" cy="2163285"/>
              </a:xfrm>
              <a:prstGeom prst="rect">
                <a:avLst/>
              </a:prstGeom>
              <a:blipFill>
                <a:blip r:embed="rId4"/>
                <a:stretch>
                  <a:fillRect t="-1120" r="-2120" b="-3361"/>
                </a:stretch>
              </a:blipFill>
              <a:ln>
                <a:solidFill>
                  <a:srgbClr val="FF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681" y="5135834"/>
            <a:ext cx="2880000" cy="1728000"/>
          </a:xfrm>
          <a:prstGeom prst="rect">
            <a:avLst/>
          </a:prstGeom>
          <a:ln>
            <a:solidFill>
              <a:srgbClr val="FF00FF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000" y="956598"/>
            <a:ext cx="2880000" cy="1929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000" y="2922198"/>
            <a:ext cx="2880000" cy="1893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000" y="4851798"/>
            <a:ext cx="2880000" cy="1908000"/>
          </a:xfrm>
          <a:prstGeom prst="rect">
            <a:avLst/>
          </a:prstGeom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0B03-675D-4F6C-A4AC-DA865D8138B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01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Коллайдер</a:t>
            </a:r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000" y="1832049"/>
            <a:ext cx="5760000" cy="3456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0" t="4103" r="18597" b="8718"/>
          <a:stretch/>
        </p:blipFill>
        <p:spPr>
          <a:xfrm>
            <a:off x="246000" y="969573"/>
            <a:ext cx="5760000" cy="518095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0B03-675D-4F6C-A4AC-DA865D8138B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86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0B03-675D-4F6C-A4AC-DA865D8138B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66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00" y="540000"/>
            <a:ext cx="6480000" cy="4536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Динамическая</a:t>
            </a:r>
            <a:r>
              <a:rPr lang="ru-RU" dirty="0"/>
              <a:t> </a:t>
            </a:r>
            <a:r>
              <a:rPr lang="ru-RU" dirty="0" smtClean="0"/>
              <a:t>и энергетические апертуры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65601" y="5780750"/>
            <a:ext cx="371383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Ассиметричные полукольца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 каждом</a:t>
            </a:r>
            <a:r>
              <a:rPr lang="en-US" dirty="0" smtClean="0"/>
              <a:t> 6 </a:t>
            </a:r>
            <a:r>
              <a:rPr lang="ru-RU" dirty="0" smtClean="0"/>
              <a:t>нелинейных «ручек»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Всего </a:t>
            </a:r>
            <a:r>
              <a:rPr lang="en-US" dirty="0" smtClean="0"/>
              <a:t>12</a:t>
            </a:r>
            <a:r>
              <a:rPr lang="ru-RU" dirty="0" smtClean="0"/>
              <a:t> нелинейных «ручек»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1250" t="4667" r="14191" b="8177"/>
          <a:stretch/>
        </p:blipFill>
        <p:spPr>
          <a:xfrm>
            <a:off x="8868000" y="540000"/>
            <a:ext cx="3168000" cy="26134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9075" t="4155" r="14433" b="8862"/>
          <a:stretch/>
        </p:blipFill>
        <p:spPr>
          <a:xfrm>
            <a:off x="8811438" y="3153472"/>
            <a:ext cx="3168000" cy="25424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Таблица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6150626"/>
                  </p:ext>
                </p:extLst>
              </p:nvPr>
            </p:nvGraphicFramePr>
            <p:xfrm>
              <a:off x="732000" y="5113766"/>
              <a:ext cx="5328000" cy="112864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160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CRAB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𝑇𝑜𝑢𝑠𝑐h𝑒𝑘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1800" b="0" i="0" u="none" strike="noStrike" kern="1200" dirty="0" smtClean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2025.10.25-03.10.36</a:t>
                          </a:r>
                          <a:endParaRPr lang="ru-RU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ru-RU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1039</a:t>
                          </a:r>
                          <a:endParaRPr lang="ru-RU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6×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b="0" i="0" u="none" strike="noStrike" kern="1200" dirty="0" smtClean="0">
                              <a:solidFill>
                                <a:srgbClr val="00B05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2025.10.25-03.10.36</a:t>
                          </a:r>
                          <a:endParaRPr lang="ru-RU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B050"/>
                              </a:solidFill>
                            </a:rPr>
                            <a:t>0</a:t>
                          </a:r>
                          <a:endParaRPr lang="ru-RU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B050"/>
                              </a:solidFill>
                            </a:rPr>
                            <a:t>2783</a:t>
                          </a:r>
                          <a:endParaRPr lang="ru-RU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6×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Таблица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6150626"/>
                  </p:ext>
                </p:extLst>
              </p:nvPr>
            </p:nvGraphicFramePr>
            <p:xfrm>
              <a:off x="732000" y="5113766"/>
              <a:ext cx="5328000" cy="112864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160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6969"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CRAB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35821" t="-7813" r="-100995" b="-2140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35821" t="-7813" r="-995" b="-2140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1800" b="0" i="0" u="none" strike="noStrike" kern="1200" dirty="0" smtClean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2025.10.25-03.10.36</a:t>
                          </a:r>
                          <a:endParaRPr lang="ru-RU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ru-RU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1039</a:t>
                          </a:r>
                          <a:endParaRPr lang="ru-RU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35821" t="-111290" r="-995" b="-1209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b="0" i="0" u="none" strike="noStrike" kern="1200" dirty="0" smtClean="0">
                              <a:solidFill>
                                <a:srgbClr val="00B05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2025.10.25-03.10.36</a:t>
                          </a:r>
                          <a:endParaRPr lang="ru-RU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B050"/>
                              </a:solidFill>
                            </a:rPr>
                            <a:t>0</a:t>
                          </a:r>
                          <a:endParaRPr lang="ru-RU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B050"/>
                              </a:solidFill>
                            </a:rPr>
                            <a:t>2783</a:t>
                          </a:r>
                          <a:endParaRPr lang="ru-RU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35821" t="-214754" r="-995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0B03-675D-4F6C-A4AC-DA865D8138B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94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78" r="12244"/>
          <a:stretch/>
        </p:blipFill>
        <p:spPr>
          <a:xfrm>
            <a:off x="-1" y="2373559"/>
            <a:ext cx="11880000" cy="18776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Локальная энергетическая апертура</a:t>
            </a:r>
            <a:r>
              <a:rPr lang="en-US" dirty="0" smtClean="0"/>
              <a:t> (LMA)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334172" y="540000"/>
                <a:ext cx="3523657" cy="8683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𝐷𝐴</m:t>
                              </m:r>
                            </m:sub>
                          </m:sSub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ℋ</m:t>
                              </m:r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4172" y="540000"/>
                <a:ext cx="3523657" cy="8683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46868" y="1720910"/>
                <a:ext cx="5388591" cy="56509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CRAB=1: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800" dirty="0" smtClean="0"/>
                  <a:t>=1039 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=6×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68" y="1720910"/>
                <a:ext cx="5388591" cy="565091"/>
              </a:xfrm>
              <a:prstGeom prst="rect">
                <a:avLst/>
              </a:prstGeom>
              <a:blipFill>
                <a:blip r:embed="rId5"/>
                <a:stretch>
                  <a:fillRect l="-2257" t="-6316" b="-2315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0B03-675D-4F6C-A4AC-DA865D8138B7}" type="slidenum">
              <a:rPr lang="ru-RU" smtClean="0"/>
              <a:t>14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20" r="12243"/>
          <a:stretch/>
        </p:blipFill>
        <p:spPr>
          <a:xfrm>
            <a:off x="-1" y="4991421"/>
            <a:ext cx="11880000" cy="18665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46868" y="4338773"/>
                <a:ext cx="5388591" cy="56509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CRAB=0: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800" dirty="0" smtClean="0"/>
                  <a:t>=2783 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=6×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68" y="4338773"/>
                <a:ext cx="5388591" cy="565091"/>
              </a:xfrm>
              <a:prstGeom prst="rect">
                <a:avLst/>
              </a:prstGeom>
              <a:blipFill>
                <a:blip r:embed="rId7"/>
                <a:stretch>
                  <a:fillRect l="-2257" t="-7447" b="-2446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486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Эффекты встречи: распределение при</a:t>
            </a:r>
            <a:r>
              <a:rPr lang="en-US" dirty="0" smtClean="0"/>
              <a:t> CRAB=1,0,-1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0B03-675D-4F6C-A4AC-DA865D8138B7}" type="slidenum">
              <a:rPr lang="ru-RU" smtClean="0"/>
              <a:t>15</a:t>
            </a:fld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21" y="1164352"/>
            <a:ext cx="4059099" cy="3967247"/>
            <a:chOff x="21" y="1164352"/>
            <a:chExt cx="4059099" cy="3967247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49"/>
            <a:stretch/>
          </p:blipFill>
          <p:spPr>
            <a:xfrm>
              <a:off x="21" y="1171599"/>
              <a:ext cx="4059099" cy="39600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567745" y="1164352"/>
              <a:ext cx="923651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CRAB=1</a:t>
              </a:r>
              <a:endParaRPr lang="ru-RU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073709" y="1164352"/>
            <a:ext cx="4051851" cy="3967247"/>
            <a:chOff x="4073709" y="1164352"/>
            <a:chExt cx="4051851" cy="3967247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40"/>
            <a:stretch/>
          </p:blipFill>
          <p:spPr>
            <a:xfrm>
              <a:off x="4073709" y="1171599"/>
              <a:ext cx="4051851" cy="3960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637809" y="1164352"/>
              <a:ext cx="923651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CRAB=0</a:t>
              </a:r>
              <a:endParaRPr lang="ru-RU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8140149" y="1164352"/>
            <a:ext cx="4051851" cy="3967247"/>
            <a:chOff x="8140149" y="1164352"/>
            <a:chExt cx="4051851" cy="3967247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40"/>
            <a:stretch/>
          </p:blipFill>
          <p:spPr>
            <a:xfrm>
              <a:off x="8140149" y="1171599"/>
              <a:ext cx="4051851" cy="39600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9668983" y="1164352"/>
              <a:ext cx="994183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CRAB=-1</a:t>
              </a:r>
              <a:endParaRPr lang="ru-RU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6000" y="5466565"/>
                <a:ext cx="4837991" cy="1069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𝑑𝐴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00" y="5466565"/>
                <a:ext cx="4837991" cy="10691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178295" y="5402188"/>
                <a:ext cx="2857705" cy="11978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𝜀𝛽</m:t>
                              </m:r>
                            </m:e>
                          </m:rad>
                        </m:den>
                      </m:f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8295" y="5402188"/>
                <a:ext cx="2857705" cy="11978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44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Эффекты встречи</a:t>
            </a:r>
            <a:r>
              <a:rPr lang="en-US" dirty="0" smtClean="0"/>
              <a:t>:</a:t>
            </a:r>
            <a:r>
              <a:rPr lang="ru-RU" dirty="0" smtClean="0"/>
              <a:t> светимость при</a:t>
            </a:r>
            <a:r>
              <a:rPr lang="en-US" dirty="0" smtClean="0"/>
              <a:t> CRAB=1 vs CRAB=0</a:t>
            </a:r>
            <a:endParaRPr lang="en-US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0B03-675D-4F6C-A4AC-DA865D8138B7}" type="slidenum">
              <a:rPr lang="ru-RU" smtClean="0"/>
              <a:t>16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5715000" cy="5715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143000"/>
            <a:ext cx="5715000" cy="5715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305750" y="2884791"/>
                <a:ext cx="381000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𝑑𝑒𝑠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29</m:t>
                          </m:r>
                        </m:sup>
                      </m:sSup>
                    </m:oMath>
                  </m:oMathPara>
                </a14:m>
                <a:endParaRPr lang="en-US" sz="28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8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𝑠𝑖𝑚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=8.78×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29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750" y="2884791"/>
                <a:ext cx="3810000" cy="1384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7704693" y="2884791"/>
                <a:ext cx="381000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𝑑𝑒𝑠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=10.3×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29</m:t>
                          </m:r>
                        </m:sup>
                      </m:sSup>
                    </m:oMath>
                  </m:oMathPara>
                </a14:m>
                <a:endParaRPr lang="en-US" sz="28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8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𝑠𝑖𝑚</m:t>
                          </m:r>
                        </m:sub>
                      </m:sSub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.7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29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4693" y="2884791"/>
                <a:ext cx="3810000" cy="13849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334760" y="1767017"/>
            <a:ext cx="92365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CRAB=1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055695" y="1767017"/>
            <a:ext cx="92365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CRAB=0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527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Объект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35257210"/>
                  </p:ext>
                </p:extLst>
              </p:nvPr>
            </p:nvGraphicFramePr>
            <p:xfrm>
              <a:off x="246000" y="170815"/>
              <a:ext cx="11700000" cy="65163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61956">
                      <a:extLst>
                        <a:ext uri="{9D8B030D-6E8A-4147-A177-3AD203B41FA5}">
                          <a16:colId xmlns:a16="http://schemas.microsoft.com/office/drawing/2014/main" val="3320060917"/>
                        </a:ext>
                      </a:extLst>
                    </a:gridCol>
                    <a:gridCol w="2259511">
                      <a:extLst>
                        <a:ext uri="{9D8B030D-6E8A-4147-A177-3AD203B41FA5}">
                          <a16:colId xmlns:a16="http://schemas.microsoft.com/office/drawing/2014/main" val="1273561202"/>
                        </a:ext>
                      </a:extLst>
                    </a:gridCol>
                    <a:gridCol w="2259511">
                      <a:extLst>
                        <a:ext uri="{9D8B030D-6E8A-4147-A177-3AD203B41FA5}">
                          <a16:colId xmlns:a16="http://schemas.microsoft.com/office/drawing/2014/main" val="1872476565"/>
                        </a:ext>
                      </a:extLst>
                    </a:gridCol>
                    <a:gridCol w="2259511">
                      <a:extLst>
                        <a:ext uri="{9D8B030D-6E8A-4147-A177-3AD203B41FA5}">
                          <a16:colId xmlns:a16="http://schemas.microsoft.com/office/drawing/2014/main" val="108533648"/>
                        </a:ext>
                      </a:extLst>
                    </a:gridCol>
                    <a:gridCol w="2259511">
                      <a:extLst>
                        <a:ext uri="{9D8B030D-6E8A-4147-A177-3AD203B41FA5}">
                          <a16:colId xmlns:a16="http://schemas.microsoft.com/office/drawing/2014/main" val="195027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oMath>
                          </a14:m>
                          <a:r>
                            <a:rPr lang="en-US" sz="2800" b="1" dirty="0" smtClean="0"/>
                            <a:t>, </a:t>
                          </a:r>
                          <a:r>
                            <a:rPr lang="ru-RU" sz="2800" b="1" dirty="0" smtClean="0"/>
                            <a:t>МэВ</a:t>
                          </a:r>
                          <a:endParaRPr lang="en-US" sz="2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800" dirty="0" smtClean="0"/>
                            <a:t>500</a:t>
                          </a:r>
                          <a:endParaRPr lang="en-US" sz="28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800" dirty="0" smtClean="0"/>
                            <a:t>1000</a:t>
                          </a:r>
                          <a:endParaRPr lang="en-US" sz="28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1550</a:t>
                          </a:r>
                          <a:endParaRPr kumimoji="0" lang="en-US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2100</a:t>
                          </a:r>
                          <a:endParaRPr kumimoji="0" lang="en-US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5953892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8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𝚷</m:t>
                              </m:r>
                            </m:oMath>
                          </a14:m>
                          <a:r>
                            <a:rPr lang="en-US" sz="2800" b="1" dirty="0" smtClean="0">
                              <a:solidFill>
                                <a:schemeClr val="bg1"/>
                              </a:solidFill>
                            </a:rPr>
                            <a:t>, </a:t>
                          </a:r>
                          <a:r>
                            <a:rPr lang="ru-RU" sz="2800" b="1" dirty="0" smtClean="0">
                              <a:solidFill>
                                <a:schemeClr val="bg1"/>
                              </a:solidFill>
                            </a:rPr>
                            <a:t>м</a:t>
                          </a:r>
                          <a:r>
                            <a:rPr lang="en-US" sz="2800" b="1" dirty="0" smtClean="0">
                              <a:solidFill>
                                <a:schemeClr val="bg1"/>
                              </a:solidFill>
                            </a:rPr>
                            <a:t> |</a:t>
                          </a:r>
                          <a:r>
                            <a:rPr lang="en-US" sz="2800" b="1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ru-RU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ru-RU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oMath>
                          </a14:m>
                          <a:r>
                            <a:rPr lang="en-US" sz="2800" b="1" dirty="0" smtClean="0">
                              <a:solidFill>
                                <a:schemeClr val="bg1"/>
                              </a:solidFill>
                            </a:rPr>
                            <a:t>, </a:t>
                          </a:r>
                          <a:r>
                            <a:rPr lang="ru-RU" sz="2800" b="1" dirty="0" smtClean="0">
                              <a:solidFill>
                                <a:schemeClr val="bg1"/>
                              </a:solidFill>
                            </a:rPr>
                            <a:t>мрад</a:t>
                          </a:r>
                          <a:endParaRPr lang="en-US" sz="2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9689" marR="49689" marT="0" marB="0">
                        <a:solidFill>
                          <a:srgbClr val="5B9BD5"/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dirty="0" smtClean="0"/>
                            <a:t>388</a:t>
                          </a:r>
                          <a:r>
                            <a:rPr lang="en-US" sz="2800" dirty="0" smtClean="0"/>
                            <a:t> | 50</a:t>
                          </a:r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68757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  <m:sup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Sup>
                                <m:sSubSupPr>
                                  <m:ctrlP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  <m:sup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800" b="1" dirty="0" smtClean="0">
                              <a:solidFill>
                                <a:schemeClr val="bg1"/>
                              </a:solidFill>
                            </a:rPr>
                            <a:t>, </a:t>
                          </a:r>
                          <a:r>
                            <a:rPr lang="ru-RU" sz="2800" b="1" dirty="0" smtClean="0">
                              <a:solidFill>
                                <a:schemeClr val="bg1"/>
                              </a:solidFill>
                            </a:rPr>
                            <a:t>мм</a:t>
                          </a:r>
                          <a:endParaRPr lang="en-US" sz="2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9689" marR="49689" marT="0" marB="0">
                        <a:solidFill>
                          <a:srgbClr val="5B9BD5"/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150/3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90991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𝒕𝒐𝒕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b="1" dirty="0" smtClean="0">
                              <a:solidFill>
                                <a:schemeClr val="bg1"/>
                              </a:solidFill>
                            </a:rPr>
                            <a:t>, </a:t>
                          </a:r>
                          <a:r>
                            <a:rPr lang="ru-RU" sz="2800" b="1" dirty="0" smtClean="0">
                              <a:solidFill>
                                <a:schemeClr val="bg1"/>
                              </a:solidFill>
                            </a:rPr>
                            <a:t>А</a:t>
                          </a:r>
                          <a:endParaRPr lang="en-US" sz="2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9689" marR="49689" marT="0" marB="0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0.26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0.78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1.5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1.5</a:t>
                          </a:r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44783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𝜺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b="1" dirty="0" smtClean="0">
                              <a:solidFill>
                                <a:schemeClr val="bg1"/>
                              </a:solidFill>
                            </a:rPr>
                            <a:t>, nm</a:t>
                          </a:r>
                          <a:endParaRPr lang="en-US" sz="2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9689" marR="49689" marT="0" marB="0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55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33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31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30</a:t>
                          </a:r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52223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𝜺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  <m: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𝜺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b="1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endParaRPr lang="en-US" sz="2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9689" marR="49689" marT="0" marB="0">
                        <a:solidFill>
                          <a:srgbClr val="5B9BD5"/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0.006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30588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sub>
                              </m:sSub>
                              <m: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800" b="1" dirty="0" smtClean="0">
                              <a:solidFill>
                                <a:schemeClr val="bg1"/>
                              </a:solidFill>
                            </a:rPr>
                            <a:t>|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b="1" dirty="0" smtClean="0">
                              <a:solidFill>
                                <a:schemeClr val="bg1"/>
                              </a:solidFill>
                            </a:rPr>
                            <a:t>, </a:t>
                          </a:r>
                          <a:r>
                            <a:rPr lang="ru-RU" sz="2800" b="1" dirty="0" smtClean="0">
                              <a:solidFill>
                                <a:schemeClr val="bg1"/>
                              </a:solidFill>
                            </a:rPr>
                            <a:t>мм</a:t>
                          </a:r>
                          <a:endParaRPr lang="en-US" sz="2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9689" marR="49689" marT="0" marB="0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0.7 | 12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0.6 | 10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0.8 | 13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0.9 | 15</a:t>
                          </a:r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38527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sub>
                              </m:sSub>
                              <m: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800" b="1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endParaRPr lang="en-US" sz="2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9689" marR="49689" marT="0" marB="0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0.52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1.55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6.9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9</a:t>
                          </a:r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75726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sub>
                              </m:sSub>
                              <m: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oMath>
                          </a14:m>
                          <a:r>
                            <a:rPr lang="en-US" sz="2800" b="1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endParaRPr lang="en-US" sz="2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9689" marR="49689" marT="0" marB="0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406/452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406/452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201/452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134/452</a:t>
                          </a:r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939846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𝝃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  <m: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𝝃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b="1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endParaRPr lang="en-US" sz="2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9689" marR="49689" marT="0" marB="0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0.004/0.02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0.007/0.05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0.01/0.1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0.01/0.1</a:t>
                          </a:r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665797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𝑻𝒐𝒖𝒔𝒄𝒉𝒆𝒌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b="1" dirty="0" smtClean="0">
                              <a:solidFill>
                                <a:schemeClr val="bg1"/>
                              </a:solidFill>
                            </a:rPr>
                            <a:t>, </a:t>
                          </a:r>
                          <a:r>
                            <a:rPr lang="ru-RU" sz="2800" b="1" dirty="0" smtClean="0">
                              <a:solidFill>
                                <a:schemeClr val="bg1"/>
                              </a:solidFill>
                            </a:rPr>
                            <a:t>с</a:t>
                          </a:r>
                          <a:endParaRPr lang="en-US" sz="2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9689" marR="49689" marT="0" marB="0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900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900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1039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1951</a:t>
                          </a:r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675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𝓛</m:t>
                              </m:r>
                            </m:oMath>
                          </a14:m>
                          <a:r>
                            <a:rPr lang="en-US" sz="2800" b="1" dirty="0" smtClean="0">
                              <a:solidFill>
                                <a:schemeClr val="bg1"/>
                              </a:solidFill>
                            </a:rPr>
                            <a:t>,</a:t>
                          </a:r>
                          <a:r>
                            <a:rPr lang="ru-RU" sz="2800" b="1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𝟑𝟐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см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с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endParaRPr lang="en-US" sz="2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9689" marR="49689" marT="0" marB="0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oMath>
                            </m:oMathPara>
                          </a14:m>
                          <a:endParaRPr lang="ru-RU" sz="1800" b="0" i="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ru-RU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oMath>
                          </a14:m>
                          <a:r>
                            <a:rPr lang="en-US" sz="2800" b="1" dirty="0" smtClean="0"/>
                            <a:t>5</a:t>
                          </a:r>
                          <a:endParaRPr lang="ru-RU" sz="2800" b="1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8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ru-RU" sz="28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ru-RU" sz="2800" b="1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800" b="1" i="1" smtClean="0">
                                    <a:latin typeface="Cambria Math" panose="02040503050406030204" pitchFamily="18" charset="0"/>
                                  </a:rPr>
                                  <m:t>𝟐𝟎𝟎</m:t>
                                </m:r>
                              </m:oMath>
                            </m:oMathPara>
                          </a14:m>
                          <a:endParaRPr lang="ru-RU" sz="2800" b="1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508849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Объект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35257210"/>
                  </p:ext>
                </p:extLst>
              </p:nvPr>
            </p:nvGraphicFramePr>
            <p:xfrm>
              <a:off x="246000" y="170815"/>
              <a:ext cx="11700000" cy="65163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61956">
                      <a:extLst>
                        <a:ext uri="{9D8B030D-6E8A-4147-A177-3AD203B41FA5}">
                          <a16:colId xmlns:a16="http://schemas.microsoft.com/office/drawing/2014/main" val="3320060917"/>
                        </a:ext>
                      </a:extLst>
                    </a:gridCol>
                    <a:gridCol w="2259511">
                      <a:extLst>
                        <a:ext uri="{9D8B030D-6E8A-4147-A177-3AD203B41FA5}">
                          <a16:colId xmlns:a16="http://schemas.microsoft.com/office/drawing/2014/main" val="1273561202"/>
                        </a:ext>
                      </a:extLst>
                    </a:gridCol>
                    <a:gridCol w="2259511">
                      <a:extLst>
                        <a:ext uri="{9D8B030D-6E8A-4147-A177-3AD203B41FA5}">
                          <a16:colId xmlns:a16="http://schemas.microsoft.com/office/drawing/2014/main" val="1872476565"/>
                        </a:ext>
                      </a:extLst>
                    </a:gridCol>
                    <a:gridCol w="2259511">
                      <a:extLst>
                        <a:ext uri="{9D8B030D-6E8A-4147-A177-3AD203B41FA5}">
                          <a16:colId xmlns:a16="http://schemas.microsoft.com/office/drawing/2014/main" val="108533648"/>
                        </a:ext>
                      </a:extLst>
                    </a:gridCol>
                    <a:gridCol w="2259511">
                      <a:extLst>
                        <a:ext uri="{9D8B030D-6E8A-4147-A177-3AD203B41FA5}">
                          <a16:colId xmlns:a16="http://schemas.microsoft.com/office/drawing/2014/main" val="1950276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29" t="-20000" r="-340275" b="-119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800" dirty="0" smtClean="0"/>
                            <a:t>500</a:t>
                          </a:r>
                          <a:endParaRPr lang="en-US" sz="28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800" dirty="0" smtClean="0"/>
                            <a:t>1000</a:t>
                          </a:r>
                          <a:endParaRPr lang="en-US" sz="28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1550</a:t>
                          </a:r>
                          <a:endParaRPr kumimoji="0" lang="en-US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2100</a:t>
                          </a:r>
                          <a:endParaRPr kumimoji="0" lang="en-US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595389205"/>
                      </a:ext>
                    </a:extLst>
                  </a:tr>
                  <a:tr h="5480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229" t="-113333" r="-340275" b="-1025556"/>
                          </a:stretch>
                        </a:blip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dirty="0" smtClean="0"/>
                            <a:t>388</a:t>
                          </a:r>
                          <a:r>
                            <a:rPr lang="en-US" sz="2800" dirty="0" smtClean="0"/>
                            <a:t> | 50</a:t>
                          </a:r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6875752"/>
                      </a:ext>
                    </a:extLst>
                  </a:tr>
                  <a:tr h="5480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229" t="-213333" r="-340275" b="-925556"/>
                          </a:stretch>
                        </a:blip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150/3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9099189"/>
                      </a:ext>
                    </a:extLst>
                  </a:tr>
                  <a:tr h="5480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229" t="-313333" r="-340275" b="-82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0.26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0.78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1.5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1.5</a:t>
                          </a:r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4478394"/>
                      </a:ext>
                    </a:extLst>
                  </a:tr>
                  <a:tr h="5480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229" t="-413333" r="-340275" b="-72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55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33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31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30</a:t>
                          </a:r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5222306"/>
                      </a:ext>
                    </a:extLst>
                  </a:tr>
                  <a:tr h="5480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229" t="-513333" r="-340275" b="-625556"/>
                          </a:stretch>
                        </a:blip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0.006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3058873"/>
                      </a:ext>
                    </a:extLst>
                  </a:tr>
                  <a:tr h="5480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229" t="-620225" r="-340275" b="-5325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0.7 | 12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0.6 | 10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0.8 | 13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0.9 | 15</a:t>
                          </a:r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3852724"/>
                      </a:ext>
                    </a:extLst>
                  </a:tr>
                  <a:tr h="5480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229" t="-712222" r="-340275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0.52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1.55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6.9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9</a:t>
                          </a:r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7572681"/>
                      </a:ext>
                    </a:extLst>
                  </a:tr>
                  <a:tr h="5480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229" t="-812222" r="-340275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406/452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406/452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201/452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134/452</a:t>
                          </a:r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93984619"/>
                      </a:ext>
                    </a:extLst>
                  </a:tr>
                  <a:tr h="5480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229" t="-912222" r="-340275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0.004/0.02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0.007/0.05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0.01/0.1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0.01/0.1</a:t>
                          </a:r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66579762"/>
                      </a:ext>
                    </a:extLst>
                  </a:tr>
                  <a:tr h="5480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229" t="-1012222" r="-340275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900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900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1039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1951</a:t>
                          </a:r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6758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229" t="-1177647" r="-340275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8059" t="-1177647" r="-300809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8649" t="-1177647" r="-201622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17790" t="-1177647" r="-101078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17790" t="-1177647" r="-1078" b="-341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08849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0B03-675D-4F6C-A4AC-DA865D8138B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69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46000" y="1063115"/>
            <a:ext cx="11700000" cy="2655550"/>
            <a:chOff x="246000" y="1648007"/>
            <a:chExt cx="11700000" cy="2655550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" name="Объект 3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1020872730"/>
                    </p:ext>
                  </p:extLst>
                </p:nvPr>
              </p:nvGraphicFramePr>
              <p:xfrm>
                <a:off x="246000" y="2171227"/>
                <a:ext cx="11700000" cy="2132330"/>
              </p:xfrm>
              <a:graphic>
                <a:graphicData uri="http://schemas.openxmlformats.org/drawingml/2006/table">
                  <a:tbl>
                    <a:tblPr firstRow="1" bandRow="1">
                      <a:tableStyleId>{5C22544A-7EE6-4342-B048-85BDC9FD1C3A}</a:tableStyleId>
                    </a:tblPr>
                    <a:tblGrid>
                      <a:gridCol w="2661956">
                        <a:extLst>
                          <a:ext uri="{9D8B030D-6E8A-4147-A177-3AD203B41FA5}">
                            <a16:colId xmlns:a16="http://schemas.microsoft.com/office/drawing/2014/main" val="3320060917"/>
                          </a:ext>
                        </a:extLst>
                      </a:gridCol>
                      <a:gridCol w="2259511">
                        <a:extLst>
                          <a:ext uri="{9D8B030D-6E8A-4147-A177-3AD203B41FA5}">
                            <a16:colId xmlns:a16="http://schemas.microsoft.com/office/drawing/2014/main" val="1273561202"/>
                          </a:ext>
                        </a:extLst>
                      </a:gridCol>
                      <a:gridCol w="2259511">
                        <a:extLst>
                          <a:ext uri="{9D8B030D-6E8A-4147-A177-3AD203B41FA5}">
                            <a16:colId xmlns:a16="http://schemas.microsoft.com/office/drawing/2014/main" val="1872476565"/>
                          </a:ext>
                        </a:extLst>
                      </a:gridCol>
                      <a:gridCol w="2259511">
                        <a:extLst>
                          <a:ext uri="{9D8B030D-6E8A-4147-A177-3AD203B41FA5}">
                            <a16:colId xmlns:a16="http://schemas.microsoft.com/office/drawing/2014/main" val="108533648"/>
                          </a:ext>
                        </a:extLst>
                      </a:gridCol>
                      <a:gridCol w="2259511">
                        <a:extLst>
                          <a:ext uri="{9D8B030D-6E8A-4147-A177-3AD203B41FA5}">
                            <a16:colId xmlns:a16="http://schemas.microsoft.com/office/drawing/2014/main" val="1950276"/>
                          </a:ext>
                        </a:extLst>
                      </a:gridCol>
                    </a:tblGrid>
                    <a:tr h="370840">
                      <a:tc>
                        <a:txBody>
                          <a:bodyPr/>
                          <a:lstStyle/>
                          <a:p>
                            <a14:m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oMath>
                            </a14:m>
                            <a:r>
                              <a:rPr lang="en-US" sz="2800" b="1" dirty="0" smtClean="0"/>
                              <a:t>, </a:t>
                            </a:r>
                            <a:r>
                              <a:rPr lang="ru-RU" sz="2800" b="1" dirty="0" smtClean="0"/>
                              <a:t>МэВ</a:t>
                            </a:r>
                            <a:endParaRPr lang="en-US" sz="2800" b="1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lang="ru-RU" sz="2800" dirty="0" smtClean="0"/>
                              <a:t>500</a:t>
                            </a:r>
                            <a:endParaRPr lang="en-US" sz="2800" dirty="0" smtClean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lang="ru-RU" sz="2800" dirty="0" smtClean="0"/>
                              <a:t>1000</a:t>
                            </a:r>
                            <a:endParaRPr lang="en-US" sz="2800" dirty="0" smtClean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ru-RU" sz="2800" b="1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rPr>
                              <a:t>1550</a:t>
                            </a:r>
                            <a:endParaRPr kumimoji="0" lang="en-US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a:txBody>
                        <a:tcPr marL="49689" marR="49689" marT="0" marB="0"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ru-RU" sz="2800" b="1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rPr>
                              <a:t>2100</a:t>
                            </a:r>
                            <a:endParaRPr kumimoji="0" lang="en-US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a:txBody>
                        <a:tcPr marL="49689" marR="49689" marT="0" marB="0"/>
                      </a:tc>
                      <a:extLst>
                        <a:ext uri="{0D108BD9-81ED-4DB2-BD59-A6C34878D82A}">
                          <a16:rowId xmlns:a16="http://schemas.microsoft.com/office/drawing/2014/main" val="1595389205"/>
                        </a:ext>
                      </a:extLst>
                    </a:tr>
                    <a:tr h="370840">
                      <a:tc>
                        <a:txBody>
                          <a:bodyPr/>
                          <a:lstStyle/>
                          <a:p>
                            <a14:m>
                              <m:oMath xmlns:m="http://schemas.openxmlformats.org/officeDocument/2006/math">
                                <m:r>
                                  <a:rPr lang="en-US" sz="28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𝚷</m:t>
                                </m:r>
                              </m:oMath>
                            </a14:m>
                            <a:r>
                              <a:rPr lang="en-US" sz="2800" b="1" dirty="0" smtClean="0">
                                <a:solidFill>
                                  <a:schemeClr val="bg1"/>
                                </a:solidFill>
                              </a:rPr>
                              <a:t>, </a:t>
                            </a:r>
                            <a:r>
                              <a:rPr lang="ru-RU" sz="2800" b="1" dirty="0" smtClean="0">
                                <a:solidFill>
                                  <a:schemeClr val="bg1"/>
                                </a:solidFill>
                              </a:rPr>
                              <a:t>м</a:t>
                            </a:r>
                            <a:endParaRPr lang="en-US" sz="2800" b="1" dirty="0">
                              <a:solidFill>
                                <a:schemeClr val="bg1"/>
                              </a:solidFill>
                            </a:endParaRPr>
                          </a:p>
                        </a:txBody>
                        <a:tcPr marL="49689" marR="49689" marT="0" marB="0">
                          <a:solidFill>
                            <a:srgbClr val="5B9BD5"/>
                          </a:solidFill>
                        </a:tcPr>
                      </a:tc>
                      <a:tc gridSpan="4">
                        <a:txBody>
                          <a:bodyPr/>
                          <a:lstStyle/>
                          <a:p>
                            <a:pPr algn="ctr">
                              <a:lnSpc>
                                <a:spcPct val="107000"/>
                              </a:lnSpc>
                              <a:spcAft>
                                <a:spcPts val="0"/>
                              </a:spcAft>
                            </a:pPr>
                            <a:r>
                              <a:rPr lang="ru-RU" sz="2800" dirty="0" smtClean="0"/>
                              <a:t>388</a:t>
                            </a:r>
                            <a:endParaRPr lang="en-US" sz="2800" dirty="0"/>
                          </a:p>
                        </a:txBody>
                        <a:tcPr/>
                      </a:tc>
                      <a:tc hMerge="1">
                        <a:txBody>
                          <a:bodyPr/>
                          <a:lstStyle/>
                          <a:p>
                            <a:pPr algn="ctr"/>
                            <a:endParaRPr lang="en-US" sz="2800" dirty="0"/>
                          </a:p>
                        </a:txBody>
                        <a:tcPr/>
                      </a:tc>
                      <a:tc hMerge="1">
                        <a:txBody>
                          <a:bodyPr/>
                          <a:lstStyle/>
                          <a:p>
                            <a:pPr algn="ctr"/>
                            <a:endParaRPr lang="en-US" sz="2800" dirty="0"/>
                          </a:p>
                        </a:txBody>
                        <a:tcPr/>
                      </a:tc>
                      <a:tc hMerge="1">
                        <a:txBody>
                          <a:bodyPr/>
                          <a:lstStyle/>
                          <a:p>
                            <a:pPr algn="ctr"/>
                            <a:endParaRPr lang="en-US" sz="2800" dirty="0"/>
                          </a:p>
                        </a:txBody>
                        <a:tcPr/>
                      </a:tc>
                      <a:extLst>
                        <a:ext uri="{0D108BD9-81ED-4DB2-BD59-A6C34878D82A}">
                          <a16:rowId xmlns:a16="http://schemas.microsoft.com/office/drawing/2014/main" val="2456875752"/>
                        </a:ext>
                      </a:extLst>
                    </a:tr>
                    <a:tr h="370840">
                      <a:tc>
                        <a:txBody>
                          <a:bodyPr/>
                          <a:lstStyle/>
                          <a:p>
                            <a14:m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en-US" sz="2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𝑻𝒐𝒖𝒔𝒄𝒉𝒆𝒌</m:t>
                                    </m:r>
                                  </m:sub>
                                </m:sSub>
                              </m:oMath>
                            </a14:m>
                            <a:r>
                              <a:rPr lang="en-US" sz="2800" b="1" dirty="0" smtClean="0">
                                <a:solidFill>
                                  <a:schemeClr val="bg1"/>
                                </a:solidFill>
                              </a:rPr>
                              <a:t>, </a:t>
                            </a:r>
                            <a:r>
                              <a:rPr lang="ru-RU" sz="2800" b="1" dirty="0" smtClean="0">
                                <a:solidFill>
                                  <a:schemeClr val="bg1"/>
                                </a:solidFill>
                              </a:rPr>
                              <a:t>с</a:t>
                            </a:r>
                            <a:endParaRPr lang="en-US" sz="2800" b="1" dirty="0">
                              <a:solidFill>
                                <a:schemeClr val="bg1"/>
                              </a:solidFill>
                            </a:endParaRPr>
                          </a:p>
                        </a:txBody>
                        <a:tcPr marL="49689" marR="49689" marT="0" marB="0">
                          <a:solidFill>
                            <a:srgbClr val="5B9BD5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lnSpc>
                                <a:spcPct val="107000"/>
                              </a:lnSpc>
                              <a:spcAft>
                                <a:spcPts val="0"/>
                              </a:spcAft>
                            </a:pPr>
                            <a:r>
                              <a:rPr lang="en-US" sz="2800" dirty="0" smtClean="0"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900</a:t>
                            </a:r>
                            <a:endParaRPr lang="ru-RU" sz="2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800" dirty="0" smtClean="0"/>
                              <a:t>900</a:t>
                            </a:r>
                            <a:endParaRPr lang="en-US" sz="2800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800" dirty="0" smtClean="0"/>
                              <a:t>1100</a:t>
                            </a:r>
                            <a:endParaRPr lang="en-US" sz="2800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800" dirty="0" smtClean="0"/>
                              <a:t>2000</a:t>
                            </a:r>
                            <a:endParaRPr lang="en-US" sz="2800" dirty="0"/>
                          </a:p>
                        </a:txBody>
                        <a:tcPr/>
                      </a:tc>
                      <a:extLst>
                        <a:ext uri="{0D108BD9-81ED-4DB2-BD59-A6C34878D82A}">
                          <a16:rowId xmlns:a16="http://schemas.microsoft.com/office/drawing/2014/main" val="15867582"/>
                        </a:ext>
                      </a:extLst>
                    </a:tr>
                    <a:tr h="370840">
                      <a:tc>
                        <a:txBody>
                          <a:bodyPr/>
                          <a:lstStyle/>
                          <a:p>
                            <a14:m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𝓛</m:t>
                                </m:r>
                              </m:oMath>
                            </a14:m>
                            <a:r>
                              <a:rPr lang="en-US" sz="2800" b="1" dirty="0" smtClean="0">
                                <a:solidFill>
                                  <a:schemeClr val="bg1"/>
                                </a:solidFill>
                              </a:rPr>
                              <a:t>,</a:t>
                            </a:r>
                            <a:r>
                              <a:rPr lang="ru-RU" sz="2800" b="1" dirty="0" smtClean="0">
                                <a:solidFill>
                                  <a:schemeClr val="bg1"/>
                                </a:solidFill>
                              </a:rPr>
                              <a:t> </a:t>
                            </a:r>
                            <a14:m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sz="2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𝟑𝟐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см</m:t>
                                    </m:r>
                                  </m:e>
                                  <m:sup>
                                    <m:r>
                                      <a:rPr lang="en-US" sz="2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с</m:t>
                                    </m:r>
                                  </m:e>
                                  <m:sup>
                                    <m:r>
                                      <a:rPr lang="en-US" sz="2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a14:m>
                            <a:endParaRPr lang="en-US" sz="2800" b="1" dirty="0">
                              <a:solidFill>
                                <a:schemeClr val="bg1"/>
                              </a:solidFill>
                            </a:endParaRPr>
                          </a:p>
                        </a:txBody>
                        <a:tcPr marL="49689" marR="49689" marT="0" marB="0">
                          <a:solidFill>
                            <a:srgbClr val="5B9BD5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ru-RU" sz="28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oMath>
                              </m:oMathPara>
                            </a14:m>
                            <a:endParaRPr lang="ru-RU" sz="1800" b="0" i="0" dirty="0" smtClean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ru-RU" sz="2800" b="1" i="1" smtClean="0">
                                      <a:latin typeface="Cambria Math" panose="02040503050406030204" pitchFamily="18" charset="0"/>
                                    </a:rPr>
                                    <m:t>𝟐𝟔</m:t>
                                  </m:r>
                                </m:oMath>
                              </m:oMathPara>
                            </a14:m>
                            <a:endParaRPr lang="ru-RU" sz="2800" b="1" dirty="0" smtClean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ru-RU" sz="2800" b="1" i="1" smtClean="0">
                                      <a:latin typeface="Cambria Math" panose="02040503050406030204" pitchFamily="18" charset="0"/>
                                    </a:rPr>
                                    <m:t>𝟏𝟒𝟎</m:t>
                                  </m:r>
                                </m:oMath>
                              </m:oMathPara>
                            </a14:m>
                            <a:endParaRPr lang="ru-RU" sz="2800" b="1" dirty="0" smtClean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ru-RU" sz="2800" b="1" i="1" smtClean="0">
                                      <a:latin typeface="Cambria Math" panose="02040503050406030204" pitchFamily="18" charset="0"/>
                                    </a:rPr>
                                    <m:t>𝟐𝟎𝟎</m:t>
                                  </m:r>
                                </m:oMath>
                              </m:oMathPara>
                            </a14:m>
                            <a:endParaRPr lang="ru-RU" sz="2800" b="1" dirty="0" smtClean="0"/>
                          </a:p>
                        </a:txBody>
                        <a:tcPr/>
                      </a:tc>
                      <a:extLst>
                        <a:ext uri="{0D108BD9-81ED-4DB2-BD59-A6C34878D82A}">
                          <a16:rowId xmlns:a16="http://schemas.microsoft.com/office/drawing/2014/main" val="1350884983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3" name="Объект 3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1020872730"/>
                    </p:ext>
                  </p:extLst>
                </p:nvPr>
              </p:nvGraphicFramePr>
              <p:xfrm>
                <a:off x="246000" y="2171227"/>
                <a:ext cx="11700000" cy="2132330"/>
              </p:xfrm>
              <a:graphic>
                <a:graphicData uri="http://schemas.openxmlformats.org/drawingml/2006/table">
                  <a:tbl>
                    <a:tblPr firstRow="1" bandRow="1">
                      <a:tableStyleId>{5C22544A-7EE6-4342-B048-85BDC9FD1C3A}</a:tableStyleId>
                    </a:tblPr>
                    <a:tblGrid>
                      <a:gridCol w="2661956">
                        <a:extLst>
                          <a:ext uri="{9D8B030D-6E8A-4147-A177-3AD203B41FA5}">
                            <a16:colId xmlns:a16="http://schemas.microsoft.com/office/drawing/2014/main" val="3320060917"/>
                          </a:ext>
                        </a:extLst>
                      </a:gridCol>
                      <a:gridCol w="2259511">
                        <a:extLst>
                          <a:ext uri="{9D8B030D-6E8A-4147-A177-3AD203B41FA5}">
                            <a16:colId xmlns:a16="http://schemas.microsoft.com/office/drawing/2014/main" val="1273561202"/>
                          </a:ext>
                        </a:extLst>
                      </a:gridCol>
                      <a:gridCol w="2259511">
                        <a:extLst>
                          <a:ext uri="{9D8B030D-6E8A-4147-A177-3AD203B41FA5}">
                            <a16:colId xmlns:a16="http://schemas.microsoft.com/office/drawing/2014/main" val="1872476565"/>
                          </a:ext>
                        </a:extLst>
                      </a:gridCol>
                      <a:gridCol w="2259511">
                        <a:extLst>
                          <a:ext uri="{9D8B030D-6E8A-4147-A177-3AD203B41FA5}">
                            <a16:colId xmlns:a16="http://schemas.microsoft.com/office/drawing/2014/main" val="108533648"/>
                          </a:ext>
                        </a:extLst>
                      </a:gridCol>
                      <a:gridCol w="2259511">
                        <a:extLst>
                          <a:ext uri="{9D8B030D-6E8A-4147-A177-3AD203B41FA5}">
                            <a16:colId xmlns:a16="http://schemas.microsoft.com/office/drawing/2014/main" val="1950276"/>
                          </a:ext>
                        </a:extLst>
                      </a:gridCol>
                    </a:tblGrid>
                    <a:tr h="518160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blipFill>
                            <a:blip r:embed="rId3"/>
                            <a:stretch>
                              <a:fillRect l="-229" t="-20000" r="-340275" b="-340000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lang="ru-RU" sz="2800" dirty="0" smtClean="0"/>
                              <a:t>500</a:t>
                            </a:r>
                            <a:endParaRPr lang="en-US" sz="2800" dirty="0" smtClean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lang="ru-RU" sz="2800" dirty="0" smtClean="0"/>
                              <a:t>1000</a:t>
                            </a:r>
                            <a:endParaRPr lang="en-US" sz="2800" dirty="0" smtClean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ru-RU" sz="2800" b="1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rPr>
                              <a:t>1550</a:t>
                            </a:r>
                            <a:endParaRPr kumimoji="0" lang="en-US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a:txBody>
                        <a:tcPr marL="49689" marR="49689" marT="0" marB="0"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ru-RU" sz="2800" b="1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rPr>
                              <a:t>2100</a:t>
                            </a:r>
                            <a:endParaRPr kumimoji="0" lang="en-US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a:txBody>
                        <a:tcPr marL="49689" marR="49689" marT="0" marB="0"/>
                      </a:tc>
                      <a:extLst>
                        <a:ext uri="{0D108BD9-81ED-4DB2-BD59-A6C34878D82A}">
                          <a16:rowId xmlns:a16="http://schemas.microsoft.com/office/drawing/2014/main" val="1595389205"/>
                        </a:ext>
                      </a:extLst>
                    </a:tr>
                    <a:tr h="548005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 marL="49689" marR="49689" marT="0" marB="0">
                          <a:blipFill>
                            <a:blip r:embed="rId3"/>
                            <a:stretch>
                              <a:fillRect l="-229" t="-112088" r="-340275" b="-217582"/>
                            </a:stretch>
                          </a:blipFill>
                        </a:tcPr>
                      </a:tc>
                      <a:tc gridSpan="4">
                        <a:txBody>
                          <a:bodyPr/>
                          <a:lstStyle/>
                          <a:p>
                            <a:pPr algn="ctr">
                              <a:lnSpc>
                                <a:spcPct val="107000"/>
                              </a:lnSpc>
                              <a:spcAft>
                                <a:spcPts val="0"/>
                              </a:spcAft>
                            </a:pPr>
                            <a:r>
                              <a:rPr lang="ru-RU" sz="2800" dirty="0" smtClean="0"/>
                              <a:t>388</a:t>
                            </a:r>
                            <a:endParaRPr lang="en-US" sz="2800" dirty="0"/>
                          </a:p>
                        </a:txBody>
                        <a:tcPr/>
                      </a:tc>
                      <a:tc hMerge="1">
                        <a:txBody>
                          <a:bodyPr/>
                          <a:lstStyle/>
                          <a:p>
                            <a:pPr algn="ctr"/>
                            <a:endParaRPr lang="en-US" sz="2800" dirty="0"/>
                          </a:p>
                        </a:txBody>
                        <a:tcPr/>
                      </a:tc>
                      <a:tc hMerge="1">
                        <a:txBody>
                          <a:bodyPr/>
                          <a:lstStyle/>
                          <a:p>
                            <a:pPr algn="ctr"/>
                            <a:endParaRPr lang="en-US" sz="2800" dirty="0"/>
                          </a:p>
                        </a:txBody>
                        <a:tcPr/>
                      </a:tc>
                      <a:tc hMerge="1">
                        <a:txBody>
                          <a:bodyPr/>
                          <a:lstStyle/>
                          <a:p>
                            <a:pPr algn="ctr"/>
                            <a:endParaRPr lang="en-US" sz="2800" dirty="0"/>
                          </a:p>
                        </a:txBody>
                        <a:tcPr/>
                      </a:tc>
                      <a:extLst>
                        <a:ext uri="{0D108BD9-81ED-4DB2-BD59-A6C34878D82A}">
                          <a16:rowId xmlns:a16="http://schemas.microsoft.com/office/drawing/2014/main" val="2456875752"/>
                        </a:ext>
                      </a:extLst>
                    </a:tr>
                    <a:tr h="548005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 marL="49689" marR="49689" marT="0" marB="0">
                          <a:blipFill>
                            <a:blip r:embed="rId3"/>
                            <a:stretch>
                              <a:fillRect l="-229" t="-214444" r="-340275" b="-120000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lnSpc>
                                <a:spcPct val="107000"/>
                              </a:lnSpc>
                              <a:spcAft>
                                <a:spcPts val="0"/>
                              </a:spcAft>
                            </a:pPr>
                            <a:r>
                              <a:rPr lang="en-US" sz="2800" dirty="0" smtClean="0"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900</a:t>
                            </a:r>
                            <a:endParaRPr lang="ru-RU" sz="2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800" dirty="0" smtClean="0"/>
                              <a:t>900</a:t>
                            </a:r>
                            <a:endParaRPr lang="en-US" sz="2800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800" dirty="0" smtClean="0"/>
                              <a:t>1100</a:t>
                            </a:r>
                            <a:endParaRPr lang="en-US" sz="2800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800" dirty="0" smtClean="0"/>
                              <a:t>2000</a:t>
                            </a:r>
                            <a:endParaRPr lang="en-US" sz="2800" dirty="0"/>
                          </a:p>
                        </a:txBody>
                        <a:tcPr/>
                      </a:tc>
                      <a:extLst>
                        <a:ext uri="{0D108BD9-81ED-4DB2-BD59-A6C34878D82A}">
                          <a16:rowId xmlns:a16="http://schemas.microsoft.com/office/drawing/2014/main" val="15867582"/>
                        </a:ext>
                      </a:extLst>
                    </a:tr>
                    <a:tr h="518160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 marL="49689" marR="49689" marT="0" marB="0">
                          <a:blipFill>
                            <a:blip r:embed="rId3"/>
                            <a:stretch>
                              <a:fillRect l="-229" t="-332941" r="-340275" b="-27059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blipFill>
                            <a:blip r:embed="rId3"/>
                            <a:stretch>
                              <a:fillRect l="-118059" t="-332941" r="-300809" b="-27059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blipFill>
                            <a:blip r:embed="rId3"/>
                            <a:stretch>
                              <a:fillRect l="-218649" t="-332941" r="-201622" b="-27059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blipFill>
                            <a:blip r:embed="rId3"/>
                            <a:stretch>
                              <a:fillRect l="-317790" t="-332941" r="-101078" b="-27059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blipFill>
                            <a:blip r:embed="rId3"/>
                            <a:stretch>
                              <a:fillRect l="-417790" t="-332941" r="-1078" b="-27059"/>
                            </a:stretch>
                          </a:blip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350884983"/>
                        </a:ext>
                      </a:extLst>
                    </a:tr>
                  </a:tbl>
                </a:graphicData>
              </a:graphic>
            </p:graphicFrame>
          </mc:Fallback>
        </mc:AlternateContent>
        <p:sp>
          <p:nvSpPr>
            <p:cNvPr id="5" name="TextBox 4"/>
            <p:cNvSpPr txBox="1"/>
            <p:nvPr/>
          </p:nvSpPr>
          <p:spPr>
            <a:xfrm>
              <a:off x="246000" y="1648007"/>
              <a:ext cx="13163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chemeClr val="accent1"/>
                  </a:solidFill>
                </a:rPr>
                <a:t>ВЭПП-6</a:t>
              </a:r>
              <a:endParaRPr lang="en-US" sz="28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45996" y="3957860"/>
            <a:ext cx="11700002" cy="2655550"/>
            <a:chOff x="245998" y="4153681"/>
            <a:chExt cx="11700002" cy="2655550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4" name="Объект 3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2296059755"/>
                    </p:ext>
                  </p:extLst>
                </p:nvPr>
              </p:nvGraphicFramePr>
              <p:xfrm>
                <a:off x="245998" y="4676901"/>
                <a:ext cx="11700002" cy="2132330"/>
              </p:xfrm>
              <a:graphic>
                <a:graphicData uri="http://schemas.openxmlformats.org/drawingml/2006/table">
                  <a:tbl>
                    <a:tblPr firstRow="1" bandRow="1">
                      <a:tableStyleId>{21E4AEA4-8DFA-4A89-87EB-49C32662AFE0}</a:tableStyleId>
                    </a:tblPr>
                    <a:tblGrid>
                      <a:gridCol w="2661442">
                        <a:extLst>
                          <a:ext uri="{9D8B030D-6E8A-4147-A177-3AD203B41FA5}">
                            <a16:colId xmlns:a16="http://schemas.microsoft.com/office/drawing/2014/main" val="3320060917"/>
                          </a:ext>
                        </a:extLst>
                      </a:gridCol>
                      <a:gridCol w="1807712">
                        <a:extLst>
                          <a:ext uri="{9D8B030D-6E8A-4147-A177-3AD203B41FA5}">
                            <a16:colId xmlns:a16="http://schemas.microsoft.com/office/drawing/2014/main" val="960395713"/>
                          </a:ext>
                        </a:extLst>
                      </a:gridCol>
                      <a:gridCol w="1807712">
                        <a:extLst>
                          <a:ext uri="{9D8B030D-6E8A-4147-A177-3AD203B41FA5}">
                            <a16:colId xmlns:a16="http://schemas.microsoft.com/office/drawing/2014/main" val="1273561202"/>
                          </a:ext>
                        </a:extLst>
                      </a:gridCol>
                      <a:gridCol w="1807712">
                        <a:extLst>
                          <a:ext uri="{9D8B030D-6E8A-4147-A177-3AD203B41FA5}">
                            <a16:colId xmlns:a16="http://schemas.microsoft.com/office/drawing/2014/main" val="1872476565"/>
                          </a:ext>
                        </a:extLst>
                      </a:gridCol>
                      <a:gridCol w="1807712">
                        <a:extLst>
                          <a:ext uri="{9D8B030D-6E8A-4147-A177-3AD203B41FA5}">
                            <a16:colId xmlns:a16="http://schemas.microsoft.com/office/drawing/2014/main" val="108533648"/>
                          </a:ext>
                        </a:extLst>
                      </a:gridCol>
                      <a:gridCol w="1807712">
                        <a:extLst>
                          <a:ext uri="{9D8B030D-6E8A-4147-A177-3AD203B41FA5}">
                            <a16:colId xmlns:a16="http://schemas.microsoft.com/office/drawing/2014/main" val="1950276"/>
                          </a:ext>
                        </a:extLst>
                      </a:gridCol>
                    </a:tblGrid>
                    <a:tr h="370840">
                      <a:tc>
                        <a:txBody>
                          <a:bodyPr/>
                          <a:lstStyle/>
                          <a:p>
                            <a14:m>
                              <m:oMath xmlns:m="http://schemas.openxmlformats.org/officeDocument/2006/math">
                                <m:r>
                                  <a:rPr lang="en-US" sz="280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oMath>
                            </a14:m>
                            <a:r>
                              <a:rPr lang="en-US" sz="2800" dirty="0" smtClean="0">
                                <a:solidFill>
                                  <a:schemeClr val="bg1"/>
                                </a:solidFill>
                              </a:rPr>
                              <a:t>, </a:t>
                            </a:r>
                            <a:r>
                              <a:rPr lang="ru-RU" sz="2800" dirty="0" smtClean="0">
                                <a:solidFill>
                                  <a:schemeClr val="bg1"/>
                                </a:solidFill>
                              </a:rPr>
                              <a:t>МэВ</a:t>
                            </a:r>
                            <a:endParaRPr lang="en-US" sz="2800" b="1" dirty="0">
                              <a:solidFill>
                                <a:schemeClr val="bg1"/>
                              </a:solidFill>
                            </a:endParaRPr>
                          </a:p>
                        </a:txBody>
                        <a:tcPr>
                          <a:solidFill>
                            <a:srgbClr val="BA7342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lang="en-US" sz="2800" dirty="0" smtClean="0"/>
                              <a:t>1500</a:t>
                            </a:r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lang="en-US" sz="2800" dirty="0" smtClean="0"/>
                              <a:t>20</a:t>
                            </a:r>
                            <a:r>
                              <a:rPr lang="ru-RU" sz="2800" dirty="0" smtClean="0"/>
                              <a:t>00</a:t>
                            </a:r>
                            <a:endParaRPr lang="en-US" sz="2800" dirty="0" smtClean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lang="en-US" sz="2800" dirty="0" smtClean="0"/>
                              <a:t>25</a:t>
                            </a:r>
                            <a:r>
                              <a:rPr lang="ru-RU" sz="2800" dirty="0" smtClean="0"/>
                              <a:t>00</a:t>
                            </a:r>
                            <a:endParaRPr lang="en-US" sz="2800" dirty="0" smtClean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280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</a:rPr>
                              <a:t>300</a:t>
                            </a:r>
                            <a:r>
                              <a:rPr kumimoji="0" lang="ru-RU" sz="280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</a:rPr>
                              <a:t>0</a:t>
                            </a:r>
                            <a:endParaRPr kumimoji="0" lang="en-US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a:txBody>
                        <a:tcPr marL="49689" marR="49689" marT="0" marB="0"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280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</a:rPr>
                              <a:t>35</a:t>
                            </a:r>
                            <a:r>
                              <a:rPr kumimoji="0" lang="ru-RU" sz="280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</a:rPr>
                              <a:t>00</a:t>
                            </a:r>
                            <a:endParaRPr kumimoji="0" lang="en-US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a:txBody>
                        <a:tcPr marL="49689" marR="49689" marT="0" marB="0"/>
                      </a:tc>
                      <a:extLst>
                        <a:ext uri="{0D108BD9-81ED-4DB2-BD59-A6C34878D82A}">
                          <a16:rowId xmlns:a16="http://schemas.microsoft.com/office/drawing/2014/main" val="1595389205"/>
                        </a:ext>
                      </a:extLst>
                    </a:tr>
                    <a:tr h="370840">
                      <a:tc>
                        <a:txBody>
                          <a:bodyPr/>
                          <a:lstStyle/>
                          <a:p>
                            <a14:m>
                              <m:oMath xmlns:m="http://schemas.openxmlformats.org/officeDocument/2006/math">
                                <m:r>
                                  <a:rPr lang="en-US" sz="280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𝚷</m:t>
                                </m:r>
                              </m:oMath>
                            </a14:m>
                            <a:r>
                              <a:rPr lang="en-US" sz="2800" dirty="0" smtClean="0">
                                <a:solidFill>
                                  <a:schemeClr val="bg1"/>
                                </a:solidFill>
                              </a:rPr>
                              <a:t>, </a:t>
                            </a:r>
                            <a:r>
                              <a:rPr lang="ru-RU" sz="2800" dirty="0" smtClean="0">
                                <a:solidFill>
                                  <a:schemeClr val="bg1"/>
                                </a:solidFill>
                              </a:rPr>
                              <a:t>м</a:t>
                            </a:r>
                            <a:endParaRPr lang="en-US" sz="2800" b="1" dirty="0">
                              <a:solidFill>
                                <a:schemeClr val="bg1"/>
                              </a:solidFill>
                            </a:endParaRPr>
                          </a:p>
                        </a:txBody>
                        <a:tcPr marL="49689" marR="49689" marT="0" marB="0">
                          <a:solidFill>
                            <a:srgbClr val="BA7342"/>
                          </a:solidFill>
                        </a:tcPr>
                      </a:tc>
                      <a:tc gridSpan="5">
                        <a:txBody>
                          <a:bodyPr/>
                          <a:lstStyle/>
                          <a:p>
                            <a:pPr algn="ctr">
                              <a:lnSpc>
                                <a:spcPct val="107000"/>
                              </a:lnSpc>
                              <a:spcAft>
                                <a:spcPts val="0"/>
                              </a:spcAft>
                            </a:pPr>
                            <a:r>
                              <a:rPr lang="en-US" sz="2800" dirty="0" smtClean="0"/>
                              <a:t>675</a:t>
                            </a:r>
                            <a:endParaRPr lang="en-US" sz="2800" dirty="0"/>
                          </a:p>
                        </a:txBody>
                        <a:tcPr/>
                      </a:tc>
                      <a:tc hMerge="1">
                        <a:txBody>
                          <a:bodyPr/>
                          <a:lstStyle/>
                          <a:p>
                            <a:pPr algn="ctr">
                              <a:lnSpc>
                                <a:spcPct val="107000"/>
                              </a:lnSpc>
                              <a:spcAft>
                                <a:spcPts val="0"/>
                              </a:spcAft>
                            </a:pPr>
                            <a:endParaRPr lang="en-US" sz="2800" dirty="0"/>
                          </a:p>
                        </a:txBody>
                        <a:tcPr marL="49689" marR="49689" marT="0" marB="0"/>
                      </a:tc>
                      <a:tc hMerge="1">
                        <a:txBody>
                          <a:bodyPr/>
                          <a:lstStyle/>
                          <a:p>
                            <a:pPr algn="ctr"/>
                            <a:endParaRPr lang="en-US" sz="2800" dirty="0"/>
                          </a:p>
                        </a:txBody>
                        <a:tcPr/>
                      </a:tc>
                      <a:tc hMerge="1">
                        <a:txBody>
                          <a:bodyPr/>
                          <a:lstStyle/>
                          <a:p>
                            <a:pPr algn="ctr"/>
                            <a:endParaRPr lang="en-US" sz="2800" dirty="0"/>
                          </a:p>
                        </a:txBody>
                        <a:tcPr/>
                      </a:tc>
                      <a:tc hMerge="1">
                        <a:txBody>
                          <a:bodyPr/>
                          <a:lstStyle/>
                          <a:p>
                            <a:pPr algn="ctr"/>
                            <a:endParaRPr lang="en-US" sz="2800" dirty="0"/>
                          </a:p>
                        </a:txBody>
                        <a:tcPr/>
                      </a:tc>
                      <a:extLst>
                        <a:ext uri="{0D108BD9-81ED-4DB2-BD59-A6C34878D82A}">
                          <a16:rowId xmlns:a16="http://schemas.microsoft.com/office/drawing/2014/main" val="2456875752"/>
                        </a:ext>
                      </a:extLst>
                    </a:tr>
                    <a:tr h="370840">
                      <a:tc>
                        <a:txBody>
                          <a:bodyPr/>
                          <a:lstStyle/>
                          <a:p>
                            <a14:m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en-US" sz="280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𝑻𝒐𝒖𝒔𝒄𝒉𝒆𝒌</m:t>
                                    </m:r>
                                  </m:sub>
                                </m:sSub>
                              </m:oMath>
                            </a14:m>
                            <a:r>
                              <a:rPr lang="en-US" sz="2800" dirty="0" smtClean="0">
                                <a:solidFill>
                                  <a:schemeClr val="bg1"/>
                                </a:solidFill>
                              </a:rPr>
                              <a:t>, </a:t>
                            </a:r>
                            <a:r>
                              <a:rPr lang="ru-RU" sz="2800" dirty="0" smtClean="0">
                                <a:solidFill>
                                  <a:schemeClr val="bg1"/>
                                </a:solidFill>
                              </a:rPr>
                              <a:t>с</a:t>
                            </a:r>
                            <a:endParaRPr lang="en-US" sz="2800" b="1" dirty="0">
                              <a:solidFill>
                                <a:schemeClr val="bg1"/>
                              </a:solidFill>
                            </a:endParaRPr>
                          </a:p>
                        </a:txBody>
                        <a:tcPr marL="49689" marR="49689" marT="0" marB="0">
                          <a:solidFill>
                            <a:srgbClr val="BA7342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lnSpc>
                                <a:spcPct val="107000"/>
                              </a:lnSpc>
                              <a:spcAft>
                                <a:spcPts val="0"/>
                              </a:spcAft>
                            </a:pPr>
                            <a:r>
                              <a:rPr lang="ru-RU" sz="2800" dirty="0" smtClean="0"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9</a:t>
                            </a:r>
                            <a:r>
                              <a:rPr lang="en-US" sz="2800" dirty="0" smtClean="0"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00</a:t>
                            </a:r>
                            <a:endParaRPr lang="ru-RU" sz="2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lnSpc>
                                <a:spcPct val="107000"/>
                              </a:lnSpc>
                              <a:spcAft>
                                <a:spcPts val="0"/>
                              </a:spcAft>
                            </a:pPr>
                            <a:r>
                              <a:rPr lang="ru-RU" sz="2800" dirty="0" smtClean="0">
                                <a:effectLst/>
                              </a:rPr>
                              <a:t>9</a:t>
                            </a:r>
                            <a:r>
                              <a:rPr lang="en-US" sz="2800" dirty="0" smtClean="0">
                                <a:effectLst/>
                              </a:rPr>
                              <a:t>00</a:t>
                            </a:r>
                            <a:endParaRPr lang="ru-RU" sz="2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ru-RU" sz="2800" dirty="0" smtClean="0"/>
                              <a:t>9</a:t>
                            </a:r>
                            <a:r>
                              <a:rPr lang="en-US" sz="2800" dirty="0" smtClean="0"/>
                              <a:t>00</a:t>
                            </a:r>
                            <a:endParaRPr lang="en-US" sz="2800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800" dirty="0" smtClean="0"/>
                              <a:t>900</a:t>
                            </a:r>
                            <a:endParaRPr lang="en-US" sz="2800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800" dirty="0" smtClean="0"/>
                              <a:t>1200</a:t>
                            </a:r>
                            <a:endParaRPr lang="en-US" sz="2800" dirty="0"/>
                          </a:p>
                        </a:txBody>
                        <a:tcPr/>
                      </a:tc>
                      <a:extLst>
                        <a:ext uri="{0D108BD9-81ED-4DB2-BD59-A6C34878D82A}">
                          <a16:rowId xmlns:a16="http://schemas.microsoft.com/office/drawing/2014/main" val="15867582"/>
                        </a:ext>
                      </a:extLst>
                    </a:tr>
                    <a:tr h="370840">
                      <a:tc>
                        <a:txBody>
                          <a:bodyPr/>
                          <a:lstStyle/>
                          <a:p>
                            <a14:m>
                              <m:oMath xmlns:m="http://schemas.openxmlformats.org/officeDocument/2006/math">
                                <m:r>
                                  <a:rPr lang="en-US" sz="280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𝓛</m:t>
                                </m:r>
                              </m:oMath>
                            </a14:m>
                            <a:r>
                              <a:rPr lang="en-US" sz="2800" dirty="0" smtClean="0">
                                <a:solidFill>
                                  <a:schemeClr val="bg1"/>
                                </a:solidFill>
                              </a:rPr>
                              <a:t>,</a:t>
                            </a:r>
                            <a:r>
                              <a:rPr lang="ru-RU" sz="2800" dirty="0" smtClean="0">
                                <a:solidFill>
                                  <a:schemeClr val="bg1"/>
                                </a:solidFill>
                              </a:rPr>
                              <a:t> </a:t>
                            </a:r>
                            <a14:m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sz="280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𝟑𝟐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80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см</m:t>
                                    </m:r>
                                  </m:e>
                                  <m:sup>
                                    <m:r>
                                      <a:rPr lang="en-US" sz="280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80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с</m:t>
                                    </m:r>
                                  </m:e>
                                  <m:sup>
                                    <m:r>
                                      <a:rPr lang="en-US" sz="280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a14:m>
                            <a:endParaRPr lang="en-US" sz="2800" b="1" dirty="0">
                              <a:solidFill>
                                <a:schemeClr val="bg1"/>
                              </a:solidFill>
                            </a:endParaRPr>
                          </a:p>
                        </a:txBody>
                        <a:tcPr marL="49689" marR="49689" marT="0" marB="0">
                          <a:solidFill>
                            <a:srgbClr val="BA7342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𝟕𝟎</m:t>
                                  </m:r>
                                </m:oMath>
                              </m:oMathPara>
                            </a14:m>
                            <a:endParaRPr lang="ru-RU" sz="2800" b="1" i="0" dirty="0" smtClean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ru-RU" sz="2800" b="1" i="0" smtClean="0">
                                      <a:latin typeface="Cambria Math" panose="02040503050406030204" pitchFamily="18" charset="0"/>
                                    </a:rPr>
                                    <m:t>𝟏𝟓</m:t>
                                  </m:r>
                                  <m:r>
                                    <a:rPr lang="en-US" sz="2800" b="1" i="0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oMath>
                              </m:oMathPara>
                            </a14:m>
                            <a:endParaRPr lang="ru-RU" sz="1800" b="1" i="0" dirty="0" smtClean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ru-RU" sz="2800" b="1" i="0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2800" b="1" i="0" smtClean="0">
                                      <a:latin typeface="Cambria Math" panose="02040503050406030204" pitchFamily="18" charset="0"/>
                                    </a:rPr>
                                    <m:t>𝟓𝟎</m:t>
                                  </m:r>
                                </m:oMath>
                              </m:oMathPara>
                            </a14:m>
                            <a:endParaRPr lang="ru-RU" sz="2800" b="1" dirty="0" smtClean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2800" b="1" i="0" smtClean="0">
                                      <a:latin typeface="Cambria Math" panose="02040503050406030204" pitchFamily="18" charset="0"/>
                                    </a:rPr>
                                    <m:t>𝟕𝟕𝟎</m:t>
                                  </m:r>
                                </m:oMath>
                              </m:oMathPara>
                            </a14:m>
                            <a:endParaRPr lang="ru-RU" sz="2800" b="1" dirty="0" smtClean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2800" b="1" i="0" smtClean="0"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  <m:r>
                                    <a:rPr lang="ru-RU" sz="2800" b="1" smtClean="0">
                                      <a:latin typeface="Cambria Math" panose="02040503050406030204" pitchFamily="18" charset="0"/>
                                    </a:rPr>
                                    <m:t>𝟎𝟎</m:t>
                                  </m:r>
                                </m:oMath>
                              </m:oMathPara>
                            </a14:m>
                            <a:endParaRPr lang="ru-RU" sz="2800" b="1" dirty="0" smtClean="0"/>
                          </a:p>
                        </a:txBody>
                        <a:tcPr/>
                      </a:tc>
                      <a:extLst>
                        <a:ext uri="{0D108BD9-81ED-4DB2-BD59-A6C34878D82A}">
                          <a16:rowId xmlns:a16="http://schemas.microsoft.com/office/drawing/2014/main" val="1350884983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4" name="Объект 3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2296059755"/>
                    </p:ext>
                  </p:extLst>
                </p:nvPr>
              </p:nvGraphicFramePr>
              <p:xfrm>
                <a:off x="245998" y="4676901"/>
                <a:ext cx="11700002" cy="2132330"/>
              </p:xfrm>
              <a:graphic>
                <a:graphicData uri="http://schemas.openxmlformats.org/drawingml/2006/table">
                  <a:tbl>
                    <a:tblPr firstRow="1" bandRow="1">
                      <a:tableStyleId>{21E4AEA4-8DFA-4A89-87EB-49C32662AFE0}</a:tableStyleId>
                    </a:tblPr>
                    <a:tblGrid>
                      <a:gridCol w="2661442">
                        <a:extLst>
                          <a:ext uri="{9D8B030D-6E8A-4147-A177-3AD203B41FA5}">
                            <a16:colId xmlns:a16="http://schemas.microsoft.com/office/drawing/2014/main" val="3320060917"/>
                          </a:ext>
                        </a:extLst>
                      </a:gridCol>
                      <a:gridCol w="1807712">
                        <a:extLst>
                          <a:ext uri="{9D8B030D-6E8A-4147-A177-3AD203B41FA5}">
                            <a16:colId xmlns:a16="http://schemas.microsoft.com/office/drawing/2014/main" val="960395713"/>
                          </a:ext>
                        </a:extLst>
                      </a:gridCol>
                      <a:gridCol w="1807712">
                        <a:extLst>
                          <a:ext uri="{9D8B030D-6E8A-4147-A177-3AD203B41FA5}">
                            <a16:colId xmlns:a16="http://schemas.microsoft.com/office/drawing/2014/main" val="1273561202"/>
                          </a:ext>
                        </a:extLst>
                      </a:gridCol>
                      <a:gridCol w="1807712">
                        <a:extLst>
                          <a:ext uri="{9D8B030D-6E8A-4147-A177-3AD203B41FA5}">
                            <a16:colId xmlns:a16="http://schemas.microsoft.com/office/drawing/2014/main" val="1872476565"/>
                          </a:ext>
                        </a:extLst>
                      </a:gridCol>
                      <a:gridCol w="1807712">
                        <a:extLst>
                          <a:ext uri="{9D8B030D-6E8A-4147-A177-3AD203B41FA5}">
                            <a16:colId xmlns:a16="http://schemas.microsoft.com/office/drawing/2014/main" val="108533648"/>
                          </a:ext>
                        </a:extLst>
                      </a:gridCol>
                      <a:gridCol w="1807712">
                        <a:extLst>
                          <a:ext uri="{9D8B030D-6E8A-4147-A177-3AD203B41FA5}">
                            <a16:colId xmlns:a16="http://schemas.microsoft.com/office/drawing/2014/main" val="1950276"/>
                          </a:ext>
                        </a:extLst>
                      </a:gridCol>
                    </a:tblGrid>
                    <a:tr h="518160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blipFill>
                            <a:blip r:embed="rId4"/>
                            <a:stretch>
                              <a:fillRect l="-229" t="-20000" r="-340275" b="-338824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lang="en-US" sz="2800" dirty="0" smtClean="0"/>
                              <a:t>1500</a:t>
                            </a:r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lang="en-US" sz="2800" dirty="0" smtClean="0"/>
                              <a:t>20</a:t>
                            </a:r>
                            <a:r>
                              <a:rPr lang="ru-RU" sz="2800" dirty="0" smtClean="0"/>
                              <a:t>00</a:t>
                            </a:r>
                            <a:endParaRPr lang="en-US" sz="2800" dirty="0" smtClean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lang="en-US" sz="2800" dirty="0" smtClean="0"/>
                              <a:t>25</a:t>
                            </a:r>
                            <a:r>
                              <a:rPr lang="ru-RU" sz="2800" dirty="0" smtClean="0"/>
                              <a:t>00</a:t>
                            </a:r>
                            <a:endParaRPr lang="en-US" sz="2800" dirty="0" smtClean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280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</a:rPr>
                              <a:t>300</a:t>
                            </a:r>
                            <a:r>
                              <a:rPr kumimoji="0" lang="ru-RU" sz="280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</a:rPr>
                              <a:t>0</a:t>
                            </a:r>
                            <a:endParaRPr kumimoji="0" lang="en-US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a:txBody>
                        <a:tcPr marL="49689" marR="49689" marT="0" marB="0"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280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</a:rPr>
                              <a:t>35</a:t>
                            </a:r>
                            <a:r>
                              <a:rPr kumimoji="0" lang="ru-RU" sz="280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</a:rPr>
                              <a:t>00</a:t>
                            </a:r>
                            <a:endParaRPr kumimoji="0" lang="en-US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a:txBody>
                        <a:tcPr marL="49689" marR="49689" marT="0" marB="0"/>
                      </a:tc>
                      <a:extLst>
                        <a:ext uri="{0D108BD9-81ED-4DB2-BD59-A6C34878D82A}">
                          <a16:rowId xmlns:a16="http://schemas.microsoft.com/office/drawing/2014/main" val="1595389205"/>
                        </a:ext>
                      </a:extLst>
                    </a:tr>
                    <a:tr h="548005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 marL="49689" marR="49689" marT="0" marB="0">
                          <a:blipFill>
                            <a:blip r:embed="rId4"/>
                            <a:stretch>
                              <a:fillRect l="-229" t="-113333" r="-340275" b="-220000"/>
                            </a:stretch>
                          </a:blipFill>
                        </a:tcPr>
                      </a:tc>
                      <a:tc gridSpan="5">
                        <a:txBody>
                          <a:bodyPr/>
                          <a:lstStyle/>
                          <a:p>
                            <a:pPr algn="ctr">
                              <a:lnSpc>
                                <a:spcPct val="107000"/>
                              </a:lnSpc>
                              <a:spcAft>
                                <a:spcPts val="0"/>
                              </a:spcAft>
                            </a:pPr>
                            <a:r>
                              <a:rPr lang="en-US" sz="2800" dirty="0" smtClean="0"/>
                              <a:t>675</a:t>
                            </a:r>
                            <a:endParaRPr lang="en-US" sz="2800" dirty="0"/>
                          </a:p>
                        </a:txBody>
                        <a:tcPr/>
                      </a:tc>
                      <a:tc hMerge="1">
                        <a:txBody>
                          <a:bodyPr/>
                          <a:lstStyle/>
                          <a:p>
                            <a:pPr algn="ctr">
                              <a:lnSpc>
                                <a:spcPct val="107000"/>
                              </a:lnSpc>
                              <a:spcAft>
                                <a:spcPts val="0"/>
                              </a:spcAft>
                            </a:pPr>
                            <a:endParaRPr lang="en-US" sz="2800" dirty="0"/>
                          </a:p>
                        </a:txBody>
                        <a:tcPr marL="49689" marR="49689" marT="0" marB="0"/>
                      </a:tc>
                      <a:tc hMerge="1">
                        <a:txBody>
                          <a:bodyPr/>
                          <a:lstStyle/>
                          <a:p>
                            <a:pPr algn="ctr"/>
                            <a:endParaRPr lang="en-US" sz="2800" dirty="0"/>
                          </a:p>
                        </a:txBody>
                        <a:tcPr/>
                      </a:tc>
                      <a:tc hMerge="1">
                        <a:txBody>
                          <a:bodyPr/>
                          <a:lstStyle/>
                          <a:p>
                            <a:pPr algn="ctr"/>
                            <a:endParaRPr lang="en-US" sz="2800" dirty="0"/>
                          </a:p>
                        </a:txBody>
                        <a:tcPr/>
                      </a:tc>
                      <a:tc hMerge="1">
                        <a:txBody>
                          <a:bodyPr/>
                          <a:lstStyle/>
                          <a:p>
                            <a:pPr algn="ctr"/>
                            <a:endParaRPr lang="en-US" sz="2800" dirty="0"/>
                          </a:p>
                        </a:txBody>
                        <a:tcPr/>
                      </a:tc>
                      <a:extLst>
                        <a:ext uri="{0D108BD9-81ED-4DB2-BD59-A6C34878D82A}">
                          <a16:rowId xmlns:a16="http://schemas.microsoft.com/office/drawing/2014/main" val="2456875752"/>
                        </a:ext>
                      </a:extLst>
                    </a:tr>
                    <a:tr h="548005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 marL="49689" marR="49689" marT="0" marB="0">
                          <a:blipFill>
                            <a:blip r:embed="rId4"/>
                            <a:stretch>
                              <a:fillRect l="-229" t="-213333" r="-340275" b="-120000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lnSpc>
                                <a:spcPct val="107000"/>
                              </a:lnSpc>
                              <a:spcAft>
                                <a:spcPts val="0"/>
                              </a:spcAft>
                            </a:pPr>
                            <a:r>
                              <a:rPr lang="ru-RU" sz="2800" dirty="0" smtClean="0"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9</a:t>
                            </a:r>
                            <a:r>
                              <a:rPr lang="en-US" sz="2800" dirty="0" smtClean="0"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00</a:t>
                            </a:r>
                            <a:endParaRPr lang="ru-RU" sz="2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lnSpc>
                                <a:spcPct val="107000"/>
                              </a:lnSpc>
                              <a:spcAft>
                                <a:spcPts val="0"/>
                              </a:spcAft>
                            </a:pPr>
                            <a:r>
                              <a:rPr lang="ru-RU" sz="2800" dirty="0" smtClean="0">
                                <a:effectLst/>
                              </a:rPr>
                              <a:t>9</a:t>
                            </a:r>
                            <a:r>
                              <a:rPr lang="en-US" sz="2800" dirty="0" smtClean="0">
                                <a:effectLst/>
                              </a:rPr>
                              <a:t>00</a:t>
                            </a:r>
                            <a:endParaRPr lang="ru-RU" sz="2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ru-RU" sz="2800" dirty="0" smtClean="0"/>
                              <a:t>9</a:t>
                            </a:r>
                            <a:r>
                              <a:rPr lang="en-US" sz="2800" dirty="0" smtClean="0"/>
                              <a:t>00</a:t>
                            </a:r>
                            <a:endParaRPr lang="en-US" sz="2800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800" dirty="0" smtClean="0"/>
                              <a:t>900</a:t>
                            </a:r>
                            <a:endParaRPr lang="en-US" sz="2800" dirty="0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2800" dirty="0" smtClean="0"/>
                              <a:t>1200</a:t>
                            </a:r>
                            <a:endParaRPr lang="en-US" sz="2800" dirty="0"/>
                          </a:p>
                        </a:txBody>
                        <a:tcPr/>
                      </a:tc>
                      <a:extLst>
                        <a:ext uri="{0D108BD9-81ED-4DB2-BD59-A6C34878D82A}">
                          <a16:rowId xmlns:a16="http://schemas.microsoft.com/office/drawing/2014/main" val="15867582"/>
                        </a:ext>
                      </a:extLst>
                    </a:tr>
                    <a:tr h="518160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 marL="49689" marR="49689" marT="0" marB="0">
                          <a:blipFill>
                            <a:blip r:embed="rId4"/>
                            <a:stretch>
                              <a:fillRect l="-229" t="-331765" r="-340275" b="-27059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blipFill>
                            <a:blip r:embed="rId4"/>
                            <a:stretch>
                              <a:fillRect l="-147973" t="-331765" r="-402365" b="-27059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blipFill>
                            <a:blip r:embed="rId4"/>
                            <a:stretch>
                              <a:fillRect l="-247138" t="-331765" r="-301010" b="-27059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blipFill>
                            <a:blip r:embed="rId4"/>
                            <a:stretch>
                              <a:fillRect l="-347138" t="-331765" r="-201010" b="-27059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blipFill>
                            <a:blip r:embed="rId4"/>
                            <a:stretch>
                              <a:fillRect l="-448649" t="-331765" r="-101689" b="-27059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blipFill>
                            <a:blip r:embed="rId4"/>
                            <a:stretch>
                              <a:fillRect l="-546801" t="-331765" r="-1347" b="-27059"/>
                            </a:stretch>
                          </a:blip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350884983"/>
                        </a:ext>
                      </a:extLst>
                    </a:tr>
                  </a:tbl>
                </a:graphicData>
              </a:graphic>
            </p:graphicFrame>
          </mc:Fallback>
        </mc:AlternateContent>
        <p:sp>
          <p:nvSpPr>
            <p:cNvPr id="6" name="TextBox 5"/>
            <p:cNvSpPr txBox="1"/>
            <p:nvPr/>
          </p:nvSpPr>
          <p:spPr>
            <a:xfrm>
              <a:off x="246000" y="4153681"/>
              <a:ext cx="34141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chemeClr val="accent2"/>
                  </a:solidFill>
                </a:rPr>
                <a:t>Супер</a:t>
              </a:r>
              <a:r>
                <a:rPr lang="en-US" sz="2800" b="1" dirty="0">
                  <a:solidFill>
                    <a:schemeClr val="accent2"/>
                  </a:solidFill>
                </a:rPr>
                <a:t> С-</a:t>
              </a:r>
              <a:r>
                <a:rPr lang="en-US" sz="2800" b="1" dirty="0" err="1">
                  <a:solidFill>
                    <a:schemeClr val="accent2"/>
                  </a:solidFill>
                </a:rPr>
                <a:t>тау</a:t>
              </a:r>
              <a:r>
                <a:rPr lang="en-US" sz="2800" b="1" dirty="0">
                  <a:solidFill>
                    <a:schemeClr val="accent2"/>
                  </a:solidFill>
                </a:rPr>
                <a:t> </a:t>
              </a:r>
              <a:r>
                <a:rPr lang="en-US" sz="2800" b="1" dirty="0" err="1" smtClean="0">
                  <a:solidFill>
                    <a:schemeClr val="accent2"/>
                  </a:solidFill>
                </a:rPr>
                <a:t>фабрика</a:t>
              </a:r>
              <a:endParaRPr lang="en-US" sz="28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0B03-675D-4F6C-A4AC-DA865D8138B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65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9"/>
          <a:stretch/>
        </p:blipFill>
        <p:spPr>
          <a:xfrm>
            <a:off x="0" y="900260"/>
            <a:ext cx="11520000" cy="59577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Локальная энергетическая апертура</a:t>
            </a:r>
            <a:r>
              <a:rPr lang="en-US" dirty="0" smtClean="0"/>
              <a:t> (LMA)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512343" y="105842"/>
                <a:ext cx="3523657" cy="8683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𝐷𝐴</m:t>
                              </m:r>
                            </m:sub>
                          </m:sSub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ℋ</m:t>
                              </m:r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2343" y="105842"/>
                <a:ext cx="3523657" cy="8683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049106" y="2995516"/>
                <a:ext cx="2142894" cy="866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400" dirty="0" smtClean="0"/>
                  <a:t>=1039 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=6×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9106" y="2995516"/>
                <a:ext cx="2142894" cy="866969"/>
              </a:xfrm>
              <a:prstGeom prst="rect">
                <a:avLst/>
              </a:prstGeom>
              <a:blipFill>
                <a:blip r:embed="rId5"/>
                <a:stretch>
                  <a:fillRect l="-568" t="-5594" b="-2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56000" y="543195"/>
            <a:ext cx="1337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CRAB=1</a:t>
            </a:r>
            <a:endParaRPr lang="en-US" sz="28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0B03-675D-4F6C-A4AC-DA865D8138B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33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Требования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endParaRPr lang="en-US" sz="2800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en-US" sz="2800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en-US" sz="28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ru-RU" sz="2800" dirty="0" smtClean="0"/>
                  <a:t>Наиболее компактный</a:t>
                </a:r>
                <a:r>
                  <a:rPr lang="en-US" sz="2800" dirty="0" smtClean="0"/>
                  <a:t> </a:t>
                </a:r>
                <a:r>
                  <a:rPr lang="ru-RU" sz="2800" dirty="0" smtClean="0"/>
                  <a:t>(стоимость)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ru-RU" sz="2800" dirty="0" smtClean="0"/>
                  <a:t>Энергия пучка 500-2100 </a:t>
                </a:r>
                <a:r>
                  <a:rPr lang="ru-RU" sz="2800" dirty="0"/>
                  <a:t>МэВ</a:t>
                </a:r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ru-RU" sz="2800" dirty="0"/>
                  <a:t>Ток пучка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𝑏𝑒𝑎𝑚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≤1.5</m:t>
                    </m:r>
                  </m:oMath>
                </a14:m>
                <a:r>
                  <a:rPr lang="en-US" sz="2800" dirty="0"/>
                  <a:t> </a:t>
                </a:r>
                <a:r>
                  <a:rPr lang="ru-RU" sz="2800" dirty="0"/>
                  <a:t>А (</a:t>
                </a:r>
                <a:r>
                  <a:rPr lang="en-US" sz="2800" i="1" dirty="0"/>
                  <a:t>PEPII</a:t>
                </a:r>
                <a:r>
                  <a:rPr lang="ru-RU" sz="2800" i="1" dirty="0"/>
                  <a:t>:</a:t>
                </a:r>
                <a:r>
                  <a:rPr lang="en-US" sz="2800" i="1" dirty="0"/>
                  <a:t> I(e+)=3.2 A,</a:t>
                </a:r>
                <a:r>
                  <a:rPr lang="ru-RU" sz="2800" i="1" dirty="0"/>
                  <a:t> </a:t>
                </a:r>
                <a:r>
                  <a:rPr lang="en-US" sz="2800" i="1" dirty="0"/>
                  <a:t>DA</a:t>
                </a:r>
                <a:r>
                  <a:rPr lang="en-US" sz="2800" i="1" dirty="0">
                    <a:sym typeface="Symbol" panose="05050102010706020507" pitchFamily="18" charset="2"/>
                  </a:rPr>
                  <a:t></a:t>
                </a:r>
                <a:r>
                  <a:rPr lang="en-US" sz="2800" i="1" dirty="0"/>
                  <a:t>NE</a:t>
                </a:r>
                <a:r>
                  <a:rPr lang="ru-RU" sz="2800" i="1" dirty="0"/>
                  <a:t>:</a:t>
                </a:r>
                <a:r>
                  <a:rPr lang="en-US" sz="2800" i="1" dirty="0"/>
                  <a:t> I(e-)=2.45</a:t>
                </a:r>
                <a:r>
                  <a:rPr lang="ru-RU" sz="2800" i="1" dirty="0"/>
                  <a:t> </a:t>
                </a:r>
                <a:r>
                  <a:rPr lang="en-US" sz="2800" i="1" dirty="0"/>
                  <a:t>A</a:t>
                </a:r>
                <a:r>
                  <a:rPr lang="ru-RU" sz="2800" dirty="0"/>
                  <a:t>)</a:t>
                </a:r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≳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record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80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800" dirty="0"/>
                  <a:t> </a:t>
                </a:r>
                <a:r>
                  <a:rPr lang="ru-RU" sz="2800" dirty="0"/>
                  <a:t>мм</a:t>
                </a:r>
                <a:r>
                  <a:rPr lang="en-US" sz="2800" dirty="0"/>
                  <a:t>, </a:t>
                </a:r>
                <a:r>
                  <a:rPr lang="ru-RU" sz="2800" dirty="0"/>
                  <a:t>крабовая перетяжка,</a:t>
                </a:r>
                <a:r>
                  <a:rPr lang="en-US" sz="2800" dirty="0"/>
                  <a:t> </a:t>
                </a:r>
                <a:r>
                  <a:rPr lang="ru-RU" sz="2800" dirty="0"/>
                  <a:t>ФФ расслабленный</a:t>
                </a:r>
              </a:p>
              <a:p>
                <a:pPr marL="971550" lvl="1" indent="-514350">
                  <a:buFont typeface="+mj-lt"/>
                  <a:buAutoNum type="alphaLcParenR"/>
                </a:pPr>
                <a:r>
                  <a:rPr lang="ru-RU" sz="2800" dirty="0"/>
                  <a:t>ФФ близок к Супер</a:t>
                </a:r>
                <a:r>
                  <a:rPr lang="en-US" sz="2800" dirty="0"/>
                  <a:t> C-Tau,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 </a:t>
                </a:r>
                <a:r>
                  <a:rPr lang="ru-RU" sz="2800" dirty="0" smtClean="0"/>
                  <a:t>мм</a:t>
                </a:r>
                <a:endParaRPr lang="ru-RU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ru-RU" sz="2800" dirty="0"/>
                  <a:t>Удовлетворительное время жизни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ru-RU" sz="2800">
                            <a:latin typeface="Cambria Math" panose="02040503050406030204" pitchFamily="18" charset="0"/>
                          </a:rPr>
                          <m:t>Тушек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00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c</a:t>
                </a:r>
                <a:endParaRPr lang="ru-RU" sz="2800" dirty="0"/>
              </a:p>
            </p:txBody>
          </p:sp>
        </mc:Choice>
        <mc:Fallback xmlns="">
          <p:sp>
            <p:nvSpPr>
              <p:cNvPr id="6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0B03-675D-4F6C-A4AC-DA865D8138B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15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2"/>
          <a:stretch/>
        </p:blipFill>
        <p:spPr>
          <a:xfrm>
            <a:off x="0" y="920370"/>
            <a:ext cx="11520000" cy="59376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Локальная энергетическая апертура</a:t>
            </a:r>
            <a:r>
              <a:rPr lang="en-US" dirty="0" smtClean="0"/>
              <a:t> (LMA)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512343" y="105842"/>
                <a:ext cx="3523657" cy="8683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𝐷𝐴</m:t>
                              </m:r>
                            </m:sub>
                          </m:sSub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ℋ</m:t>
                              </m:r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2343" y="105842"/>
                <a:ext cx="3523657" cy="8683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049106" y="2995516"/>
                <a:ext cx="2142894" cy="866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400" dirty="0" smtClean="0"/>
                  <a:t>=2783 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=6×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9106" y="2995516"/>
                <a:ext cx="2142894" cy="866969"/>
              </a:xfrm>
              <a:prstGeom prst="rect">
                <a:avLst/>
              </a:prstGeom>
              <a:blipFill>
                <a:blip r:embed="rId5"/>
                <a:stretch>
                  <a:fillRect l="-568" t="-5594" b="-2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56000" y="543195"/>
            <a:ext cx="1337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CRAB=0</a:t>
            </a:r>
            <a:endParaRPr lang="en-US" sz="2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0B03-675D-4F6C-A4AC-DA865D8138B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16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143000"/>
            <a:ext cx="5715000" cy="5715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Beam-beam: CRAB=1 vs CRAB=-1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0B03-675D-4F6C-A4AC-DA865D8138B7}" type="slidenum">
              <a:rPr lang="ru-RU" smtClean="0"/>
              <a:t>21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5715000" cy="5715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05750" y="2887017"/>
            <a:ext cx="381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lumi</a:t>
            </a:r>
            <a:r>
              <a:rPr lang="en-US" dirty="0"/>
              <a:t> (formula)  = 1.029e+30 m^-2</a:t>
            </a:r>
          </a:p>
          <a:p>
            <a:r>
              <a:rPr lang="en-US" dirty="0" err="1"/>
              <a:t>lumi</a:t>
            </a:r>
            <a:r>
              <a:rPr lang="en-US" dirty="0"/>
              <a:t> (recorded first) = 9.695e+29 m^-2</a:t>
            </a:r>
          </a:p>
          <a:p>
            <a:r>
              <a:rPr lang="en-US" dirty="0" err="1"/>
              <a:t>lumi</a:t>
            </a:r>
            <a:r>
              <a:rPr lang="en-US" dirty="0"/>
              <a:t> (recorded last) = 8.78e+29 m^-2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704693" y="2882564"/>
            <a:ext cx="381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lumi</a:t>
            </a:r>
            <a:r>
              <a:rPr lang="en-US" dirty="0"/>
              <a:t> (formula)  = 1.029e+30 m^-2</a:t>
            </a:r>
          </a:p>
          <a:p>
            <a:r>
              <a:rPr lang="en-US" dirty="0" err="1"/>
              <a:t>lumi</a:t>
            </a:r>
            <a:r>
              <a:rPr lang="en-US" dirty="0"/>
              <a:t> (recorded first) = </a:t>
            </a:r>
            <a:r>
              <a:rPr lang="en-US" dirty="0" smtClean="0"/>
              <a:t>9.07e+29 </a:t>
            </a:r>
            <a:r>
              <a:rPr lang="en-US" dirty="0"/>
              <a:t>m^-2</a:t>
            </a:r>
          </a:p>
          <a:p>
            <a:r>
              <a:rPr lang="en-US" dirty="0" err="1"/>
              <a:t>lumi</a:t>
            </a:r>
            <a:r>
              <a:rPr lang="en-US" dirty="0"/>
              <a:t> (recorded last) = </a:t>
            </a:r>
            <a:r>
              <a:rPr lang="en-US" dirty="0" smtClean="0"/>
              <a:t>7.65e+28 </a:t>
            </a:r>
            <a:r>
              <a:rPr lang="en-US" dirty="0"/>
              <a:t>m^-2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34760" y="1767017"/>
            <a:ext cx="92365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CRAB=1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055695" y="1767017"/>
            <a:ext cx="99418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CRAB=-1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7315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0B03-675D-4F6C-A4AC-DA865D8138B7}" type="slidenum">
              <a:rPr lang="ru-RU" smtClean="0"/>
              <a:t>22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6000" y="5530941"/>
                <a:ext cx="4837991" cy="1069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𝑑𝐴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00" y="5530941"/>
                <a:ext cx="4837991" cy="10691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20605" y="5466564"/>
                <a:ext cx="2857705" cy="11978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𝜀𝛽</m:t>
                              </m:r>
                            </m:e>
                          </m:rad>
                        </m:den>
                      </m:f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605" y="5466564"/>
                <a:ext cx="2857705" cy="11978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104924" y="5535269"/>
                <a:ext cx="3931076" cy="1060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𝑑𝑗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800" i="1">
                          <a:latin typeface="Cambria Math" panose="02040503050406030204" pitchFamily="18" charset="0"/>
                        </a:rPr>
                        <m:t>𝑑𝑗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4924" y="5535269"/>
                <a:ext cx="3931076" cy="10604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8254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Существующие</a:t>
            </a:r>
            <a:r>
              <a:rPr lang="ru-RU" dirty="0"/>
              <a:t> </a:t>
            </a:r>
            <a:r>
              <a:rPr lang="ru-RU" dirty="0" smtClean="0"/>
              <a:t>установки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07697120"/>
                  </p:ext>
                </p:extLst>
              </p:nvPr>
            </p:nvGraphicFramePr>
            <p:xfrm>
              <a:off x="246000" y="2234883"/>
              <a:ext cx="11700000" cy="23882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61956">
                      <a:extLst>
                        <a:ext uri="{9D8B030D-6E8A-4147-A177-3AD203B41FA5}">
                          <a16:colId xmlns:a16="http://schemas.microsoft.com/office/drawing/2014/main" val="3320060917"/>
                        </a:ext>
                      </a:extLst>
                    </a:gridCol>
                    <a:gridCol w="2259511">
                      <a:extLst>
                        <a:ext uri="{9D8B030D-6E8A-4147-A177-3AD203B41FA5}">
                          <a16:colId xmlns:a16="http://schemas.microsoft.com/office/drawing/2014/main" val="1273561202"/>
                        </a:ext>
                      </a:extLst>
                    </a:gridCol>
                    <a:gridCol w="2259511">
                      <a:extLst>
                        <a:ext uri="{9D8B030D-6E8A-4147-A177-3AD203B41FA5}">
                          <a16:colId xmlns:a16="http://schemas.microsoft.com/office/drawing/2014/main" val="1872476565"/>
                        </a:ext>
                      </a:extLst>
                    </a:gridCol>
                    <a:gridCol w="2259511">
                      <a:extLst>
                        <a:ext uri="{9D8B030D-6E8A-4147-A177-3AD203B41FA5}">
                          <a16:colId xmlns:a16="http://schemas.microsoft.com/office/drawing/2014/main" val="108533648"/>
                        </a:ext>
                      </a:extLst>
                    </a:gridCol>
                    <a:gridCol w="2259511">
                      <a:extLst>
                        <a:ext uri="{9D8B030D-6E8A-4147-A177-3AD203B41FA5}">
                          <a16:colId xmlns:a16="http://schemas.microsoft.com/office/drawing/2014/main" val="195027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sz="2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DA</a:t>
                          </a:r>
                          <a:r>
                            <a:rPr lang="en-US" sz="2800" dirty="0" smtClean="0">
                              <a:sym typeface="Symbol" panose="05050102010706020507" pitchFamily="18" charset="2"/>
                            </a:rPr>
                            <a:t>NE</a:t>
                          </a:r>
                          <a:endParaRPr lang="en-US" sz="28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800" dirty="0" smtClean="0"/>
                            <a:t>ВЭПП-2000</a:t>
                          </a:r>
                          <a:endParaRPr lang="en-US" sz="28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BEPCII</a:t>
                          </a:r>
                          <a:endParaRPr kumimoji="0" lang="en-US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BEPCII</a:t>
                          </a:r>
                          <a:endParaRPr kumimoji="0" lang="en-US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5953892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𝚷</m:t>
                              </m:r>
                            </m:oMath>
                          </a14:m>
                          <a:r>
                            <a:rPr lang="en-US" sz="2800" b="1" dirty="0" smtClean="0">
                              <a:solidFill>
                                <a:schemeClr val="bg1"/>
                              </a:solidFill>
                            </a:rPr>
                            <a:t>, </a:t>
                          </a:r>
                          <a:r>
                            <a:rPr lang="ru-RU" sz="2800" b="1" dirty="0" smtClean="0">
                              <a:solidFill>
                                <a:schemeClr val="bg1"/>
                              </a:solidFill>
                            </a:rPr>
                            <a:t>м</a:t>
                          </a:r>
                          <a:endParaRPr lang="en-US" sz="2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9689" marR="49689" marT="0" marB="0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97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24.39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237.53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237.53</a:t>
                          </a:r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68757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𝒃𝒆𝒂𝒎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b="1" dirty="0" smtClean="0">
                              <a:solidFill>
                                <a:schemeClr val="bg1"/>
                              </a:solidFill>
                            </a:rPr>
                            <a:t>, </a:t>
                          </a:r>
                          <a:r>
                            <a:rPr lang="ru-RU" sz="2800" b="1" dirty="0" smtClean="0">
                              <a:solidFill>
                                <a:schemeClr val="bg1"/>
                              </a:solidFill>
                            </a:rPr>
                            <a:t>МэВ</a:t>
                          </a:r>
                          <a:endParaRPr lang="en-US" sz="2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9689" marR="49689" marT="0" marB="0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500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9</a:t>
                          </a:r>
                          <a:r>
                            <a:rPr lang="ru-RU" sz="2800" dirty="0" smtClean="0"/>
                            <a:t>0</a:t>
                          </a:r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1550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1900</a:t>
                          </a:r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919308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𝓛</m:t>
                              </m:r>
                            </m:oMath>
                          </a14:m>
                          <a:r>
                            <a:rPr lang="en-US" sz="2800" b="1" dirty="0" smtClean="0">
                              <a:solidFill>
                                <a:schemeClr val="bg1"/>
                              </a:solidFill>
                            </a:rPr>
                            <a:t>,</a:t>
                          </a:r>
                          <a:r>
                            <a:rPr lang="ru-RU" sz="2800" b="1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𝟑𝟐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см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с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endParaRPr lang="en-US" sz="2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9689" marR="49689" marT="0" marB="0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2.13</m:t>
                              </m:r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800" b="0" i="1" dirty="0" smtClean="0">
                              <a:latin typeface="+mn-lt"/>
                            </a:rPr>
                            <a:t>KLOE-2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4.53 </m:t>
                              </m:r>
                            </m:oMath>
                          </a14:m>
                          <a:r>
                            <a:rPr lang="en-US" sz="1800" i="1" dirty="0" smtClean="0"/>
                            <a:t>SIDDHARTA</a:t>
                          </a:r>
                          <a:endParaRPr lang="en-US" sz="1800" i="1" dirty="0"/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800" b="0" i="1" smtClean="0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3.1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ru-RU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508849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07697120"/>
                  </p:ext>
                </p:extLst>
              </p:nvPr>
            </p:nvGraphicFramePr>
            <p:xfrm>
              <a:off x="246000" y="2234883"/>
              <a:ext cx="11700000" cy="23882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61956">
                      <a:extLst>
                        <a:ext uri="{9D8B030D-6E8A-4147-A177-3AD203B41FA5}">
                          <a16:colId xmlns:a16="http://schemas.microsoft.com/office/drawing/2014/main" val="3320060917"/>
                        </a:ext>
                      </a:extLst>
                    </a:gridCol>
                    <a:gridCol w="2259511">
                      <a:extLst>
                        <a:ext uri="{9D8B030D-6E8A-4147-A177-3AD203B41FA5}">
                          <a16:colId xmlns:a16="http://schemas.microsoft.com/office/drawing/2014/main" val="1273561202"/>
                        </a:ext>
                      </a:extLst>
                    </a:gridCol>
                    <a:gridCol w="2259511">
                      <a:extLst>
                        <a:ext uri="{9D8B030D-6E8A-4147-A177-3AD203B41FA5}">
                          <a16:colId xmlns:a16="http://schemas.microsoft.com/office/drawing/2014/main" val="1872476565"/>
                        </a:ext>
                      </a:extLst>
                    </a:gridCol>
                    <a:gridCol w="2259511">
                      <a:extLst>
                        <a:ext uri="{9D8B030D-6E8A-4147-A177-3AD203B41FA5}">
                          <a16:colId xmlns:a16="http://schemas.microsoft.com/office/drawing/2014/main" val="108533648"/>
                        </a:ext>
                      </a:extLst>
                    </a:gridCol>
                    <a:gridCol w="2259511">
                      <a:extLst>
                        <a:ext uri="{9D8B030D-6E8A-4147-A177-3AD203B41FA5}">
                          <a16:colId xmlns:a16="http://schemas.microsoft.com/office/drawing/2014/main" val="1950276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 sz="2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DA</a:t>
                          </a:r>
                          <a:r>
                            <a:rPr lang="en-US" sz="2800" dirty="0" smtClean="0">
                              <a:sym typeface="Symbol" panose="05050102010706020507" pitchFamily="18" charset="2"/>
                            </a:rPr>
                            <a:t>NE</a:t>
                          </a:r>
                          <a:endParaRPr lang="en-US" sz="28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800" dirty="0" smtClean="0"/>
                            <a:t>ВЭПП-2000</a:t>
                          </a:r>
                          <a:endParaRPr lang="en-US" sz="28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BEPCII</a:t>
                          </a:r>
                          <a:endParaRPr kumimoji="0" lang="en-US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BEPCII</a:t>
                          </a:r>
                          <a:endParaRPr kumimoji="0" lang="en-US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59538920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229" t="-117442" r="-340275" b="-28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97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24.39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237.53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237.53</a:t>
                          </a:r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687575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229" t="-220000" r="-340275" b="-184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500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9</a:t>
                          </a:r>
                          <a:r>
                            <a:rPr lang="ru-RU" sz="2800" dirty="0" smtClean="0"/>
                            <a:t>0</a:t>
                          </a:r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1550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1900</a:t>
                          </a:r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91930807"/>
                      </a:ext>
                    </a:extLst>
                  </a:tr>
                  <a:tr h="8337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229" t="-198540" r="-340275" b="-145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18059" t="-198540" r="-300809" b="-145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8649" t="-198540" r="-201622" b="-145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17790" t="-198540" r="-101078" b="-145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17790" t="-198540" r="-1078" b="-145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08849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0B03-675D-4F6C-A4AC-DA865D8138B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67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Крабовая перетяжка </a:t>
            </a:r>
            <a:r>
              <a:rPr lang="ru-RU" dirty="0"/>
              <a:t>(</a:t>
            </a:r>
            <a:r>
              <a:rPr lang="en-US" dirty="0" err="1"/>
              <a:t>P.Raimondi</a:t>
            </a:r>
            <a:r>
              <a:rPr lang="en-US" dirty="0"/>
              <a:t> 2006</a:t>
            </a:r>
            <a:r>
              <a:rPr lang="ru-RU" dirty="0"/>
              <a:t>)</a:t>
            </a:r>
            <a:endParaRPr lang="en-US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" t="1565" r="8740" b="4229"/>
          <a:stretch/>
        </p:blipFill>
        <p:spPr>
          <a:xfrm>
            <a:off x="242272" y="1056551"/>
            <a:ext cx="5759450" cy="4217987"/>
          </a:xfrm>
          <a:prstGeom prst="rect">
            <a:avLst/>
          </a:prstGeom>
        </p:spPr>
      </p:pic>
      <p:grpSp>
        <p:nvGrpSpPr>
          <p:cNvPr id="5" name="Группа 4"/>
          <p:cNvGrpSpPr>
            <a:grpSpLocks noChangeAspect="1"/>
          </p:cNvGrpSpPr>
          <p:nvPr/>
        </p:nvGrpSpPr>
        <p:grpSpPr>
          <a:xfrm>
            <a:off x="6906000" y="1951208"/>
            <a:ext cx="5040000" cy="2066203"/>
            <a:chOff x="252000" y="72000"/>
            <a:chExt cx="4640593" cy="1902457"/>
          </a:xfrm>
        </p:grpSpPr>
        <p:sp>
          <p:nvSpPr>
            <p:cNvPr id="6" name="AutoShape 53"/>
            <p:cNvSpPr>
              <a:spLocks noChangeArrowheads="1"/>
            </p:cNvSpPr>
            <p:nvPr/>
          </p:nvSpPr>
          <p:spPr bwMode="auto">
            <a:xfrm>
              <a:off x="1604912" y="1044000"/>
              <a:ext cx="1404000" cy="360000"/>
            </a:xfrm>
            <a:prstGeom prst="diamond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 altLang="ru-RU"/>
            </a:p>
          </p:txBody>
        </p:sp>
        <p:sp>
          <p:nvSpPr>
            <p:cNvPr id="7" name="Freeform 52"/>
            <p:cNvSpPr>
              <a:spLocks/>
            </p:cNvSpPr>
            <p:nvPr/>
          </p:nvSpPr>
          <p:spPr bwMode="auto">
            <a:xfrm>
              <a:off x="324000" y="1224000"/>
              <a:ext cx="4500000" cy="0"/>
            </a:xfrm>
            <a:custGeom>
              <a:avLst/>
              <a:gdLst>
                <a:gd name="T0" fmla="*/ 0 w 3037"/>
                <a:gd name="T1" fmla="*/ 2147483647 h 4"/>
                <a:gd name="T2" fmla="*/ 2147483647 w 3037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37" h="4">
                  <a:moveTo>
                    <a:pt x="0" y="4"/>
                  </a:moveTo>
                  <a:lnTo>
                    <a:pt x="3037" y="0"/>
                  </a:lnTo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Text Box 49"/>
            <p:cNvSpPr txBox="1">
              <a:spLocks noChangeArrowheads="1"/>
            </p:cNvSpPr>
            <p:nvPr/>
          </p:nvSpPr>
          <p:spPr bwMode="auto">
            <a:xfrm>
              <a:off x="4608000" y="1224000"/>
              <a:ext cx="2032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9026" tIns="39514" rIns="79026" bIns="39514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/>
              <a:r>
                <a:rPr lang="en-US" altLang="ru-RU" dirty="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z</a:t>
              </a:r>
              <a:endParaRPr lang="en-US" altLang="ru-RU" dirty="0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9" name="Rectangle 48"/>
            <p:cNvSpPr>
              <a:spLocks noChangeArrowheads="1"/>
            </p:cNvSpPr>
            <p:nvPr/>
          </p:nvSpPr>
          <p:spPr bwMode="auto">
            <a:xfrm rot="840000">
              <a:off x="504000" y="1044000"/>
              <a:ext cx="3600000" cy="360000"/>
            </a:xfrm>
            <a:prstGeom prst="rect">
              <a:avLst/>
            </a:prstGeom>
            <a:noFill/>
            <a:ln w="158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 altLang="ru-RU"/>
            </a:p>
          </p:txBody>
        </p:sp>
        <p:sp>
          <p:nvSpPr>
            <p:cNvPr id="10" name="Rectangle 47"/>
            <p:cNvSpPr>
              <a:spLocks noChangeArrowheads="1"/>
            </p:cNvSpPr>
            <p:nvPr/>
          </p:nvSpPr>
          <p:spPr bwMode="auto">
            <a:xfrm rot="-840000">
              <a:off x="504000" y="1044000"/>
              <a:ext cx="3600000" cy="360000"/>
            </a:xfrm>
            <a:prstGeom prst="rect">
              <a:avLst/>
            </a:prstGeom>
            <a:noFill/>
            <a:ln w="15875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 altLang="ru-RU"/>
            </a:p>
          </p:txBody>
        </p:sp>
        <p:sp>
          <p:nvSpPr>
            <p:cNvPr id="11" name="Text Box 44"/>
            <p:cNvSpPr txBox="1">
              <a:spLocks noChangeArrowheads="1"/>
            </p:cNvSpPr>
            <p:nvPr/>
          </p:nvSpPr>
          <p:spPr bwMode="auto">
            <a:xfrm>
              <a:off x="252000" y="360000"/>
              <a:ext cx="242738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6655" tIns="38329" rIns="76655" bIns="38329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/>
              <a:r>
                <a:rPr lang="en-US" altLang="ru-RU" sz="2000" dirty="0">
                  <a:solidFill>
                    <a:srgbClr val="FF0000"/>
                  </a:solidFill>
                  <a:latin typeface="+mn-lt"/>
                  <a:ea typeface="Times New Roman" pitchFamily="18" charset="0"/>
                  <a:cs typeface="Arial" charset="0"/>
                </a:rPr>
                <a:t>e</a:t>
              </a:r>
              <a:endParaRPr lang="en-US" altLang="ru-RU" sz="2000" dirty="0">
                <a:latin typeface="+mn-lt"/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2" name="Freeform 34"/>
            <p:cNvSpPr>
              <a:spLocks/>
            </p:cNvSpPr>
            <p:nvPr/>
          </p:nvSpPr>
          <p:spPr bwMode="auto">
            <a:xfrm>
              <a:off x="2304000" y="180000"/>
              <a:ext cx="0" cy="1692000"/>
            </a:xfrm>
            <a:custGeom>
              <a:avLst/>
              <a:gdLst>
                <a:gd name="T0" fmla="*/ 2147483647 w 6"/>
                <a:gd name="T1" fmla="*/ 2147483647 h 3472"/>
                <a:gd name="T2" fmla="*/ 0 w 6"/>
                <a:gd name="T3" fmla="*/ 0 h 34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3472">
                  <a:moveTo>
                    <a:pt x="6" y="3472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Text Box 33"/>
            <p:cNvSpPr txBox="1">
              <a:spLocks noChangeArrowheads="1"/>
            </p:cNvSpPr>
            <p:nvPr/>
          </p:nvSpPr>
          <p:spPr bwMode="auto">
            <a:xfrm>
              <a:off x="2340000" y="72000"/>
              <a:ext cx="2032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9026" tIns="39514" rIns="79026" bIns="39514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/>
              <a:r>
                <a:rPr lang="en-US" altLang="ru-RU" dirty="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x</a:t>
              </a:r>
              <a:endParaRPr lang="en-US" altLang="ru-RU" dirty="0">
                <a:ea typeface="Times New Roman" pitchFamily="18" charset="0"/>
                <a:cs typeface="Arial" charset="0"/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2304000" y="756000"/>
              <a:ext cx="702000" cy="0"/>
            </a:xfrm>
            <a:prstGeom prst="straightConnector1">
              <a:avLst/>
            </a:prstGeom>
            <a:ln w="6350">
              <a:solidFill>
                <a:schemeClr val="accent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flipH="1">
              <a:off x="3024000" y="396000"/>
              <a:ext cx="0" cy="828000"/>
            </a:xfrm>
            <a:prstGeom prst="line">
              <a:avLst/>
            </a:prstGeom>
            <a:ln w="9525" cap="rnd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 Box 30"/>
            <p:cNvSpPr txBox="1">
              <a:spLocks noChangeArrowheads="1"/>
            </p:cNvSpPr>
            <p:nvPr/>
          </p:nvSpPr>
          <p:spPr bwMode="auto">
            <a:xfrm>
              <a:off x="2520000" y="396000"/>
              <a:ext cx="38474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RU" sz="1600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L</a:t>
              </a:r>
              <a:r>
                <a:rPr lang="en-US" altLang="ru-RU" sz="1600" i="1" baseline="-25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i</a:t>
              </a:r>
              <a:endParaRPr lang="ru-RU" altLang="ru-RU" sz="1600" i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 rot="840000" flipH="1" flipV="1">
              <a:off x="288000" y="1224000"/>
              <a:ext cx="3960000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 rot="-840000" flipH="1" flipV="1">
              <a:off x="360000" y="1224000"/>
              <a:ext cx="3960000" cy="0"/>
            </a:xfrm>
            <a:prstGeom prst="straightConnector1">
              <a:avLst/>
            </a:prstGeom>
            <a:ln w="12700">
              <a:solidFill>
                <a:srgbClr val="00206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60000" y="324000"/>
              <a:ext cx="2790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+</a:t>
              </a:r>
              <a:endParaRPr lang="ru-RU" sz="1400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 Box 44"/>
            <p:cNvSpPr txBox="1">
              <a:spLocks noChangeArrowheads="1"/>
            </p:cNvSpPr>
            <p:nvPr/>
          </p:nvSpPr>
          <p:spPr bwMode="auto">
            <a:xfrm>
              <a:off x="4104000" y="360000"/>
              <a:ext cx="242738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6655" tIns="38329" rIns="76655" bIns="38329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/>
              <a:r>
                <a:rPr lang="en-US" altLang="ru-RU" sz="2000" dirty="0">
                  <a:solidFill>
                    <a:srgbClr val="002060"/>
                  </a:solidFill>
                  <a:latin typeface="+mn-lt"/>
                  <a:ea typeface="Times New Roman" pitchFamily="18" charset="0"/>
                  <a:cs typeface="Arial" charset="0"/>
                </a:rPr>
                <a:t>e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12000" y="252000"/>
              <a:ext cx="3642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2060"/>
                  </a:solidFill>
                </a:rPr>
                <a:t>-</a:t>
              </a:r>
              <a:endParaRPr lang="ru-RU" sz="2400" dirty="0">
                <a:solidFill>
                  <a:srgbClr val="002060"/>
                </a:solidFill>
              </a:endParaRPr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 flipV="1">
              <a:off x="4186410" y="1528764"/>
              <a:ext cx="85553" cy="373482"/>
            </a:xfrm>
            <a:prstGeom prst="straightConnector1">
              <a:avLst/>
            </a:prstGeom>
            <a:ln w="635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171950" y="1585912"/>
              <a:ext cx="4716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2</a:t>
              </a:r>
              <a:r>
                <a:rPr lang="en-US" sz="1600" i="1" dirty="0">
                  <a:sym typeface="Symbol" panose="05050102010706020507" pitchFamily="18" charset="2"/>
                </a:rPr>
                <a:t></a:t>
              </a:r>
              <a:r>
                <a:rPr lang="en-US" sz="1600" baseline="-25000" dirty="0"/>
                <a:t>x</a:t>
              </a:r>
              <a:endParaRPr lang="ru-RU" sz="1600" baseline="-25000" dirty="0"/>
            </a:p>
          </p:txBody>
        </p:sp>
        <p:cxnSp>
          <p:nvCxnSpPr>
            <p:cNvPr id="24" name="Прямая со стрелкой 23"/>
            <p:cNvCxnSpPr/>
            <p:nvPr/>
          </p:nvCxnSpPr>
          <p:spPr>
            <a:xfrm>
              <a:off x="472461" y="1093547"/>
              <a:ext cx="3492636" cy="880910"/>
            </a:xfrm>
            <a:prstGeom prst="straightConnector1">
              <a:avLst/>
            </a:prstGeom>
            <a:ln w="6350">
              <a:solidFill>
                <a:schemeClr val="accent1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Прямоугольник 24"/>
            <p:cNvSpPr/>
            <p:nvPr/>
          </p:nvSpPr>
          <p:spPr>
            <a:xfrm rot="875728">
              <a:off x="2454028" y="1576512"/>
              <a:ext cx="402926" cy="1871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 rot="821312">
              <a:off x="2448000" y="1476000"/>
              <a:ext cx="4667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2</a:t>
              </a:r>
              <a:r>
                <a:rPr lang="en-US" sz="1600" i="1" dirty="0">
                  <a:sym typeface="Symbol" panose="05050102010706020507" pitchFamily="18" charset="2"/>
                </a:rPr>
                <a:t></a:t>
              </a:r>
              <a:r>
                <a:rPr lang="en-US" sz="1600" baseline="-25000" dirty="0">
                  <a:sym typeface="Symbol" panose="05050102010706020507" pitchFamily="18" charset="2"/>
                </a:rPr>
                <a:t>z</a:t>
              </a:r>
              <a:endParaRPr lang="ru-RU" sz="1600" baseline="-25000" dirty="0"/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 flipV="1">
              <a:off x="4356000" y="828000"/>
              <a:ext cx="0" cy="396000"/>
            </a:xfrm>
            <a:prstGeom prst="straightConnector1">
              <a:avLst/>
            </a:prstGeom>
            <a:ln w="635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H="1" flipV="1">
              <a:off x="4068000" y="818050"/>
              <a:ext cx="540000" cy="0"/>
            </a:xfrm>
            <a:prstGeom prst="line">
              <a:avLst/>
            </a:prstGeom>
            <a:ln w="9525" cap="rnd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320000" y="828000"/>
              <a:ext cx="5725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ym typeface="Symbol" panose="05050102010706020507" pitchFamily="18" charset="2"/>
                </a:rPr>
                <a:t> ∙</a:t>
              </a:r>
              <a:r>
                <a:rPr lang="en-US" sz="1600" baseline="-25000" dirty="0"/>
                <a:t>x</a:t>
              </a:r>
              <a:endParaRPr lang="ru-RU" sz="1600" baseline="-25000" dirty="0"/>
            </a:p>
          </p:txBody>
        </p:sp>
        <p:sp>
          <p:nvSpPr>
            <p:cNvPr id="30" name="Arc 29"/>
            <p:cNvSpPr>
              <a:spLocks/>
            </p:cNvSpPr>
            <p:nvPr/>
          </p:nvSpPr>
          <p:spPr bwMode="auto">
            <a:xfrm rot="2700000">
              <a:off x="3600000" y="1105200"/>
              <a:ext cx="234000" cy="23400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Text Box 30"/>
            <p:cNvSpPr txBox="1">
              <a:spLocks noChangeArrowheads="1"/>
            </p:cNvSpPr>
            <p:nvPr/>
          </p:nvSpPr>
          <p:spPr bwMode="auto">
            <a:xfrm>
              <a:off x="3744000" y="936000"/>
              <a:ext cx="31591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1600" i="1" dirty="0">
                  <a:sym typeface="Symbol" pitchFamily="18" charset="2"/>
                </a:rPr>
                <a:t></a:t>
              </a: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0B03-675D-4F6C-A4AC-DA865D8138B7}" type="slidenum">
              <a:rPr lang="ru-RU" smtClean="0"/>
              <a:t>4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6446101" y="5680398"/>
                <a:ext cx="5298823" cy="7797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/>
                  <a:t>Piwinski </a:t>
                </a:r>
                <a:r>
                  <a:rPr lang="en-US" sz="2800" dirty="0"/>
                  <a:t>angle</a:t>
                </a:r>
                <a:r>
                  <a:rPr lang="ru-RU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≫1</m:t>
                    </m:r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101" y="5680398"/>
                <a:ext cx="5298823" cy="779765"/>
              </a:xfrm>
              <a:prstGeom prst="rect">
                <a:avLst/>
              </a:prstGeom>
              <a:blipFill>
                <a:blip r:embed="rId3"/>
                <a:stretch>
                  <a:fillRect l="-2299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584462" y="5402626"/>
                <a:ext cx="3868268" cy="13653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𝜃𝛽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62" y="5402626"/>
                <a:ext cx="3868268" cy="13653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002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Принципы (светимость, эффекты встречи, Тушек)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56000" y="1679939"/>
                <a:ext cx="6300000" cy="3994789"/>
              </a:xfrm>
              <a:ln>
                <a:solidFill>
                  <a:schemeClr val="accent1"/>
                </a:solidFill>
              </a:ln>
            </p:spPr>
            <p:txBody>
              <a:bodyPr tIns="90000" bIns="90000">
                <a:spAutoFit/>
              </a:bodyPr>
              <a:lstStyle/>
              <a:p>
                <a:pPr marL="0" indent="0">
                  <a:buNone/>
                </a:pPr>
                <a:r>
                  <a:rPr lang="ru-RU" sz="2800" dirty="0" smtClean="0">
                    <a:ea typeface="Cambria Math" panose="02040503050406030204" pitchFamily="18" charset="0"/>
                  </a:rPr>
                  <a:t>Светимость: 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den>
                    </m:f>
                  </m:oMath>
                </a14:m>
                <a:endParaRPr lang="ru-RU" sz="2800" dirty="0" smtClean="0"/>
              </a:p>
              <a:p>
                <a:pPr marL="0" indent="0">
                  <a:buNone/>
                </a:pPr>
                <a:r>
                  <a:rPr lang="ru-RU" sz="2800" dirty="0" smtClean="0"/>
                  <a:t>Время жизни:</a:t>
                </a:r>
                <a:r>
                  <a:rPr lang="en-US" sz="2800" dirty="0" smtClean="0"/>
                  <a:t> </a:t>
                </a:r>
                <a:r>
                  <a:rPr lang="ru-RU" sz="2800" dirty="0" smtClean="0"/>
                  <a:t> </a:t>
                </a:r>
                <a:r>
                  <a:rPr lang="en-US" sz="2800" dirty="0" smtClean="0"/>
                  <a:t>     </a:t>
                </a:r>
                <a:r>
                  <a:rPr lang="ru-RU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𝑇𝑜𝑢𝑠𝑐h𝑒𝑘</m:t>
                            </m:r>
                          </m:sub>
                        </m:sSub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</m:rad>
                      </m:den>
                    </m:f>
                  </m:oMath>
                </a14:m>
                <a:endParaRPr lang="ru-RU" sz="2800" dirty="0" smtClean="0"/>
              </a:p>
              <a:p>
                <a:pPr marL="0" indent="0">
                  <a:buNone/>
                </a:pPr>
                <a:r>
                  <a:rPr lang="ru-RU" sz="2800" dirty="0" smtClean="0"/>
                  <a:t>Бета функция:</a:t>
                </a:r>
                <a:r>
                  <a:rPr lang="en-US" sz="2800" dirty="0" smtClean="0"/>
                  <a:t>      </a:t>
                </a:r>
                <a:r>
                  <a:rPr lang="ru-RU" sz="28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𝑖𝑛𝑡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</m:oMath>
                </a14:m>
                <a:endParaRPr lang="ru-RU" sz="2800" dirty="0" smtClean="0"/>
              </a:p>
              <a:p>
                <a:pPr marL="0" indent="0">
                  <a:buNone/>
                </a:pPr>
                <a:r>
                  <a:rPr lang="ru-RU" sz="2800" dirty="0" smtClean="0"/>
                  <a:t>Эф. </a:t>
                </a:r>
                <a:r>
                  <a:rPr lang="ru-RU" sz="2800" dirty="0"/>
                  <a:t>встречи</a:t>
                </a:r>
                <a:r>
                  <a:rPr lang="ru-RU" sz="2800" dirty="0" smtClean="0"/>
                  <a:t>: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𝜋𝛾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den>
                        </m:f>
                      </m:e>
                    </m:rad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2800" dirty="0" smtClean="0"/>
                  <a:t> </a:t>
                </a:r>
                <a:endParaRPr lang="ru-RU" sz="2800" dirty="0" smtClean="0"/>
              </a:p>
              <a:p>
                <a:pPr marL="0" indent="0">
                  <a:buNone/>
                </a:pPr>
                <a:r>
                  <a:rPr lang="ru-RU" sz="2800" dirty="0" smtClean="0"/>
                  <a:t>Бетатронная связь:</a:t>
                </a:r>
                <a:r>
                  <a:rPr lang="en-US" sz="2800" dirty="0" smtClean="0"/>
                  <a:t>              </a:t>
                </a:r>
                <a:r>
                  <a:rPr lang="ru-RU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𝜅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ru-RU" sz="28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56000" y="1679939"/>
                <a:ext cx="6300000" cy="3994789"/>
              </a:xfrm>
              <a:blipFill>
                <a:blip r:embed="rId3"/>
                <a:stretch>
                  <a:fillRect l="-1932" b="-137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600000" y="1521000"/>
                <a:ext cx="5436000" cy="4312667"/>
              </a:xfrm>
              <a:ln>
                <a:solidFill>
                  <a:schemeClr val="accent1"/>
                </a:solidFill>
              </a:ln>
            </p:spPr>
            <p:txBody>
              <a:bodyPr tIns="90000" bIns="90000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&amp;≈1.5⋯2.1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GeV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&amp;≈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34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cm</m:t>
                              </m:r>
                            </m:e>
                            <m:sup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&amp;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≈0.1</m:t>
                          </m:r>
                        </m:e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&amp;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≤1.5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eqAr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⇒</m:t>
                      </m:r>
                      <m:sSubSup>
                        <m:sSub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≈3 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mm</m:t>
                      </m:r>
                    </m:oMath>
                  </m:oMathPara>
                </a14:m>
                <a:endParaRPr lang="en-US" sz="2800" i="1" dirty="0" smtClean="0">
                  <a:latin typeface="Cambria Math" panose="02040503050406030204" pitchFamily="18" charset="0"/>
                </a:endParaRPr>
              </a:p>
              <a:p>
                <a:pPr marL="0" indent="0" algn="r">
                  <a:buNone/>
                </a:pPr>
                <a:endParaRPr lang="en-US" sz="2800" i="1" dirty="0" smtClean="0">
                  <a:latin typeface="Cambria Math" panose="02040503050406030204" pitchFamily="18" charset="0"/>
                </a:endParaRPr>
              </a:p>
              <a:p>
                <a:pPr marL="0" indent="0" algn="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ru-RU" sz="2800" dirty="0" smtClean="0"/>
                  <a:t> — увеличить</a:t>
                </a:r>
                <a:endParaRPr lang="en-US" sz="2800" dirty="0" smtClean="0"/>
              </a:p>
              <a:p>
                <a:pPr marL="0" indent="0" algn="r"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ru-RU" sz="2800" dirty="0"/>
                  <a:t> —</a:t>
                </a:r>
                <a:r>
                  <a:rPr lang="en-US" sz="2800" dirty="0"/>
                  <a:t> </a:t>
                </a:r>
                <a:r>
                  <a:rPr lang="ru-RU" sz="2800" dirty="0"/>
                  <a:t>уменьшить</a:t>
                </a:r>
                <a:endParaRPr lang="en-US" sz="2800" dirty="0"/>
              </a:p>
              <a:p>
                <a:pPr marL="0" indent="0" algn="r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ru-RU" sz="2800" dirty="0" smtClean="0"/>
                  <a:t>— уменьшить</a:t>
                </a:r>
                <a:endParaRPr lang="en-US" sz="2800" dirty="0" smtClean="0"/>
              </a:p>
              <a:p>
                <a:pPr marL="0" indent="0" algn="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800" dirty="0" smtClean="0"/>
                  <a:t> </a:t>
                </a:r>
                <a:r>
                  <a:rPr lang="ru-RU" sz="2800" dirty="0" smtClean="0"/>
                  <a:t>— выбрать</a:t>
                </a:r>
                <a:endParaRPr lang="en-US" sz="2800" dirty="0" smtClean="0"/>
              </a:p>
            </p:txBody>
          </p:sp>
        </mc:Choice>
        <mc:Fallback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600000" y="1521000"/>
                <a:ext cx="5436000" cy="4312667"/>
              </a:xfrm>
              <a:blipFill>
                <a:blip r:embed="rId4"/>
                <a:stretch>
                  <a:fillRect r="-2240" b="-155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0B03-675D-4F6C-A4AC-DA865D8138B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57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ВЭПП-6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678434954"/>
                  </p:ext>
                </p:extLst>
              </p:nvPr>
            </p:nvGraphicFramePr>
            <p:xfrm>
              <a:off x="246000" y="1242787"/>
              <a:ext cx="11700000" cy="45986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61956">
                      <a:extLst>
                        <a:ext uri="{9D8B030D-6E8A-4147-A177-3AD203B41FA5}">
                          <a16:colId xmlns:a16="http://schemas.microsoft.com/office/drawing/2014/main" val="3320060917"/>
                        </a:ext>
                      </a:extLst>
                    </a:gridCol>
                    <a:gridCol w="2259511">
                      <a:extLst>
                        <a:ext uri="{9D8B030D-6E8A-4147-A177-3AD203B41FA5}">
                          <a16:colId xmlns:a16="http://schemas.microsoft.com/office/drawing/2014/main" val="1273561202"/>
                        </a:ext>
                      </a:extLst>
                    </a:gridCol>
                    <a:gridCol w="2259511">
                      <a:extLst>
                        <a:ext uri="{9D8B030D-6E8A-4147-A177-3AD203B41FA5}">
                          <a16:colId xmlns:a16="http://schemas.microsoft.com/office/drawing/2014/main" val="1872476565"/>
                        </a:ext>
                      </a:extLst>
                    </a:gridCol>
                    <a:gridCol w="2259511">
                      <a:extLst>
                        <a:ext uri="{9D8B030D-6E8A-4147-A177-3AD203B41FA5}">
                          <a16:colId xmlns:a16="http://schemas.microsoft.com/office/drawing/2014/main" val="108533648"/>
                        </a:ext>
                      </a:extLst>
                    </a:gridCol>
                    <a:gridCol w="2259511">
                      <a:extLst>
                        <a:ext uri="{9D8B030D-6E8A-4147-A177-3AD203B41FA5}">
                          <a16:colId xmlns:a16="http://schemas.microsoft.com/office/drawing/2014/main" val="195027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oMath>
                          </a14:m>
                          <a:r>
                            <a:rPr lang="en-US" sz="2800" b="1" dirty="0" smtClean="0"/>
                            <a:t>, </a:t>
                          </a:r>
                          <a:r>
                            <a:rPr lang="ru-RU" sz="2800" b="1" dirty="0" smtClean="0"/>
                            <a:t>МэВ</a:t>
                          </a:r>
                          <a:endParaRPr lang="en-US" sz="2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800" dirty="0" smtClean="0"/>
                            <a:t>500</a:t>
                          </a:r>
                          <a:endParaRPr lang="en-US" sz="28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800" dirty="0" smtClean="0"/>
                            <a:t>1000</a:t>
                          </a:r>
                          <a:endParaRPr lang="en-US" sz="28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1550</a:t>
                          </a:r>
                          <a:endParaRPr kumimoji="0" lang="en-US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2100</a:t>
                          </a:r>
                          <a:endParaRPr kumimoji="0" lang="en-US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5953892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𝚷</m:t>
                              </m:r>
                            </m:oMath>
                          </a14:m>
                          <a:r>
                            <a:rPr lang="en-US" sz="2800" b="1" dirty="0" smtClean="0">
                              <a:solidFill>
                                <a:schemeClr val="bg1"/>
                              </a:solidFill>
                            </a:rPr>
                            <a:t>, </a:t>
                          </a:r>
                          <a:r>
                            <a:rPr lang="ru-RU" sz="2800" b="1" dirty="0" smtClean="0">
                              <a:solidFill>
                                <a:schemeClr val="bg1"/>
                              </a:solidFill>
                            </a:rPr>
                            <a:t>м</a:t>
                          </a:r>
                          <a:endParaRPr lang="en-US" sz="2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9689" marR="49689" marT="0" marB="0">
                        <a:solidFill>
                          <a:srgbClr val="5B9BD5"/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dirty="0" smtClean="0"/>
                            <a:t>388</a:t>
                          </a:r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68757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ru-RU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ru-RU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oMath>
                          </a14:m>
                          <a:r>
                            <a:rPr lang="en-US" sz="2800" b="1" dirty="0" smtClean="0">
                              <a:solidFill>
                                <a:schemeClr val="bg1"/>
                              </a:solidFill>
                            </a:rPr>
                            <a:t>, </a:t>
                          </a:r>
                          <a:r>
                            <a:rPr lang="ru-RU" sz="2800" b="1" dirty="0" smtClean="0">
                              <a:solidFill>
                                <a:schemeClr val="bg1"/>
                              </a:solidFill>
                            </a:rPr>
                            <a:t>мрад</a:t>
                          </a:r>
                          <a:endParaRPr lang="en-US" sz="2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9689" marR="49689" marT="0" marB="0">
                        <a:solidFill>
                          <a:srgbClr val="5B9BD5"/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50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919308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  <m:sup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Sup>
                                <m:sSubSupPr>
                                  <m:ctrlP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  <m:sup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800" b="1" dirty="0" smtClean="0">
                              <a:solidFill>
                                <a:schemeClr val="bg1"/>
                              </a:solidFill>
                            </a:rPr>
                            <a:t>, </a:t>
                          </a:r>
                          <a:r>
                            <a:rPr lang="ru-RU" sz="2800" b="1" dirty="0" smtClean="0">
                              <a:solidFill>
                                <a:schemeClr val="bg1"/>
                              </a:solidFill>
                            </a:rPr>
                            <a:t>мм</a:t>
                          </a:r>
                          <a:endParaRPr lang="en-US" sz="2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9689" marR="49689" marT="0" marB="0">
                        <a:solidFill>
                          <a:srgbClr val="5B9BD5"/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150/3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90991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𝒕𝒐𝒕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b="1" dirty="0" smtClean="0">
                              <a:solidFill>
                                <a:schemeClr val="bg1"/>
                              </a:solidFill>
                            </a:rPr>
                            <a:t>, </a:t>
                          </a:r>
                          <a:r>
                            <a:rPr lang="ru-RU" sz="2800" b="1" dirty="0" smtClean="0">
                              <a:solidFill>
                                <a:schemeClr val="bg1"/>
                              </a:solidFill>
                            </a:rPr>
                            <a:t>А</a:t>
                          </a:r>
                          <a:endParaRPr lang="en-US" sz="2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9689" marR="49689" marT="0" marB="0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0.26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0.78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1.5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1.5</a:t>
                          </a:r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44783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𝜺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b="1" dirty="0" smtClean="0">
                              <a:solidFill>
                                <a:schemeClr val="bg1"/>
                              </a:solidFill>
                            </a:rPr>
                            <a:t>, nm</a:t>
                          </a:r>
                          <a:endParaRPr lang="en-US" sz="2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9689" marR="49689" marT="0" marB="0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55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3</a:t>
                          </a:r>
                          <a:r>
                            <a:rPr lang="ru-RU" sz="2800" dirty="0" smtClean="0"/>
                            <a:t>3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31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30</a:t>
                          </a:r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52223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𝑻𝒐𝒖𝒔𝒄𝒉𝒆𝒌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b="1" dirty="0" smtClean="0">
                              <a:solidFill>
                                <a:schemeClr val="bg1"/>
                              </a:solidFill>
                            </a:rPr>
                            <a:t>, </a:t>
                          </a:r>
                          <a:r>
                            <a:rPr lang="ru-RU" sz="2800" b="1" dirty="0" smtClean="0">
                              <a:solidFill>
                                <a:schemeClr val="bg1"/>
                              </a:solidFill>
                            </a:rPr>
                            <a:t>с</a:t>
                          </a:r>
                          <a:endParaRPr lang="en-US" sz="2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9689" marR="49689" marT="0" marB="0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900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900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1000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2000</a:t>
                          </a:r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675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𝓛</m:t>
                              </m:r>
                            </m:oMath>
                          </a14:m>
                          <a:r>
                            <a:rPr lang="en-US" sz="2800" b="1" dirty="0" smtClean="0">
                              <a:solidFill>
                                <a:schemeClr val="bg1"/>
                              </a:solidFill>
                            </a:rPr>
                            <a:t>,</a:t>
                          </a:r>
                          <a:r>
                            <a:rPr lang="ru-RU" sz="2800" b="1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𝟑𝟐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см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с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endParaRPr lang="en-US" sz="2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49689" marR="49689" marT="0" marB="0"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i="0" dirty="0" smtClean="0"/>
                            <a:t>1.</a:t>
                          </a:r>
                          <a:r>
                            <a:rPr lang="ru-RU" sz="2800" b="0" i="0" dirty="0" smtClean="0"/>
                            <a:t>7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b="0" i="0" dirty="0" smtClean="0"/>
                            <a:t>(</a:t>
                          </a:r>
                          <a:r>
                            <a:rPr lang="en-US" sz="1800" dirty="0" smtClean="0"/>
                            <a:t>DA</a:t>
                          </a:r>
                          <a:r>
                            <a:rPr lang="en-US" sz="1800" dirty="0" smtClean="0">
                              <a:sym typeface="Symbol" panose="05050102010706020507" pitchFamily="18" charset="2"/>
                            </a:rPr>
                            <a:t>NE</a:t>
                          </a:r>
                          <a:r>
                            <a:rPr lang="ru-RU" sz="1800" dirty="0" smtClean="0">
                              <a:sym typeface="Symbol" panose="05050102010706020507" pitchFamily="18" charset="2"/>
                            </a:rPr>
                            <a:t>: </a:t>
                          </a:r>
                          <a:r>
                            <a:rPr lang="ru-RU" sz="1800" b="0" i="0" dirty="0" smtClean="0"/>
                            <a:t>2-4)</a:t>
                          </a:r>
                          <a:endParaRPr lang="en-US" sz="1800" b="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8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ru-RU" sz="2800" b="1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b="0" dirty="0" smtClean="0"/>
                            <a:t>(ВЭПП-2000: 0.9)</a:t>
                          </a:r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800" b="1" i="1" smtClean="0">
                                    <a:latin typeface="Cambria Math" panose="02040503050406030204" pitchFamily="18" charset="0"/>
                                  </a:rPr>
                                  <m:t>𝟏𝟓𝟎</m:t>
                                </m:r>
                              </m:oMath>
                            </m:oMathPara>
                          </a14:m>
                          <a:endParaRPr lang="ru-RU" sz="2800" b="1" dirty="0" smtClean="0"/>
                        </a:p>
                        <a:p>
                          <a:pPr algn="ctr"/>
                          <a:r>
                            <a:rPr lang="ru-RU" sz="1800" b="0" dirty="0" smtClean="0"/>
                            <a:t>(</a:t>
                          </a:r>
                          <a:r>
                            <a:rPr lang="en-US" sz="1800" b="0" baseline="0" dirty="0" smtClean="0"/>
                            <a:t>BEPCII:</a:t>
                          </a:r>
                          <a:r>
                            <a:rPr lang="ru-RU" sz="1800" b="0" baseline="0" dirty="0" smtClean="0"/>
                            <a:t> </a:t>
                          </a:r>
                          <a:r>
                            <a:rPr lang="ru-RU" sz="1800" b="0" dirty="0" smtClean="0"/>
                            <a:t>3.1)</a:t>
                          </a:r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800" b="1" i="1" smtClean="0">
                                    <a:latin typeface="Cambria Math" panose="02040503050406030204" pitchFamily="18" charset="0"/>
                                  </a:rPr>
                                  <m:t>𝟐𝟎𝟎</m:t>
                                </m:r>
                              </m:oMath>
                            </m:oMathPara>
                          </a14:m>
                          <a:endParaRPr lang="ru-RU" sz="2800" b="1" dirty="0" smtClean="0"/>
                        </a:p>
                        <a:p>
                          <a:pPr algn="ctr"/>
                          <a:r>
                            <a:rPr lang="ru-RU" sz="1800" b="0" dirty="0" smtClean="0"/>
                            <a:t>(</a:t>
                          </a:r>
                          <a:r>
                            <a:rPr lang="en-US" sz="1800" b="0" dirty="0" smtClean="0"/>
                            <a:t>BEPCII: </a:t>
                          </a:r>
                          <a:r>
                            <a:rPr lang="ru-RU" sz="1800" b="0" dirty="0" smtClean="0"/>
                            <a:t>10)</a:t>
                          </a:r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508849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678434954"/>
                  </p:ext>
                </p:extLst>
              </p:nvPr>
            </p:nvGraphicFramePr>
            <p:xfrm>
              <a:off x="246000" y="1242787"/>
              <a:ext cx="11700000" cy="45986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61956">
                      <a:extLst>
                        <a:ext uri="{9D8B030D-6E8A-4147-A177-3AD203B41FA5}">
                          <a16:colId xmlns:a16="http://schemas.microsoft.com/office/drawing/2014/main" val="3320060917"/>
                        </a:ext>
                      </a:extLst>
                    </a:gridCol>
                    <a:gridCol w="2259511">
                      <a:extLst>
                        <a:ext uri="{9D8B030D-6E8A-4147-A177-3AD203B41FA5}">
                          <a16:colId xmlns:a16="http://schemas.microsoft.com/office/drawing/2014/main" val="1273561202"/>
                        </a:ext>
                      </a:extLst>
                    </a:gridCol>
                    <a:gridCol w="2259511">
                      <a:extLst>
                        <a:ext uri="{9D8B030D-6E8A-4147-A177-3AD203B41FA5}">
                          <a16:colId xmlns:a16="http://schemas.microsoft.com/office/drawing/2014/main" val="1872476565"/>
                        </a:ext>
                      </a:extLst>
                    </a:gridCol>
                    <a:gridCol w="2259511">
                      <a:extLst>
                        <a:ext uri="{9D8B030D-6E8A-4147-A177-3AD203B41FA5}">
                          <a16:colId xmlns:a16="http://schemas.microsoft.com/office/drawing/2014/main" val="108533648"/>
                        </a:ext>
                      </a:extLst>
                    </a:gridCol>
                    <a:gridCol w="2259511">
                      <a:extLst>
                        <a:ext uri="{9D8B030D-6E8A-4147-A177-3AD203B41FA5}">
                          <a16:colId xmlns:a16="http://schemas.microsoft.com/office/drawing/2014/main" val="1950276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29" t="-18824" r="-340275" b="-80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800" dirty="0" smtClean="0"/>
                            <a:t>500</a:t>
                          </a:r>
                          <a:endParaRPr lang="en-US" sz="28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800" dirty="0" smtClean="0"/>
                            <a:t>1000</a:t>
                          </a:r>
                          <a:endParaRPr lang="en-US" sz="28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1550</a:t>
                          </a:r>
                          <a:endParaRPr kumimoji="0" lang="en-US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2100</a:t>
                          </a:r>
                          <a:endParaRPr kumimoji="0" lang="en-US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595389205"/>
                      </a:ext>
                    </a:extLst>
                  </a:tr>
                  <a:tr h="5480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229" t="-112222" r="-340275" b="-662222"/>
                          </a:stretch>
                        </a:blip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dirty="0" smtClean="0"/>
                            <a:t>388</a:t>
                          </a:r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6875752"/>
                      </a:ext>
                    </a:extLst>
                  </a:tr>
                  <a:tr h="5480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229" t="-212222" r="-340275" b="-562222"/>
                          </a:stretch>
                        </a:blip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50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91930807"/>
                      </a:ext>
                    </a:extLst>
                  </a:tr>
                  <a:tr h="5480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229" t="-312222" r="-340275" b="-462222"/>
                          </a:stretch>
                        </a:blip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150/3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9099189"/>
                      </a:ext>
                    </a:extLst>
                  </a:tr>
                  <a:tr h="5480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229" t="-407692" r="-340275" b="-35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0.26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0.78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1.5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1.5</a:t>
                          </a:r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4478394"/>
                      </a:ext>
                    </a:extLst>
                  </a:tr>
                  <a:tr h="5480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229" t="-513333" r="-340275" b="-26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55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3</a:t>
                          </a:r>
                          <a:r>
                            <a:rPr lang="ru-RU" sz="2800" dirty="0" smtClean="0"/>
                            <a:t>3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31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30</a:t>
                          </a:r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5222306"/>
                      </a:ext>
                    </a:extLst>
                  </a:tr>
                  <a:tr h="5480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229" t="-613333" r="-340275" b="-16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900</a:t>
                          </a:r>
                          <a:endParaRPr lang="ru-RU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900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1000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2000</a:t>
                          </a:r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67582"/>
                      </a:ext>
                    </a:extLst>
                  </a:tr>
                  <a:tr h="7924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229" t="-493846" r="-340275" b="-1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i="0" dirty="0" smtClean="0"/>
                            <a:t>1.</a:t>
                          </a:r>
                          <a:r>
                            <a:rPr lang="ru-RU" sz="2800" b="0" i="0" dirty="0" smtClean="0"/>
                            <a:t>7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b="0" i="0" dirty="0" smtClean="0"/>
                            <a:t>(</a:t>
                          </a:r>
                          <a:r>
                            <a:rPr lang="en-US" sz="1800" dirty="0" smtClean="0"/>
                            <a:t>DA</a:t>
                          </a:r>
                          <a:r>
                            <a:rPr lang="en-US" sz="1800" dirty="0" smtClean="0">
                              <a:sym typeface="Symbol" panose="05050102010706020507" pitchFamily="18" charset="2"/>
                            </a:rPr>
                            <a:t>NE</a:t>
                          </a:r>
                          <a:r>
                            <a:rPr lang="ru-RU" sz="1800" dirty="0" smtClean="0">
                              <a:sym typeface="Symbol" panose="05050102010706020507" pitchFamily="18" charset="2"/>
                            </a:rPr>
                            <a:t>: </a:t>
                          </a:r>
                          <a:r>
                            <a:rPr lang="ru-RU" sz="1800" b="0" i="0" dirty="0" smtClean="0"/>
                            <a:t>2-4)</a:t>
                          </a:r>
                          <a:endParaRPr lang="en-US" sz="1800" b="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8649" t="-493846" r="-201622" b="-1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17790" t="-493846" r="-101078" b="-1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17790" t="-493846" r="-1078" b="-1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08849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0B03-675D-4F6C-A4AC-DA865D8138B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34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000" y="1106665"/>
            <a:ext cx="9000000" cy="46446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90194" y="1028343"/>
                <a:ext cx="3312125" cy="5632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000" dirty="0" smtClean="0"/>
                  <a:t>L* = 0.95 </a:t>
                </a:r>
                <a:r>
                  <a:rPr lang="ru-RU" sz="2000" dirty="0" smtClean="0"/>
                  <a:t>м</a:t>
                </a:r>
                <a:endParaRPr lang="fr-FR" sz="2000" dirty="0" smtClean="0"/>
              </a:p>
              <a:p>
                <a:endParaRPr lang="fr-FR" sz="2000" dirty="0" smtClean="0"/>
              </a:p>
              <a:p>
                <a:r>
                  <a:rPr lang="fr-FR" sz="2000" dirty="0" smtClean="0"/>
                  <a:t>Q0 </a:t>
                </a:r>
                <a:endParaRPr lang="ru-RU" sz="2000" dirty="0" smtClean="0"/>
              </a:p>
              <a:p>
                <a:r>
                  <a:rPr lang="ru-RU" sz="2000" dirty="0" smtClean="0"/>
                  <a:t>Поле на обмотке:</a:t>
                </a:r>
                <a:r>
                  <a:rPr lang="fr-FR" sz="2000" dirty="0" smtClean="0"/>
                  <a:t> </a:t>
                </a:r>
                <a:r>
                  <a:rPr lang="fr-FR" sz="2000" dirty="0"/>
                  <a:t>-0.67456 T</a:t>
                </a:r>
              </a:p>
              <a:p>
                <a:r>
                  <a:rPr lang="ru-RU" sz="2000" dirty="0" smtClean="0"/>
                  <a:t>Апертура</a:t>
                </a:r>
                <a:r>
                  <a:rPr lang="fr-FR" sz="2000" dirty="0" smtClean="0"/>
                  <a:t>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dirty="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fr-FR" sz="2000" dirty="0" smtClean="0"/>
                  <a:t> </a:t>
                </a:r>
                <a:r>
                  <a:rPr lang="ru-RU" sz="2000" dirty="0" smtClean="0"/>
                  <a:t>мм</a:t>
                </a:r>
                <a:endParaRPr lang="fr-FR" sz="2000" dirty="0" smtClean="0"/>
              </a:p>
              <a:p>
                <a:r>
                  <a:rPr lang="ru-RU" sz="2000" dirty="0" smtClean="0"/>
                  <a:t>Длина</a:t>
                </a:r>
                <a:r>
                  <a:rPr lang="fr-FR" sz="2000" dirty="0" smtClean="0"/>
                  <a:t>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=320</m:t>
                    </m:r>
                  </m:oMath>
                </a14:m>
                <a:r>
                  <a:rPr lang="fr-FR" sz="2000" dirty="0" smtClean="0"/>
                  <a:t> </a:t>
                </a:r>
                <a:r>
                  <a:rPr lang="ru-RU" sz="2000" dirty="0" smtClean="0"/>
                  <a:t>мм</a:t>
                </a:r>
                <a:endParaRPr lang="en-US" sz="2000" dirty="0"/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d1=0.185 </a:t>
                </a:r>
                <a:r>
                  <a:rPr lang="ru-RU" sz="2000" dirty="0" smtClean="0"/>
                  <a:t>м</a:t>
                </a:r>
                <a:endParaRPr lang="en-US" sz="2000" dirty="0" smtClean="0"/>
              </a:p>
              <a:p>
                <a:endParaRPr lang="fr-FR" sz="2000" dirty="0" smtClean="0"/>
              </a:p>
              <a:p>
                <a:r>
                  <a:rPr lang="fr-FR" sz="2000" dirty="0" smtClean="0"/>
                  <a:t>Q1 </a:t>
                </a:r>
                <a:endParaRPr lang="ru-RU" sz="2000" dirty="0" smtClean="0"/>
              </a:p>
              <a:p>
                <a:r>
                  <a:rPr lang="ru-RU" sz="2000" dirty="0" smtClean="0"/>
                  <a:t>Поле на обмотке:</a:t>
                </a:r>
                <a:r>
                  <a:rPr lang="fr-FR" sz="2000" dirty="0" smtClean="0"/>
                  <a:t> </a:t>
                </a:r>
                <a:r>
                  <a:rPr lang="fr-FR" sz="2000" dirty="0"/>
                  <a:t>0.744968 T</a:t>
                </a:r>
              </a:p>
              <a:p>
                <a:r>
                  <a:rPr lang="ru-RU" sz="2000" dirty="0" smtClean="0"/>
                  <a:t>Апертура</a:t>
                </a:r>
                <a:r>
                  <a:rPr lang="fr-FR" sz="2000" dirty="0" smtClean="0"/>
                  <a:t>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=27</m:t>
                    </m:r>
                  </m:oMath>
                </a14:m>
                <a:r>
                  <a:rPr lang="ru-RU" sz="2000" dirty="0" smtClean="0"/>
                  <a:t> мм</a:t>
                </a:r>
                <a:endParaRPr lang="fr-FR" sz="2000" dirty="0"/>
              </a:p>
              <a:p>
                <a:r>
                  <a:rPr lang="ru-RU" sz="2000" dirty="0" smtClean="0"/>
                  <a:t>Длина</a:t>
                </a:r>
                <a:r>
                  <a:rPr lang="fr-FR" sz="2000" dirty="0" smtClean="0"/>
                  <a:t>:</a:t>
                </a:r>
                <a:r>
                  <a:rPr lang="ru-RU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=370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ru-RU" sz="2000" dirty="0" smtClean="0"/>
                  <a:t>мм</a:t>
                </a:r>
              </a:p>
              <a:p>
                <a:endParaRPr lang="en-US" sz="2000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00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=16.4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ru-RU" sz="2000" dirty="0" smtClean="0"/>
                  <a:t>мм</a:t>
                </a:r>
                <a:endParaRPr lang="en-US" sz="20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=18.4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ru-RU" sz="2000" dirty="0" smtClean="0"/>
                  <a:t>мм</a:t>
                </a:r>
                <a:endParaRPr lang="en-US" sz="2000" dirty="0"/>
              </a:p>
              <a:p>
                <a:endParaRPr lang="ru-RU" sz="2000" dirty="0" smtClean="0"/>
              </a:p>
              <a:p>
                <a:r>
                  <a:rPr lang="en-US" sz="2000" dirty="0" err="1" smtClean="0"/>
                  <a:t>Bdetector</a:t>
                </a:r>
                <a:r>
                  <a:rPr lang="en-US" sz="2000" dirty="0" smtClean="0"/>
                  <a:t> = 1.5 T</a:t>
                </a:r>
                <a:endParaRPr lang="ru-RU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194" y="1028343"/>
                <a:ext cx="3312125" cy="5632311"/>
              </a:xfrm>
              <a:prstGeom prst="rect">
                <a:avLst/>
              </a:prstGeom>
              <a:blipFill>
                <a:blip r:embed="rId4"/>
                <a:stretch>
                  <a:fillRect l="-1838" t="-649" r="-919" b="-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ru-RU" dirty="0" smtClean="0"/>
                  <a:t>Финальный Фокус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=2.1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ГэВ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=60</m:t>
                    </m:r>
                  </m:oMath>
                </a14:m>
                <a:r>
                  <a:rPr lang="ru-RU" dirty="0" smtClean="0"/>
                  <a:t> нм)</a:t>
                </a: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5"/>
                <a:stretch>
                  <a:fillRect l="-1335" t="-22472" b="-35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Группа 16"/>
          <p:cNvGrpSpPr/>
          <p:nvPr/>
        </p:nvGrpSpPr>
        <p:grpSpPr>
          <a:xfrm>
            <a:off x="458232" y="2080174"/>
            <a:ext cx="7966043" cy="3589818"/>
            <a:chOff x="538756" y="1073165"/>
            <a:chExt cx="7966043" cy="3589818"/>
          </a:xfrm>
        </p:grpSpPr>
        <p:sp>
          <p:nvSpPr>
            <p:cNvPr id="11" name="Овал 10"/>
            <p:cNvSpPr/>
            <p:nvPr/>
          </p:nvSpPr>
          <p:spPr>
            <a:xfrm>
              <a:off x="538756" y="4344982"/>
              <a:ext cx="1808161" cy="318001"/>
            </a:xfrm>
            <a:prstGeom prst="ellipse">
              <a:avLst/>
            </a:prstGeom>
            <a:noFill/>
            <a:ln w="254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8144799" y="1073165"/>
              <a:ext cx="360000" cy="318001"/>
            </a:xfrm>
            <a:prstGeom prst="ellipse">
              <a:avLst/>
            </a:prstGeom>
            <a:noFill/>
            <a:ln w="254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Прямая со стрелкой 15"/>
            <p:cNvCxnSpPr>
              <a:stCxn id="13" idx="2"/>
              <a:endCxn id="11" idx="6"/>
            </p:cNvCxnSpPr>
            <p:nvPr/>
          </p:nvCxnSpPr>
          <p:spPr>
            <a:xfrm flipH="1">
              <a:off x="2346917" y="1232166"/>
              <a:ext cx="5797882" cy="3271817"/>
            </a:xfrm>
            <a:prstGeom prst="straightConnector1">
              <a:avLst/>
            </a:prstGeom>
            <a:ln w="25400">
              <a:solidFill>
                <a:srgbClr val="FF00F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>
            <a:off x="453908" y="2083941"/>
            <a:ext cx="9840089" cy="3878980"/>
            <a:chOff x="538751" y="2442162"/>
            <a:chExt cx="9840089" cy="3878980"/>
          </a:xfrm>
        </p:grpSpPr>
        <p:sp>
          <p:nvSpPr>
            <p:cNvPr id="12" name="Овал 11"/>
            <p:cNvSpPr/>
            <p:nvPr/>
          </p:nvSpPr>
          <p:spPr>
            <a:xfrm>
              <a:off x="538751" y="6003141"/>
              <a:ext cx="1808161" cy="318001"/>
            </a:xfrm>
            <a:prstGeom prst="ellipse">
              <a:avLst/>
            </a:prstGeom>
            <a:noFill/>
            <a:ln w="254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10018840" y="2442162"/>
              <a:ext cx="360000" cy="318001"/>
            </a:xfrm>
            <a:prstGeom prst="ellipse">
              <a:avLst/>
            </a:prstGeom>
            <a:noFill/>
            <a:ln w="254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Прямая соединительная линия 19"/>
            <p:cNvCxnSpPr>
              <a:stCxn id="14" idx="2"/>
              <a:endCxn id="12" idx="6"/>
            </p:cNvCxnSpPr>
            <p:nvPr/>
          </p:nvCxnSpPr>
          <p:spPr>
            <a:xfrm flipH="1">
              <a:off x="2346912" y="2601163"/>
              <a:ext cx="7671928" cy="3560979"/>
            </a:xfrm>
            <a:prstGeom prst="line">
              <a:avLst/>
            </a:prstGeom>
            <a:ln w="254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0B03-675D-4F6C-A4AC-DA865D8138B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06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461910" y="1046375"/>
            <a:ext cx="6943748" cy="5302800"/>
            <a:chOff x="754141" y="1046375"/>
            <a:chExt cx="6943748" cy="5302800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 rotWithShape="1">
            <a:blip r:embed="rId2"/>
            <a:srcRect l="9509" t="4656" r="10693" b="9125"/>
            <a:stretch/>
          </p:blipFill>
          <p:spPr>
            <a:xfrm>
              <a:off x="754141" y="1046375"/>
              <a:ext cx="6943748" cy="5302800"/>
            </a:xfrm>
            <a:prstGeom prst="rect">
              <a:avLst/>
            </a:prstGeom>
          </p:spPr>
        </p:pic>
        <p:grpSp>
          <p:nvGrpSpPr>
            <p:cNvPr id="18" name="Группа 17"/>
            <p:cNvGrpSpPr/>
            <p:nvPr/>
          </p:nvGrpSpPr>
          <p:grpSpPr>
            <a:xfrm>
              <a:off x="3916156" y="1370609"/>
              <a:ext cx="360996" cy="4450569"/>
              <a:chOff x="5967381" y="1851377"/>
              <a:chExt cx="360996" cy="4450569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5967381" y="2135245"/>
                <a:ext cx="360996" cy="369332"/>
              </a:xfrm>
              <a:prstGeom prst="rect">
                <a:avLst/>
              </a:prstGeom>
              <a:noFill/>
              <a:ln>
                <a:solidFill>
                  <a:srgbClr val="FF00FF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FF"/>
                    </a:solidFill>
                  </a:rPr>
                  <a:t>IP</a:t>
                </a:r>
                <a:endParaRPr lang="en-US" dirty="0">
                  <a:solidFill>
                    <a:srgbClr val="FF00FF"/>
                  </a:solidFill>
                </a:endParaRPr>
              </a:p>
            </p:txBody>
          </p:sp>
          <p:cxnSp>
            <p:nvCxnSpPr>
              <p:cNvPr id="7" name="Прямая соединительная линия 6"/>
              <p:cNvCxnSpPr>
                <a:stCxn id="5" idx="0"/>
              </p:cNvCxnSpPr>
              <p:nvPr/>
            </p:nvCxnSpPr>
            <p:spPr>
              <a:xfrm flipV="1">
                <a:off x="6147879" y="1851377"/>
                <a:ext cx="0" cy="283868"/>
              </a:xfrm>
              <a:prstGeom prst="line">
                <a:avLst/>
              </a:prstGeom>
              <a:ln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>
                <a:stCxn id="5" idx="2"/>
              </p:cNvCxnSpPr>
              <p:nvPr/>
            </p:nvCxnSpPr>
            <p:spPr>
              <a:xfrm flipH="1">
                <a:off x="6138902" y="2504577"/>
                <a:ext cx="8977" cy="3797369"/>
              </a:xfrm>
              <a:prstGeom prst="line">
                <a:avLst/>
              </a:prstGeom>
              <a:ln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Группа 3"/>
            <p:cNvGrpSpPr/>
            <p:nvPr/>
          </p:nvGrpSpPr>
          <p:grpSpPr>
            <a:xfrm>
              <a:off x="1534711" y="1365937"/>
              <a:ext cx="691215" cy="4455241"/>
              <a:chOff x="3736768" y="1846705"/>
              <a:chExt cx="691215" cy="4455241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3736768" y="3940049"/>
                <a:ext cx="691215" cy="369332"/>
              </a:xfrm>
              <a:prstGeom prst="rect">
                <a:avLst/>
              </a:prstGeom>
              <a:noFill/>
              <a:ln>
                <a:solidFill>
                  <a:srgbClr val="FF00FF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FF"/>
                    </a:solidFill>
                  </a:rPr>
                  <a:t>CRAB</a:t>
                </a:r>
                <a:endParaRPr lang="en-US" dirty="0">
                  <a:solidFill>
                    <a:srgbClr val="FF00FF"/>
                  </a:solidFill>
                </a:endParaRPr>
              </a:p>
            </p:txBody>
          </p:sp>
          <p:cxnSp>
            <p:nvCxnSpPr>
              <p:cNvPr id="46" name="Прямая соединительная линия 45"/>
              <p:cNvCxnSpPr>
                <a:stCxn id="45" idx="0"/>
              </p:cNvCxnSpPr>
              <p:nvPr/>
            </p:nvCxnSpPr>
            <p:spPr>
              <a:xfrm flipH="1" flipV="1">
                <a:off x="4082375" y="1846705"/>
                <a:ext cx="1" cy="2093344"/>
              </a:xfrm>
              <a:prstGeom prst="line">
                <a:avLst/>
              </a:prstGeom>
              <a:ln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/>
              <p:cNvCxnSpPr/>
              <p:nvPr/>
            </p:nvCxnSpPr>
            <p:spPr>
              <a:xfrm flipV="1">
                <a:off x="4082375" y="4309381"/>
                <a:ext cx="1" cy="1992565"/>
              </a:xfrm>
              <a:prstGeom prst="line">
                <a:avLst/>
              </a:prstGeom>
              <a:ln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Группа 7"/>
            <p:cNvGrpSpPr/>
            <p:nvPr/>
          </p:nvGrpSpPr>
          <p:grpSpPr>
            <a:xfrm>
              <a:off x="2262862" y="1362184"/>
              <a:ext cx="656077" cy="4458994"/>
              <a:chOff x="4436638" y="1842952"/>
              <a:chExt cx="656077" cy="4458994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4436638" y="3286018"/>
                <a:ext cx="656077" cy="369332"/>
              </a:xfrm>
              <a:prstGeom prst="rect">
                <a:avLst/>
              </a:prstGeom>
              <a:noFill/>
              <a:ln>
                <a:solidFill>
                  <a:srgbClr val="FF00FF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FF"/>
                    </a:solidFill>
                  </a:rPr>
                  <a:t>CCSX</a:t>
                </a:r>
                <a:endParaRPr lang="en-US" dirty="0">
                  <a:solidFill>
                    <a:srgbClr val="FF00FF"/>
                  </a:solidFill>
                </a:endParaRPr>
              </a:p>
            </p:txBody>
          </p:sp>
          <p:cxnSp>
            <p:nvCxnSpPr>
              <p:cNvPr id="42" name="Прямая соединительная линия 41"/>
              <p:cNvCxnSpPr/>
              <p:nvPr/>
            </p:nvCxnSpPr>
            <p:spPr>
              <a:xfrm flipH="1" flipV="1">
                <a:off x="4915741" y="1842952"/>
                <a:ext cx="8784" cy="1440000"/>
              </a:xfrm>
              <a:prstGeom prst="line">
                <a:avLst/>
              </a:prstGeom>
              <a:ln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 flipV="1">
                <a:off x="4606064" y="1842952"/>
                <a:ext cx="0" cy="1440000"/>
              </a:xfrm>
              <a:prstGeom prst="line">
                <a:avLst/>
              </a:prstGeom>
              <a:ln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>
              <a:xfrm flipH="1" flipV="1">
                <a:off x="4605625" y="3655350"/>
                <a:ext cx="13322" cy="2646596"/>
              </a:xfrm>
              <a:prstGeom prst="line">
                <a:avLst/>
              </a:prstGeom>
              <a:ln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>
              <a:xfrm flipH="1" flipV="1">
                <a:off x="4922646" y="3655350"/>
                <a:ext cx="13322" cy="2646596"/>
              </a:xfrm>
              <a:prstGeom prst="line">
                <a:avLst/>
              </a:prstGeom>
              <a:ln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Группа 9"/>
            <p:cNvGrpSpPr/>
            <p:nvPr/>
          </p:nvGrpSpPr>
          <p:grpSpPr>
            <a:xfrm>
              <a:off x="3050992" y="1357693"/>
              <a:ext cx="647293" cy="4463485"/>
              <a:chOff x="5139925" y="1838461"/>
              <a:chExt cx="647293" cy="4463485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5139925" y="2565970"/>
                <a:ext cx="647293" cy="369332"/>
              </a:xfrm>
              <a:prstGeom prst="rect">
                <a:avLst/>
              </a:prstGeom>
              <a:noFill/>
              <a:ln>
                <a:solidFill>
                  <a:srgbClr val="FF00FF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FF"/>
                    </a:solidFill>
                  </a:rPr>
                  <a:t>CCSY</a:t>
                </a:r>
                <a:endParaRPr lang="en-US" dirty="0">
                  <a:solidFill>
                    <a:srgbClr val="FF00FF"/>
                  </a:solidFill>
                </a:endParaRPr>
              </a:p>
            </p:txBody>
          </p:sp>
          <p:cxnSp>
            <p:nvCxnSpPr>
              <p:cNvPr id="33" name="Прямая соединительная линия 32"/>
              <p:cNvCxnSpPr/>
              <p:nvPr/>
            </p:nvCxnSpPr>
            <p:spPr>
              <a:xfrm flipV="1">
                <a:off x="5660252" y="1838461"/>
                <a:ext cx="0" cy="720000"/>
              </a:xfrm>
              <a:prstGeom prst="line">
                <a:avLst/>
              </a:prstGeom>
              <a:ln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/>
              <p:cNvCxnSpPr/>
              <p:nvPr/>
            </p:nvCxnSpPr>
            <p:spPr>
              <a:xfrm flipV="1">
                <a:off x="5272369" y="1838461"/>
                <a:ext cx="0" cy="720000"/>
              </a:xfrm>
              <a:prstGeom prst="line">
                <a:avLst/>
              </a:prstGeom>
              <a:ln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>
              <a:xfrm flipH="1" flipV="1">
                <a:off x="5269950" y="2942811"/>
                <a:ext cx="2419" cy="3359135"/>
              </a:xfrm>
              <a:prstGeom prst="line">
                <a:avLst/>
              </a:prstGeom>
              <a:ln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>
              <a:xfrm flipH="1" flipV="1">
                <a:off x="5652700" y="2935302"/>
                <a:ext cx="2419" cy="3359135"/>
              </a:xfrm>
              <a:prstGeom prst="line">
                <a:avLst/>
              </a:prstGeom>
              <a:ln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Группа 10"/>
            <p:cNvGrpSpPr/>
            <p:nvPr/>
          </p:nvGrpSpPr>
          <p:grpSpPr>
            <a:xfrm>
              <a:off x="4494185" y="1365202"/>
              <a:ext cx="647293" cy="4455976"/>
              <a:chOff x="6517129" y="1838461"/>
              <a:chExt cx="647293" cy="4455976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6517129" y="2565970"/>
                <a:ext cx="647293" cy="369332"/>
              </a:xfrm>
              <a:prstGeom prst="rect">
                <a:avLst/>
              </a:prstGeom>
              <a:noFill/>
              <a:ln>
                <a:solidFill>
                  <a:srgbClr val="FF00FF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FF"/>
                    </a:solidFill>
                  </a:rPr>
                  <a:t>CCSY</a:t>
                </a:r>
                <a:endParaRPr lang="en-US" dirty="0">
                  <a:solidFill>
                    <a:srgbClr val="FF00FF"/>
                  </a:solidFill>
                </a:endParaRPr>
              </a:p>
            </p:txBody>
          </p:sp>
          <p:cxnSp>
            <p:nvCxnSpPr>
              <p:cNvPr id="20" name="Прямая соединительная линия 19"/>
              <p:cNvCxnSpPr/>
              <p:nvPr/>
            </p:nvCxnSpPr>
            <p:spPr>
              <a:xfrm flipV="1">
                <a:off x="7037456" y="1838461"/>
                <a:ext cx="0" cy="720000"/>
              </a:xfrm>
              <a:prstGeom prst="line">
                <a:avLst/>
              </a:prstGeom>
              <a:ln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flipV="1">
                <a:off x="6637381" y="1838461"/>
                <a:ext cx="0" cy="720000"/>
              </a:xfrm>
              <a:prstGeom prst="line">
                <a:avLst/>
              </a:prstGeom>
              <a:ln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>
              <a:xfrm flipH="1" flipV="1">
                <a:off x="6637381" y="2935302"/>
                <a:ext cx="2419" cy="3359135"/>
              </a:xfrm>
              <a:prstGeom prst="line">
                <a:avLst/>
              </a:prstGeom>
              <a:ln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/>
              <p:cNvCxnSpPr/>
              <p:nvPr/>
            </p:nvCxnSpPr>
            <p:spPr>
              <a:xfrm flipH="1" flipV="1">
                <a:off x="7030965" y="2935301"/>
                <a:ext cx="2419" cy="3359135"/>
              </a:xfrm>
              <a:prstGeom prst="line">
                <a:avLst/>
              </a:prstGeom>
              <a:ln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Группа 11"/>
            <p:cNvGrpSpPr/>
            <p:nvPr/>
          </p:nvGrpSpPr>
          <p:grpSpPr>
            <a:xfrm>
              <a:off x="5284097" y="1362184"/>
              <a:ext cx="656077" cy="4458994"/>
              <a:chOff x="7221022" y="1842952"/>
              <a:chExt cx="656077" cy="4458994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7221022" y="3286018"/>
                <a:ext cx="656077" cy="369332"/>
              </a:xfrm>
              <a:prstGeom prst="rect">
                <a:avLst/>
              </a:prstGeom>
              <a:noFill/>
              <a:ln>
                <a:solidFill>
                  <a:srgbClr val="FF00FF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FF"/>
                    </a:solidFill>
                  </a:rPr>
                  <a:t>CCSX</a:t>
                </a:r>
                <a:endParaRPr lang="en-US" dirty="0">
                  <a:solidFill>
                    <a:srgbClr val="FF00FF"/>
                  </a:solidFill>
                </a:endParaRPr>
              </a:p>
            </p:txBody>
          </p:sp>
          <p:cxnSp>
            <p:nvCxnSpPr>
              <p:cNvPr id="30" name="Прямая соединительная линия 29"/>
              <p:cNvCxnSpPr/>
              <p:nvPr/>
            </p:nvCxnSpPr>
            <p:spPr>
              <a:xfrm flipH="1" flipV="1">
                <a:off x="7700125" y="1842952"/>
                <a:ext cx="8784" cy="1440000"/>
              </a:xfrm>
              <a:prstGeom prst="line">
                <a:avLst/>
              </a:prstGeom>
              <a:ln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 flipV="1">
                <a:off x="7390448" y="1842952"/>
                <a:ext cx="0" cy="1440000"/>
              </a:xfrm>
              <a:prstGeom prst="line">
                <a:avLst/>
              </a:prstGeom>
              <a:ln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единительная линия 53"/>
              <p:cNvCxnSpPr/>
              <p:nvPr/>
            </p:nvCxnSpPr>
            <p:spPr>
              <a:xfrm flipH="1" flipV="1">
                <a:off x="7381186" y="3655350"/>
                <a:ext cx="13322" cy="2646596"/>
              </a:xfrm>
              <a:prstGeom prst="line">
                <a:avLst/>
              </a:prstGeom>
              <a:ln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единительная линия 54"/>
              <p:cNvCxnSpPr/>
              <p:nvPr/>
            </p:nvCxnSpPr>
            <p:spPr>
              <a:xfrm flipH="1" flipV="1">
                <a:off x="7694678" y="3647840"/>
                <a:ext cx="13322" cy="2646596"/>
              </a:xfrm>
              <a:prstGeom prst="line">
                <a:avLst/>
              </a:prstGeom>
              <a:ln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Группа 12"/>
            <p:cNvGrpSpPr/>
            <p:nvPr/>
          </p:nvGrpSpPr>
          <p:grpSpPr>
            <a:xfrm>
              <a:off x="6002965" y="1365937"/>
              <a:ext cx="691215" cy="4455241"/>
              <a:chOff x="7884508" y="1846705"/>
              <a:chExt cx="691215" cy="4455241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7884508" y="3940049"/>
                <a:ext cx="691215" cy="369332"/>
              </a:xfrm>
              <a:prstGeom prst="rect">
                <a:avLst/>
              </a:prstGeom>
              <a:noFill/>
              <a:ln>
                <a:solidFill>
                  <a:srgbClr val="FF00FF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FF"/>
                    </a:solidFill>
                  </a:rPr>
                  <a:t>CRAB</a:t>
                </a:r>
                <a:endParaRPr lang="en-US" dirty="0">
                  <a:solidFill>
                    <a:srgbClr val="FF00FF"/>
                  </a:solidFill>
                </a:endParaRPr>
              </a:p>
            </p:txBody>
          </p:sp>
          <p:cxnSp>
            <p:nvCxnSpPr>
              <p:cNvPr id="38" name="Прямая соединительная линия 37"/>
              <p:cNvCxnSpPr>
                <a:stCxn id="37" idx="0"/>
              </p:cNvCxnSpPr>
              <p:nvPr/>
            </p:nvCxnSpPr>
            <p:spPr>
              <a:xfrm flipH="1" flipV="1">
                <a:off x="8230115" y="1846705"/>
                <a:ext cx="1" cy="2093344"/>
              </a:xfrm>
              <a:prstGeom prst="line">
                <a:avLst/>
              </a:prstGeom>
              <a:ln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Прямая соединительная линия 55"/>
              <p:cNvCxnSpPr/>
              <p:nvPr/>
            </p:nvCxnSpPr>
            <p:spPr>
              <a:xfrm flipV="1">
                <a:off x="8230115" y="4309381"/>
                <a:ext cx="1" cy="1992565"/>
              </a:xfrm>
              <a:prstGeom prst="line">
                <a:avLst/>
              </a:prstGeom>
              <a:ln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Промежуток встречи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78388" y="3565582"/>
            <a:ext cx="4857612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Ассиметричные левое и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правое плечи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В каждом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2 </a:t>
            </a:r>
            <a:r>
              <a:rPr lang="ru-RU" sz="2800" dirty="0" err="1" smtClean="0"/>
              <a:t>секступоля</a:t>
            </a:r>
            <a:r>
              <a:rPr lang="ru-RU" sz="2800" dirty="0" smtClean="0"/>
              <a:t> (</a:t>
            </a:r>
            <a:r>
              <a:rPr lang="en-US" sz="2800" dirty="0" smtClean="0"/>
              <a:t>CCSY+CCSX</a:t>
            </a:r>
            <a:r>
              <a:rPr lang="ru-RU" sz="2800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2 </a:t>
            </a:r>
            <a:r>
              <a:rPr lang="ru-RU" sz="2800" dirty="0" err="1" smtClean="0"/>
              <a:t>октуполя</a:t>
            </a:r>
            <a:r>
              <a:rPr lang="en-US" sz="2800" dirty="0" smtClean="0"/>
              <a:t> (CCOY+CCOX)</a:t>
            </a:r>
            <a:endParaRPr lang="ru-RU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Всего 8 нелинейных «ручек»</a:t>
            </a:r>
            <a:endParaRPr lang="en-US" sz="2800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0B03-675D-4F6C-A4AC-DA865D8138B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60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Ячейка периодичности</a:t>
            </a:r>
            <a:endParaRPr lang="en-US" dirty="0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3"/>
          <a:srcRect l="10015" t="4461" r="13387" b="8466"/>
          <a:stretch/>
        </p:blipFill>
        <p:spPr>
          <a:xfrm>
            <a:off x="0" y="1670222"/>
            <a:ext cx="5239265" cy="42095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22818937"/>
                  </p:ext>
                </p:extLst>
              </p:nvPr>
            </p:nvGraphicFramePr>
            <p:xfrm>
              <a:off x="3776206" y="5754126"/>
              <a:ext cx="4639588" cy="853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93336">
                      <a:extLst>
                        <a:ext uri="{9D8B030D-6E8A-4147-A177-3AD203B41FA5}">
                          <a16:colId xmlns:a16="http://schemas.microsoft.com/office/drawing/2014/main" val="3661235875"/>
                        </a:ext>
                      </a:extLst>
                    </a:gridCol>
                    <a:gridCol w="886563">
                      <a:extLst>
                        <a:ext uri="{9D8B030D-6E8A-4147-A177-3AD203B41FA5}">
                          <a16:colId xmlns:a16="http://schemas.microsoft.com/office/drawing/2014/main" val="2805488637"/>
                        </a:ext>
                      </a:extLst>
                    </a:gridCol>
                    <a:gridCol w="886563">
                      <a:extLst>
                        <a:ext uri="{9D8B030D-6E8A-4147-A177-3AD203B41FA5}">
                          <a16:colId xmlns:a16="http://schemas.microsoft.com/office/drawing/2014/main" val="1728367851"/>
                        </a:ext>
                      </a:extLst>
                    </a:gridCol>
                    <a:gridCol w="886563">
                      <a:extLst>
                        <a:ext uri="{9D8B030D-6E8A-4147-A177-3AD203B41FA5}">
                          <a16:colId xmlns:a16="http://schemas.microsoft.com/office/drawing/2014/main" val="2746319429"/>
                        </a:ext>
                      </a:extLst>
                    </a:gridCol>
                    <a:gridCol w="886563">
                      <a:extLst>
                        <a:ext uri="{9D8B030D-6E8A-4147-A177-3AD203B41FA5}">
                          <a16:colId xmlns:a16="http://schemas.microsoft.com/office/drawing/2014/main" val="143362279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oMath>
                          </a14:m>
                          <a:r>
                            <a:rPr lang="en-US" sz="2200" dirty="0" smtClean="0"/>
                            <a:t>, </a:t>
                          </a:r>
                          <a:r>
                            <a:rPr lang="ru-RU" sz="2200" dirty="0" smtClean="0"/>
                            <a:t>МэВ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 smtClean="0"/>
                            <a:t>500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 smtClean="0"/>
                            <a:t>1000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 smtClean="0"/>
                            <a:t>1550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 smtClean="0"/>
                            <a:t>2100</a:t>
                          </a:r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85123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2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𝜺</m:t>
                                  </m:r>
                                </m:e>
                                <m:sub>
                                  <m:r>
                                    <a:rPr lang="en-US" sz="22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200" b="1" dirty="0" smtClean="0">
                              <a:solidFill>
                                <a:schemeClr val="bg1"/>
                              </a:solidFill>
                            </a:rPr>
                            <a:t>, </a:t>
                          </a:r>
                          <a:r>
                            <a:rPr lang="ru-RU" sz="2200" b="1" dirty="0" err="1" smtClean="0">
                              <a:solidFill>
                                <a:schemeClr val="bg1"/>
                              </a:solidFill>
                            </a:rPr>
                            <a:t>нм</a:t>
                          </a:r>
                          <a:endParaRPr lang="en-US" sz="22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 smtClean="0"/>
                            <a:t>2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 smtClean="0"/>
                            <a:t>8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 smtClean="0"/>
                            <a:t>19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 smtClean="0"/>
                            <a:t>35</a:t>
                          </a:r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15366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22818937"/>
                  </p:ext>
                </p:extLst>
              </p:nvPr>
            </p:nvGraphicFramePr>
            <p:xfrm>
              <a:off x="3776206" y="5754126"/>
              <a:ext cx="4639588" cy="853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93336">
                      <a:extLst>
                        <a:ext uri="{9D8B030D-6E8A-4147-A177-3AD203B41FA5}">
                          <a16:colId xmlns:a16="http://schemas.microsoft.com/office/drawing/2014/main" val="3661235875"/>
                        </a:ext>
                      </a:extLst>
                    </a:gridCol>
                    <a:gridCol w="886563">
                      <a:extLst>
                        <a:ext uri="{9D8B030D-6E8A-4147-A177-3AD203B41FA5}">
                          <a16:colId xmlns:a16="http://schemas.microsoft.com/office/drawing/2014/main" val="2805488637"/>
                        </a:ext>
                      </a:extLst>
                    </a:gridCol>
                    <a:gridCol w="886563">
                      <a:extLst>
                        <a:ext uri="{9D8B030D-6E8A-4147-A177-3AD203B41FA5}">
                          <a16:colId xmlns:a16="http://schemas.microsoft.com/office/drawing/2014/main" val="1728367851"/>
                        </a:ext>
                      </a:extLst>
                    </a:gridCol>
                    <a:gridCol w="886563">
                      <a:extLst>
                        <a:ext uri="{9D8B030D-6E8A-4147-A177-3AD203B41FA5}">
                          <a16:colId xmlns:a16="http://schemas.microsoft.com/office/drawing/2014/main" val="2746319429"/>
                        </a:ext>
                      </a:extLst>
                    </a:gridCol>
                    <a:gridCol w="886563">
                      <a:extLst>
                        <a:ext uri="{9D8B030D-6E8A-4147-A177-3AD203B41FA5}">
                          <a16:colId xmlns:a16="http://schemas.microsoft.com/office/drawing/2014/main" val="1433622797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56" t="-8451" r="-325556" b="-1267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 smtClean="0"/>
                            <a:t>500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 smtClean="0"/>
                            <a:t>1000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 smtClean="0"/>
                            <a:t>1550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 smtClean="0"/>
                            <a:t>2100</a:t>
                          </a:r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8512389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56" t="-110000" r="-325556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 smtClean="0"/>
                            <a:t>2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 smtClean="0"/>
                            <a:t>8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 smtClean="0"/>
                            <a:t>19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 smtClean="0"/>
                            <a:t>35</a:t>
                          </a:r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153662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6000" y="2809996"/>
            <a:ext cx="4320000" cy="28319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239265" y="1619227"/>
                <a:ext cx="2797497" cy="1134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/>
                  <a:t>FODO: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/4</m:t>
                    </m:r>
                  </m:oMath>
                </a14:m>
                <a:endParaRPr lang="en-US" sz="2200" dirty="0" smtClean="0"/>
              </a:p>
              <a:p>
                <a:r>
                  <a:rPr lang="en-US" sz="2200" dirty="0" smtClean="0"/>
                  <a:t>ARC: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𝑐𝑒𝑙𝑙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=24</m:t>
                    </m:r>
                  </m:oMath>
                </a14:m>
                <a:endParaRPr lang="en-US" sz="2200" dirty="0" smtClean="0"/>
              </a:p>
              <a:p>
                <a:r>
                  <a:rPr lang="ru-RU" sz="2200" dirty="0" smtClean="0"/>
                  <a:t>Ахромат 2-го порядка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9265" y="1619227"/>
                <a:ext cx="2797497" cy="1134670"/>
              </a:xfrm>
              <a:prstGeom prst="rect">
                <a:avLst/>
              </a:prstGeom>
              <a:blipFill>
                <a:blip r:embed="rId6"/>
                <a:stretch>
                  <a:fillRect l="-2832" t="-3226" r="-1961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0B03-675D-4F6C-A4AC-DA865D8138B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05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1471</TotalTime>
  <Words>1781</Words>
  <Application>Microsoft Office PowerPoint</Application>
  <PresentationFormat>Широкоэкранный</PresentationFormat>
  <Paragraphs>343</Paragraphs>
  <Slides>22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Cambria Math</vt:lpstr>
      <vt:lpstr>Symbol</vt:lpstr>
      <vt:lpstr>Times New Roman</vt:lpstr>
      <vt:lpstr>Тема Office</vt:lpstr>
      <vt:lpstr>Проект коллайдера ВЭПП-6</vt:lpstr>
      <vt:lpstr>Требования</vt:lpstr>
      <vt:lpstr>Существующие установки</vt:lpstr>
      <vt:lpstr>Крабовая перетяжка (P.Raimondi 2006)</vt:lpstr>
      <vt:lpstr>Принципы (светимость, эффекты встречи, Тушек)</vt:lpstr>
      <vt:lpstr>ВЭПП-6</vt:lpstr>
      <vt:lpstr>Финальный Фокус (E=2.1 ГэВ, ε_x=60 нм)</vt:lpstr>
      <vt:lpstr>Промежуток встречи</vt:lpstr>
      <vt:lpstr>Ячейка периодичности</vt:lpstr>
      <vt:lpstr>Вигглер</vt:lpstr>
      <vt:lpstr>Коллайдер</vt:lpstr>
      <vt:lpstr>Презентация PowerPoint</vt:lpstr>
      <vt:lpstr>Динамическая и энергетические апертуры</vt:lpstr>
      <vt:lpstr>Локальная энергетическая апертура (LMA)</vt:lpstr>
      <vt:lpstr>Эффекты встречи: распределение при CRAB=1,0,-1</vt:lpstr>
      <vt:lpstr>Эффекты встречи: светимость при CRAB=1 vs CRAB=0</vt:lpstr>
      <vt:lpstr>Презентация PowerPoint</vt:lpstr>
      <vt:lpstr>Презентация PowerPoint</vt:lpstr>
      <vt:lpstr>Локальная энергетическая апертура (LMA)</vt:lpstr>
      <vt:lpstr>Локальная энергетическая апертура (LMA)</vt:lpstr>
      <vt:lpstr>Beam-beam: CRAB=1 vs CRAB=-1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Anton Bogomyagkov</cp:lastModifiedBy>
  <cp:revision>190</cp:revision>
  <dcterms:created xsi:type="dcterms:W3CDTF">2025-06-24T12:49:20Z</dcterms:created>
  <dcterms:modified xsi:type="dcterms:W3CDTF">2025-12-19T06:13:50Z</dcterms:modified>
</cp:coreProperties>
</file>