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3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3" r:id="rId1"/>
    <p:sldMasterId id="2147483660" r:id="rId2"/>
    <p:sldMasterId id="2147483666" r:id="rId3"/>
    <p:sldMasterId id="2147483678" r:id="rId4"/>
  </p:sldMasterIdLst>
  <p:notesMasterIdLst>
    <p:notesMasterId r:id="rId31"/>
  </p:notesMasterIdLst>
  <p:sldIdLst>
    <p:sldId id="257" r:id="rId5"/>
    <p:sldId id="258" r:id="rId6"/>
    <p:sldId id="261" r:id="rId7"/>
    <p:sldId id="256" r:id="rId8"/>
    <p:sldId id="259" r:id="rId9"/>
    <p:sldId id="260" r:id="rId10"/>
    <p:sldId id="262" r:id="rId11"/>
    <p:sldId id="263" r:id="rId12"/>
    <p:sldId id="264" r:id="rId13"/>
    <p:sldId id="265" r:id="rId14"/>
    <p:sldId id="267" r:id="rId15"/>
    <p:sldId id="268" r:id="rId16"/>
    <p:sldId id="269" r:id="rId17"/>
    <p:sldId id="271" r:id="rId18"/>
    <p:sldId id="266" r:id="rId19"/>
    <p:sldId id="280" r:id="rId20"/>
    <p:sldId id="270" r:id="rId21"/>
    <p:sldId id="272" r:id="rId22"/>
    <p:sldId id="273" r:id="rId23"/>
    <p:sldId id="274" r:id="rId24"/>
    <p:sldId id="276" r:id="rId25"/>
    <p:sldId id="277" r:id="rId26"/>
    <p:sldId id="275" r:id="rId27"/>
    <p:sldId id="278" r:id="rId28"/>
    <p:sldId id="281" r:id="rId29"/>
    <p:sldId id="279" r:id="rId3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15" autoAdjust="0"/>
    <p:restoredTop sz="94660"/>
  </p:normalViewPr>
  <p:slideViewPr>
    <p:cSldViewPr snapToGrid="0">
      <p:cViewPr varScale="1">
        <p:scale>
          <a:sx n="108" d="100"/>
          <a:sy n="108" d="100"/>
        </p:scale>
        <p:origin x="120" y="1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tableStyles" Target="tableStyles.xml"/><Relationship Id="rId8" Type="http://schemas.openxmlformats.org/officeDocument/2006/relationships/slide" Target="slides/slide4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w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12.wmf"/><Relationship Id="rId1" Type="http://schemas.openxmlformats.org/officeDocument/2006/relationships/image" Target="../media/image11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3D6A400-2F6A-4660-B3B2-D3B9EF0D952D}" type="datetimeFigureOut">
              <a:rPr lang="ru-RU" smtClean="0"/>
              <a:t>10.04.2025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6381EF-9CFF-46D0-A649-C443B4375F4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76055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2559B90-45A2-492F-9AAD-67D00DAEEBB6}" type="slidenum">
              <a:rPr kumimoji="0" lang="en-GB" alt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GB" altLang="ru-RU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833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33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 altLang="ru-RU"/>
          </a:p>
        </p:txBody>
      </p:sp>
    </p:spTree>
    <p:extLst>
      <p:ext uri="{BB962C8B-B14F-4D97-AF65-F5344CB8AC3E}">
        <p14:creationId xmlns:p14="http://schemas.microsoft.com/office/powerpoint/2010/main" val="2471601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3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425174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altLang="ru-RU"/>
              <a:t>Nov-26, 2007, PAC</a:t>
            </a: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altLang="ru-RU"/>
              <a:t>Peter Wintz 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861CF30-5A5E-452F-8DBF-101BDAA07AF2}" type="slidenum">
              <a:rPr lang="en-GB" altLang="ru-RU"/>
              <a:pPr/>
              <a:t>‹#›</a:t>
            </a:fld>
            <a:r>
              <a:rPr lang="en-GB" altLang="ru-RU"/>
              <a:t>/9</a:t>
            </a:r>
            <a:r>
              <a:rPr lang="en-GB" altLang="ru-RU" sz="1000" u="sng">
                <a:effectLst/>
              </a:rPr>
              <a:t>  </a:t>
            </a:r>
            <a:endParaRPr lang="en-GB" altLang="ru-RU" sz="100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460234337"/>
      </p:ext>
    </p:extLst>
  </p:cSld>
  <p:clrMapOvr>
    <a:masterClrMapping/>
  </p:clrMapOvr>
  <p:transition spd="med">
    <p:zoom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altLang="ru-RU"/>
              <a:t>Nov-26, 2007, PAC</a:t>
            </a: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altLang="ru-RU"/>
              <a:t>Peter Wintz 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320981B-AFF2-45FF-8A1B-C4123B8D74AA}" type="slidenum">
              <a:rPr lang="en-GB" altLang="ru-RU"/>
              <a:pPr/>
              <a:t>‹#›</a:t>
            </a:fld>
            <a:r>
              <a:rPr lang="en-GB" altLang="ru-RU"/>
              <a:t>/9</a:t>
            </a:r>
            <a:r>
              <a:rPr lang="en-GB" altLang="ru-RU" sz="1000" u="sng">
                <a:effectLst/>
              </a:rPr>
              <a:t>  </a:t>
            </a:r>
            <a:endParaRPr lang="en-GB" altLang="ru-RU" sz="100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590073152"/>
      </p:ext>
    </p:extLst>
  </p:cSld>
  <p:clrMapOvr>
    <a:masterClrMapping/>
  </p:clrMapOvr>
  <p:transition spd="med">
    <p:zoom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altLang="ru-RU"/>
              <a:t>Nov-26, 2007, PAC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altLang="ru-RU"/>
              <a:t>Peter Wintz 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4865906-C1E5-41DF-A403-386468070FE0}" type="slidenum">
              <a:rPr lang="en-GB" altLang="ru-RU"/>
              <a:pPr/>
              <a:t>‹#›</a:t>
            </a:fld>
            <a:r>
              <a:rPr lang="en-GB" altLang="ru-RU"/>
              <a:t>/9</a:t>
            </a:r>
            <a:r>
              <a:rPr lang="en-GB" altLang="ru-RU" sz="1000" u="sng">
                <a:effectLst/>
              </a:rPr>
              <a:t>  </a:t>
            </a:r>
            <a:endParaRPr lang="en-GB" altLang="ru-RU" sz="100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791009568"/>
      </p:ext>
    </p:extLst>
  </p:cSld>
  <p:clrMapOvr>
    <a:masterClrMapping/>
  </p:clrMapOvr>
  <p:transition spd="med">
    <p:zoom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altLang="ru-RU"/>
              <a:t>Nov-26, 2007, PAC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altLang="ru-RU"/>
              <a:t>Peter Wintz 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8039BD1-C191-42E7-A540-A91FEF583A8C}" type="slidenum">
              <a:rPr lang="en-GB" altLang="ru-RU"/>
              <a:pPr/>
              <a:t>‹#›</a:t>
            </a:fld>
            <a:r>
              <a:rPr lang="en-GB" altLang="ru-RU"/>
              <a:t>/9</a:t>
            </a:r>
            <a:r>
              <a:rPr lang="en-GB" altLang="ru-RU" sz="1000" u="sng">
                <a:effectLst/>
              </a:rPr>
              <a:t>  </a:t>
            </a:r>
            <a:endParaRPr lang="en-GB" altLang="ru-RU" sz="100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724538769"/>
      </p:ext>
    </p:extLst>
  </p:cSld>
  <p:clrMapOvr>
    <a:masterClrMapping/>
  </p:clrMapOvr>
  <p:transition spd="med">
    <p:zoom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altLang="ru-RU"/>
              <a:t>Nov-26, 2007, PAC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altLang="ru-RU"/>
              <a:t>Peter Wintz 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654A12E-2E80-4027-BA8D-E416CDA23E78}" type="slidenum">
              <a:rPr lang="en-GB" altLang="ru-RU"/>
              <a:pPr/>
              <a:t>‹#›</a:t>
            </a:fld>
            <a:r>
              <a:rPr lang="en-GB" altLang="ru-RU"/>
              <a:t>/9</a:t>
            </a:r>
            <a:r>
              <a:rPr lang="en-GB" altLang="ru-RU" sz="1000" u="sng">
                <a:effectLst/>
              </a:rPr>
              <a:t>  </a:t>
            </a:r>
            <a:endParaRPr lang="en-GB" altLang="ru-RU" sz="100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819246821"/>
      </p:ext>
    </p:extLst>
  </p:cSld>
  <p:clrMapOvr>
    <a:masterClrMapping/>
  </p:clrMapOvr>
  <p:transition spd="med">
    <p:zoom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404813"/>
            <a:ext cx="2743200" cy="5721350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404813"/>
            <a:ext cx="8026400" cy="572135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altLang="ru-RU"/>
              <a:t>Nov-26, 2007, PAC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altLang="ru-RU"/>
              <a:t>Peter Wintz 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FD1F25E-3BD5-47BF-96AE-538CEB97F911}" type="slidenum">
              <a:rPr lang="en-GB" altLang="ru-RU"/>
              <a:pPr/>
              <a:t>‹#›</a:t>
            </a:fld>
            <a:r>
              <a:rPr lang="en-GB" altLang="ru-RU"/>
              <a:t>/9</a:t>
            </a:r>
            <a:r>
              <a:rPr lang="en-GB" altLang="ru-RU" sz="1000" u="sng">
                <a:effectLst/>
              </a:rPr>
              <a:t>  </a:t>
            </a:r>
            <a:endParaRPr lang="en-GB" altLang="ru-RU" sz="100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287508660"/>
      </p:ext>
    </p:extLst>
  </p:cSld>
  <p:clrMapOvr>
    <a:masterClrMapping/>
  </p:clrMapOvr>
  <p:transition spd="med">
    <p:zoom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766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e-DE" altLang="ru-RU" noProof="0"/>
              <a:t>Titelmasterformat durch Klicken bearbeiten</a:t>
            </a:r>
          </a:p>
        </p:txBody>
      </p:sp>
      <p:sp>
        <p:nvSpPr>
          <p:cNvPr id="49766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de-DE" altLang="ru-RU" noProof="0"/>
              <a:t>Formatvorlage des Untertitelmasters durch Klicken bearbeiten</a:t>
            </a:r>
          </a:p>
        </p:txBody>
      </p:sp>
      <p:sp>
        <p:nvSpPr>
          <p:cNvPr id="497668" name="Rectangle 4"/>
          <p:cNvSpPr>
            <a:spLocks noGrp="1" noChangeArrowheads="1"/>
          </p:cNvSpPr>
          <p:nvPr>
            <p:ph type="dt" sz="half" idx="2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 sz="1000"/>
            </a:lvl1pPr>
          </a:lstStyle>
          <a:p>
            <a:r>
              <a:rPr lang="de-DE" altLang="ru-RU"/>
              <a:t>Dec-11, 2007, CT Meeting</a:t>
            </a:r>
          </a:p>
        </p:txBody>
      </p:sp>
      <p:sp>
        <p:nvSpPr>
          <p:cNvPr id="497669" name="Rectangle 5"/>
          <p:cNvSpPr>
            <a:spLocks noGrp="1" noChangeArrowheads="1"/>
          </p:cNvSpPr>
          <p:nvPr>
            <p:ph type="ftr" sz="quarter" idx="3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r>
              <a:rPr lang="en-GB" altLang="ru-RU"/>
              <a:t>Andrey Sokolov</a:t>
            </a:r>
          </a:p>
        </p:txBody>
      </p:sp>
      <p:sp>
        <p:nvSpPr>
          <p:cNvPr id="497670" name="Rectangle 6"/>
          <p:cNvSpPr>
            <a:spLocks noGrp="1" noChangeArrowheads="1"/>
          </p:cNvSpPr>
          <p:nvPr>
            <p:ph type="sldNum" sz="quarter" idx="4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DBBF2D7B-5B6E-4B6E-831A-98B5592E0641}" type="slidenum">
              <a:rPr lang="en-GB" altLang="ru-RU"/>
              <a:pPr/>
              <a:t>‹#›</a:t>
            </a:fld>
            <a:r>
              <a:rPr lang="en-GB" altLang="ru-RU"/>
              <a:t>/9</a:t>
            </a:r>
            <a:r>
              <a:rPr lang="en-GB" altLang="ru-RU" sz="1000" u="sng">
                <a:effectLst/>
              </a:rPr>
              <a:t> </a:t>
            </a:r>
            <a:endParaRPr lang="en-GB" altLang="ru-RU" sz="1000">
              <a:effectLst/>
            </a:endParaRPr>
          </a:p>
        </p:txBody>
      </p:sp>
      <p:pic>
        <p:nvPicPr>
          <p:cNvPr id="497671" name="Picture 7" descr="Logo-ohne-Schrift-Blau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2218" y="6524626"/>
            <a:ext cx="234949" cy="176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77441443"/>
      </p:ext>
    </p:extLst>
  </p:cSld>
  <p:clrMapOvr>
    <a:masterClrMapping/>
  </p:clrMapOvr>
  <p:transition spd="med">
    <p:zoom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altLang="ru-RU"/>
              <a:t>Dec-11, 2007, CT Meeting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altLang="ru-RU"/>
              <a:t>Andrey Sokolov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78E899A-A7C4-4761-91F6-E7A9B5E40573}" type="slidenum">
              <a:rPr lang="en-GB" altLang="ru-RU"/>
              <a:pPr/>
              <a:t>‹#›</a:t>
            </a:fld>
            <a:r>
              <a:rPr lang="en-GB" altLang="ru-RU"/>
              <a:t>/9</a:t>
            </a:r>
            <a:r>
              <a:rPr lang="en-GB" altLang="ru-RU" sz="1000" u="sng">
                <a:effectLst/>
              </a:rPr>
              <a:t>  </a:t>
            </a:r>
            <a:endParaRPr lang="en-GB" altLang="ru-RU" sz="100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626924909"/>
      </p:ext>
    </p:extLst>
  </p:cSld>
  <p:clrMapOvr>
    <a:masterClrMapping/>
  </p:clrMapOvr>
  <p:transition spd="med">
    <p:zoom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altLang="ru-RU"/>
              <a:t>Dec-11, 2007, CT Meeting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altLang="ru-RU"/>
              <a:t>Andrey Sokolov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53AD9D1-A32F-46AC-8F5B-5698F373FB2E}" type="slidenum">
              <a:rPr lang="en-GB" altLang="ru-RU"/>
              <a:pPr/>
              <a:t>‹#›</a:t>
            </a:fld>
            <a:r>
              <a:rPr lang="en-GB" altLang="ru-RU"/>
              <a:t>/9</a:t>
            </a:r>
            <a:r>
              <a:rPr lang="en-GB" altLang="ru-RU" sz="1000" u="sng">
                <a:effectLst/>
              </a:rPr>
              <a:t>  </a:t>
            </a:r>
            <a:endParaRPr lang="en-GB" altLang="ru-RU" sz="100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4130634675"/>
      </p:ext>
    </p:extLst>
  </p:cSld>
  <p:clrMapOvr>
    <a:masterClrMapping/>
  </p:clrMapOvr>
  <p:transition spd="med">
    <p:zoom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altLang="ru-RU"/>
              <a:t>Dec-11, 2007, CT Meeting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altLang="ru-RU"/>
              <a:t>Andrey Sokolov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2351CA8-E8CD-4651-868F-5F3CCE08C2AE}" type="slidenum">
              <a:rPr lang="en-GB" altLang="ru-RU"/>
              <a:pPr/>
              <a:t>‹#›</a:t>
            </a:fld>
            <a:r>
              <a:rPr lang="en-GB" altLang="ru-RU"/>
              <a:t>/9</a:t>
            </a:r>
            <a:r>
              <a:rPr lang="en-GB" altLang="ru-RU" sz="1000" u="sng">
                <a:effectLst/>
              </a:rPr>
              <a:t>  </a:t>
            </a:r>
            <a:endParaRPr lang="en-GB" altLang="ru-RU" sz="100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662747218"/>
      </p:ext>
    </p:extLst>
  </p:cSld>
  <p:clrMapOvr>
    <a:masterClrMapping/>
  </p:clrMapOvr>
  <p:transition spd="med">
    <p:zo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Default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PlaceHolder 1"/>
          <p:cNvSpPr>
            <a:spLocks noGrp="1"/>
          </p:cNvSpPr>
          <p:nvPr>
            <p:ph type="title"/>
          </p:nvPr>
        </p:nvSpPr>
        <p:spPr>
          <a:xfrm>
            <a:off x="609279" y="273600"/>
            <a:ext cx="10972417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>
            <a:lvl1pPr indent="0" algn="ctr">
              <a:buNone/>
              <a:defRPr/>
            </a:lvl1pPr>
          </a:lstStyle>
          <a:p>
            <a:pPr indent="0" algn="ctr">
              <a:buNone/>
            </a:pPr>
            <a:endParaRPr lang="en-US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1" name="PlaceHolder 2"/>
          <p:cNvSpPr>
            <a:spLocks noGrp="1"/>
          </p:cNvSpPr>
          <p:nvPr>
            <p:ph/>
          </p:nvPr>
        </p:nvSpPr>
        <p:spPr>
          <a:xfrm>
            <a:off x="609279" y="1604520"/>
            <a:ext cx="10972417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>
            <a:lvl1pPr indent="0">
              <a:spcBef>
                <a:spcPts val="1417"/>
              </a:spcBef>
              <a:buNone/>
              <a:defRPr/>
            </a:lvl1pPr>
          </a:lstStyle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5050503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altLang="ru-RU"/>
              <a:t>Dec-11, 2007, CT Meeting</a:t>
            </a: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altLang="ru-RU"/>
              <a:t>Andrey Sokolov</a:t>
            </a: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5595C5D-AA3B-49DA-9A15-F89C090AA7AA}" type="slidenum">
              <a:rPr lang="en-GB" altLang="ru-RU"/>
              <a:pPr/>
              <a:t>‹#›</a:t>
            </a:fld>
            <a:r>
              <a:rPr lang="en-GB" altLang="ru-RU"/>
              <a:t>/9</a:t>
            </a:r>
            <a:r>
              <a:rPr lang="en-GB" altLang="ru-RU" sz="1000" u="sng">
                <a:effectLst/>
              </a:rPr>
              <a:t>  </a:t>
            </a:r>
            <a:endParaRPr lang="en-GB" altLang="ru-RU" sz="100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4025981683"/>
      </p:ext>
    </p:extLst>
  </p:cSld>
  <p:clrMapOvr>
    <a:masterClrMapping/>
  </p:clrMapOvr>
  <p:transition spd="med">
    <p:zoom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altLang="ru-RU"/>
              <a:t>Dec-11, 2007, CT Meeting</a:t>
            </a: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altLang="ru-RU"/>
              <a:t>Andrey Sokolov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05BC5F2-F0C9-41C3-AFE0-50C8A2B40301}" type="slidenum">
              <a:rPr lang="en-GB" altLang="ru-RU"/>
              <a:pPr/>
              <a:t>‹#›</a:t>
            </a:fld>
            <a:r>
              <a:rPr lang="en-GB" altLang="ru-RU"/>
              <a:t>/9</a:t>
            </a:r>
            <a:r>
              <a:rPr lang="en-GB" altLang="ru-RU" sz="1000" u="sng">
                <a:effectLst/>
              </a:rPr>
              <a:t>  </a:t>
            </a:r>
            <a:endParaRPr lang="en-GB" altLang="ru-RU" sz="100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656915771"/>
      </p:ext>
    </p:extLst>
  </p:cSld>
  <p:clrMapOvr>
    <a:masterClrMapping/>
  </p:clrMapOvr>
  <p:transition spd="med">
    <p:zoom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altLang="ru-RU"/>
              <a:t>Dec-11, 2007, CT Meeting</a:t>
            </a: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altLang="ru-RU"/>
              <a:t>Andrey Sokolov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1650296-8BF0-4E49-888F-1911DDE2CC20}" type="slidenum">
              <a:rPr lang="en-GB" altLang="ru-RU"/>
              <a:pPr/>
              <a:t>‹#›</a:t>
            </a:fld>
            <a:r>
              <a:rPr lang="en-GB" altLang="ru-RU"/>
              <a:t>/9</a:t>
            </a:r>
            <a:r>
              <a:rPr lang="en-GB" altLang="ru-RU" sz="1000" u="sng">
                <a:effectLst/>
              </a:rPr>
              <a:t>  </a:t>
            </a:r>
            <a:endParaRPr lang="en-GB" altLang="ru-RU" sz="100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983859201"/>
      </p:ext>
    </p:extLst>
  </p:cSld>
  <p:clrMapOvr>
    <a:masterClrMapping/>
  </p:clrMapOvr>
  <p:transition spd="med">
    <p:zoom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altLang="ru-RU"/>
              <a:t>Dec-11, 2007, CT Meeting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altLang="ru-RU"/>
              <a:t>Andrey Sokolov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E26DFBF-5226-475F-92F9-209B9CBBDB9D}" type="slidenum">
              <a:rPr lang="en-GB" altLang="ru-RU"/>
              <a:pPr/>
              <a:t>‹#›</a:t>
            </a:fld>
            <a:r>
              <a:rPr lang="en-GB" altLang="ru-RU"/>
              <a:t>/9</a:t>
            </a:r>
            <a:r>
              <a:rPr lang="en-GB" altLang="ru-RU" sz="1000" u="sng">
                <a:effectLst/>
              </a:rPr>
              <a:t>  </a:t>
            </a:r>
            <a:endParaRPr lang="en-GB" altLang="ru-RU" sz="100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396260708"/>
      </p:ext>
    </p:extLst>
  </p:cSld>
  <p:clrMapOvr>
    <a:masterClrMapping/>
  </p:clrMapOvr>
  <p:transition spd="med">
    <p:zoom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altLang="ru-RU"/>
              <a:t>Dec-11, 2007, CT Meeting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altLang="ru-RU"/>
              <a:t>Andrey Sokolov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802B735-BD96-4DC0-900C-6C0787BC0711}" type="slidenum">
              <a:rPr lang="en-GB" altLang="ru-RU"/>
              <a:pPr/>
              <a:t>‹#›</a:t>
            </a:fld>
            <a:r>
              <a:rPr lang="en-GB" altLang="ru-RU"/>
              <a:t>/9</a:t>
            </a:r>
            <a:r>
              <a:rPr lang="en-GB" altLang="ru-RU" sz="1000" u="sng">
                <a:effectLst/>
              </a:rPr>
              <a:t>  </a:t>
            </a:r>
            <a:endParaRPr lang="en-GB" altLang="ru-RU" sz="100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441156451"/>
      </p:ext>
    </p:extLst>
  </p:cSld>
  <p:clrMapOvr>
    <a:masterClrMapping/>
  </p:clrMapOvr>
  <p:transition spd="med">
    <p:zoom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altLang="ru-RU"/>
              <a:t>Dec-11, 2007, CT Meeting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altLang="ru-RU"/>
              <a:t>Andrey Sokolov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83DC917-A3A2-41E2-BF0C-4A9017E44C80}" type="slidenum">
              <a:rPr lang="en-GB" altLang="ru-RU"/>
              <a:pPr/>
              <a:t>‹#›</a:t>
            </a:fld>
            <a:r>
              <a:rPr lang="en-GB" altLang="ru-RU"/>
              <a:t>/9</a:t>
            </a:r>
            <a:r>
              <a:rPr lang="en-GB" altLang="ru-RU" sz="1000" u="sng">
                <a:effectLst/>
              </a:rPr>
              <a:t>  </a:t>
            </a:r>
            <a:endParaRPr lang="en-GB" altLang="ru-RU" sz="100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921990322"/>
      </p:ext>
    </p:extLst>
  </p:cSld>
  <p:clrMapOvr>
    <a:masterClrMapping/>
  </p:clrMapOvr>
  <p:transition spd="med">
    <p:zoom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404813"/>
            <a:ext cx="2743200" cy="5721350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404813"/>
            <a:ext cx="8026400" cy="572135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altLang="ru-RU"/>
              <a:t>Dec-11, 2007, CT Meeting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altLang="ru-RU"/>
              <a:t>Andrey Sokolov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0A4A78E-D761-4D47-86D5-564F1B5FE1F1}" type="slidenum">
              <a:rPr lang="en-GB" altLang="ru-RU"/>
              <a:pPr/>
              <a:t>‹#›</a:t>
            </a:fld>
            <a:r>
              <a:rPr lang="en-GB" altLang="ru-RU"/>
              <a:t>/9</a:t>
            </a:r>
            <a:r>
              <a:rPr lang="en-GB" altLang="ru-RU" sz="1000" u="sng">
                <a:effectLst/>
              </a:rPr>
              <a:t>  </a:t>
            </a:r>
            <a:endParaRPr lang="en-GB" altLang="ru-RU" sz="100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701824018"/>
      </p:ext>
    </p:extLst>
  </p:cSld>
  <p:clrMapOvr>
    <a:masterClrMapping/>
  </p:clrMapOvr>
  <p:transition spd="med">
    <p:zo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372500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Default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PlaceHolder 1"/>
          <p:cNvSpPr>
            <a:spLocks noGrp="1"/>
          </p:cNvSpPr>
          <p:nvPr>
            <p:ph type="title"/>
          </p:nvPr>
        </p:nvSpPr>
        <p:spPr>
          <a:xfrm>
            <a:off x="609279" y="273600"/>
            <a:ext cx="10972417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>
            <a:lvl1pPr indent="0" algn="ctr">
              <a:buNone/>
              <a:defRPr/>
            </a:lvl1pPr>
          </a:lstStyle>
          <a:p>
            <a:pPr indent="0" algn="ctr">
              <a:buNone/>
            </a:pPr>
            <a:endParaRPr lang="en-US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1" name="PlaceHolder 2"/>
          <p:cNvSpPr>
            <a:spLocks noGrp="1"/>
          </p:cNvSpPr>
          <p:nvPr>
            <p:ph/>
          </p:nvPr>
        </p:nvSpPr>
        <p:spPr>
          <a:xfrm>
            <a:off x="609279" y="1604520"/>
            <a:ext cx="10972417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>
            <a:lvl1pPr indent="0">
              <a:spcBef>
                <a:spcPts val="1417"/>
              </a:spcBef>
              <a:buNone/>
              <a:defRPr/>
            </a:lvl1pPr>
          </a:lstStyle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614746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59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e-DE" altLang="ru-RU" noProof="0"/>
              <a:t>Titelmasterformat durch Klicken bearbeiten</a:t>
            </a:r>
          </a:p>
        </p:txBody>
      </p:sp>
      <p:sp>
        <p:nvSpPr>
          <p:cNvPr id="49459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de-DE" altLang="ru-RU" noProof="0"/>
              <a:t>Formatvorlage des Untertitelmasters durch Klicken bearbeiten</a:t>
            </a:r>
          </a:p>
        </p:txBody>
      </p:sp>
      <p:sp>
        <p:nvSpPr>
          <p:cNvPr id="494596" name="Rectangle 4"/>
          <p:cNvSpPr>
            <a:spLocks noGrp="1" noChangeArrowheads="1"/>
          </p:cNvSpPr>
          <p:nvPr>
            <p:ph type="dt" sz="half" idx="2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r>
              <a:rPr lang="de-DE" altLang="ru-RU"/>
              <a:t>Nov-26, 2007, PAC</a:t>
            </a:r>
          </a:p>
        </p:txBody>
      </p:sp>
      <p:sp>
        <p:nvSpPr>
          <p:cNvPr id="494597" name="Rectangle 5"/>
          <p:cNvSpPr>
            <a:spLocks noGrp="1" noChangeArrowheads="1"/>
          </p:cNvSpPr>
          <p:nvPr>
            <p:ph type="ftr" sz="quarter" idx="3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r>
              <a:rPr lang="en-GB" altLang="ru-RU"/>
              <a:t>Peter Wintz </a:t>
            </a:r>
          </a:p>
        </p:txBody>
      </p:sp>
      <p:sp>
        <p:nvSpPr>
          <p:cNvPr id="494598" name="Rectangle 6"/>
          <p:cNvSpPr>
            <a:spLocks noGrp="1" noChangeArrowheads="1"/>
          </p:cNvSpPr>
          <p:nvPr>
            <p:ph type="sldNum" sz="quarter" idx="4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65ED302E-AAA3-4F61-8BAA-6B7E424F9C6D}" type="slidenum">
              <a:rPr lang="en-GB" altLang="ru-RU"/>
              <a:pPr/>
              <a:t>‹#›</a:t>
            </a:fld>
            <a:r>
              <a:rPr lang="en-GB" altLang="ru-RU"/>
              <a:t>/9</a:t>
            </a:r>
            <a:r>
              <a:rPr lang="en-GB" altLang="ru-RU" sz="1000" u="sng">
                <a:effectLst/>
              </a:rPr>
              <a:t>  </a:t>
            </a:r>
            <a:endParaRPr lang="en-GB" altLang="ru-RU" sz="1000">
              <a:effectLst/>
            </a:endParaRPr>
          </a:p>
        </p:txBody>
      </p:sp>
      <p:pic>
        <p:nvPicPr>
          <p:cNvPr id="494599" name="Picture 7" descr="Logo-ohne-Schrift-Blau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2218" y="6524626"/>
            <a:ext cx="234949" cy="176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4600" name="Picture 8" descr="cosytof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418" y="404813"/>
            <a:ext cx="753533" cy="569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4601" name="Picture 9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16117" y="333375"/>
            <a:ext cx="1151467" cy="781050"/>
          </a:xfrm>
          <a:prstGeom prst="rect">
            <a:avLst/>
          </a:prstGeom>
          <a:blipFill dpi="0" rotWithShape="0">
            <a:blip/>
            <a:srcRect/>
            <a:stretch>
              <a:fillRect/>
            </a:stretch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99675577"/>
      </p:ext>
    </p:extLst>
  </p:cSld>
  <p:clrMapOvr>
    <a:masterClrMapping/>
  </p:clrMapOvr>
  <p:transition spd="med">
    <p:zoom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altLang="ru-RU"/>
              <a:t>Nov-26, 2007, PAC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altLang="ru-RU"/>
              <a:t>Peter Wintz 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492D409-858A-432C-BDF8-03E75477853C}" type="slidenum">
              <a:rPr lang="en-GB" altLang="ru-RU"/>
              <a:pPr/>
              <a:t>‹#›</a:t>
            </a:fld>
            <a:r>
              <a:rPr lang="en-GB" altLang="ru-RU"/>
              <a:t>/9</a:t>
            </a:r>
            <a:r>
              <a:rPr lang="en-GB" altLang="ru-RU" sz="1000" u="sng">
                <a:effectLst/>
              </a:rPr>
              <a:t>  </a:t>
            </a:r>
            <a:endParaRPr lang="en-GB" altLang="ru-RU" sz="100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682676860"/>
      </p:ext>
    </p:extLst>
  </p:cSld>
  <p:clrMapOvr>
    <a:masterClrMapping/>
  </p:clrMapOvr>
  <p:transition spd="med">
    <p:zo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altLang="ru-RU"/>
              <a:t>Nov-26, 2007, PAC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altLang="ru-RU"/>
              <a:t>Peter Wintz 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486D4B7-BC30-49D0-B9A3-3CC80E5BDA72}" type="slidenum">
              <a:rPr lang="en-GB" altLang="ru-RU"/>
              <a:pPr/>
              <a:t>‹#›</a:t>
            </a:fld>
            <a:r>
              <a:rPr lang="en-GB" altLang="ru-RU"/>
              <a:t>/9</a:t>
            </a:r>
            <a:r>
              <a:rPr lang="en-GB" altLang="ru-RU" sz="1000" u="sng">
                <a:effectLst/>
              </a:rPr>
              <a:t>  </a:t>
            </a:r>
            <a:endParaRPr lang="en-GB" altLang="ru-RU" sz="100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8573106"/>
      </p:ext>
    </p:extLst>
  </p:cSld>
  <p:clrMapOvr>
    <a:masterClrMapping/>
  </p:clrMapOvr>
  <p:transition spd="med">
    <p:zoom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altLang="ru-RU"/>
              <a:t>Nov-26, 2007, PAC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altLang="ru-RU"/>
              <a:t>Peter Wintz 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44C18F9-A2DF-44C9-A1A2-8A118DA5A90D}" type="slidenum">
              <a:rPr lang="en-GB" altLang="ru-RU"/>
              <a:pPr/>
              <a:t>‹#›</a:t>
            </a:fld>
            <a:r>
              <a:rPr lang="en-GB" altLang="ru-RU"/>
              <a:t>/9</a:t>
            </a:r>
            <a:r>
              <a:rPr lang="en-GB" altLang="ru-RU" sz="1000" u="sng">
                <a:effectLst/>
              </a:rPr>
              <a:t>  </a:t>
            </a:r>
            <a:endParaRPr lang="en-GB" altLang="ru-RU" sz="100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480043082"/>
      </p:ext>
    </p:extLst>
  </p:cSld>
  <p:clrMapOvr>
    <a:masterClrMapping/>
  </p:clrMapOvr>
  <p:transition spd="med">
    <p:zoom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altLang="ru-RU"/>
              <a:t>Nov-26, 2007, PAC</a:t>
            </a: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altLang="ru-RU"/>
              <a:t>Peter Wintz </a:t>
            </a: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B76CB92-6FAE-47CB-863C-E7CE5577C1E7}" type="slidenum">
              <a:rPr lang="en-GB" altLang="ru-RU"/>
              <a:pPr/>
              <a:t>‹#›</a:t>
            </a:fld>
            <a:r>
              <a:rPr lang="en-GB" altLang="ru-RU"/>
              <a:t>/9</a:t>
            </a:r>
            <a:r>
              <a:rPr lang="en-GB" altLang="ru-RU" sz="1000" u="sng">
                <a:effectLst/>
              </a:rPr>
              <a:t>  </a:t>
            </a:r>
            <a:endParaRPr lang="en-GB" altLang="ru-RU" sz="100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999335151"/>
      </p:ext>
    </p:extLst>
  </p:cSld>
  <p:clrMapOvr>
    <a:masterClrMapping/>
  </p:clrMapOvr>
  <p:transition spd="med">
    <p:zoom/>
  </p:transition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5.xml"/><Relationship Id="rId5" Type="http://schemas.openxmlformats.org/officeDocument/2006/relationships/slideLayout" Target="../slideLayouts/slideLayout9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4.xml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Relationship Id="rId14" Type="http://schemas.openxmlformats.org/officeDocument/2006/relationships/image" Target="../media/image2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5" Type="http://schemas.openxmlformats.org/officeDocument/2006/relationships/image" Target="../media/image5.png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4" Type="http://schemas.openxmlformats.org/officeDocument/2006/relationships/image" Target="../media/image4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CustomShape 1" hidden="1"/>
          <p:cNvSpPr/>
          <p:nvPr/>
        </p:nvSpPr>
        <p:spPr>
          <a:xfrm>
            <a:off x="11887056" y="0"/>
            <a:ext cx="303199" cy="6856560"/>
          </a:xfrm>
          <a:prstGeom prst="rect">
            <a:avLst/>
          </a:prstGeom>
          <a:solidFill>
            <a:schemeClr val="accent1">
              <a:lumMod val="50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</a:pPr>
            <a:endParaRPr lang="en-US" sz="1800" b="0" strike="noStrike" spc="-1">
              <a:solidFill>
                <a:srgbClr val="FFFFFF"/>
              </a:solidFill>
              <a:latin typeface="Arial"/>
              <a:ea typeface="DejaVu Sans"/>
            </a:endParaRPr>
          </a:p>
        </p:txBody>
      </p:sp>
      <p:sp>
        <p:nvSpPr>
          <p:cNvPr id="97" name="CustomShape 2" hidden="1"/>
          <p:cNvSpPr/>
          <p:nvPr/>
        </p:nvSpPr>
        <p:spPr>
          <a:xfrm>
            <a:off x="617201" y="0"/>
            <a:ext cx="608198" cy="68565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</a:pPr>
            <a:endParaRPr lang="en-US" sz="1800" b="0" strike="noStrike" spc="-1">
              <a:solidFill>
                <a:srgbClr val="000000"/>
              </a:solidFill>
              <a:latin typeface="Arial"/>
              <a:ea typeface="DejaVu Sans"/>
            </a:endParaRPr>
          </a:p>
        </p:txBody>
      </p:sp>
      <p:sp>
        <p:nvSpPr>
          <p:cNvPr id="98" name="CustomShape 3" hidden="1"/>
          <p:cNvSpPr/>
          <p:nvPr/>
        </p:nvSpPr>
        <p:spPr>
          <a:xfrm>
            <a:off x="0" y="0"/>
            <a:ext cx="608198" cy="6856560"/>
          </a:xfrm>
          <a:prstGeom prst="rect">
            <a:avLst/>
          </a:prstGeom>
          <a:solidFill>
            <a:schemeClr val="accent1">
              <a:lumMod val="75000"/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</a:pPr>
            <a:endParaRPr lang="en-US" sz="1800" b="0" strike="noStrike" spc="-1">
              <a:solidFill>
                <a:srgbClr val="FFFFFF"/>
              </a:solidFill>
              <a:latin typeface="Arial"/>
              <a:ea typeface="DejaVu Sans"/>
            </a:endParaRPr>
          </a:p>
        </p:txBody>
      </p:sp>
      <p:sp>
        <p:nvSpPr>
          <p:cNvPr id="99" name="CustomShape 4" hidden="1"/>
          <p:cNvSpPr/>
          <p:nvPr/>
        </p:nvSpPr>
        <p:spPr>
          <a:xfrm>
            <a:off x="617201" y="736200"/>
            <a:ext cx="608198" cy="608040"/>
          </a:xfrm>
          <a:prstGeom prst="rect">
            <a:avLst/>
          </a:prstGeom>
          <a:solidFill>
            <a:schemeClr val="accent1">
              <a:lumMod val="50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</a:pPr>
            <a:endParaRPr lang="en-US" sz="1800" b="0" strike="noStrike" spc="-1">
              <a:solidFill>
                <a:srgbClr val="FFFFFF"/>
              </a:solidFill>
              <a:latin typeface="Arial"/>
              <a:ea typeface="DejaVu Sans"/>
            </a:endParaRPr>
          </a:p>
        </p:txBody>
      </p:sp>
      <p:sp>
        <p:nvSpPr>
          <p:cNvPr id="100" name="Line 5"/>
          <p:cNvSpPr/>
          <p:nvPr/>
        </p:nvSpPr>
        <p:spPr>
          <a:xfrm>
            <a:off x="617201" y="736200"/>
            <a:ext cx="609639" cy="360"/>
          </a:xfrm>
          <a:prstGeom prst="line">
            <a:avLst/>
          </a:prstGeom>
          <a:ln w="19080">
            <a:solidFill>
              <a:srgbClr val="FFFFFF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  <p:txBody>
          <a:bodyPr lIns="90000" tIns="-44640" rIns="90000" bIns="-44640" anchor="t" anchorCtr="1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  <a:ea typeface="DejaVu Sans"/>
            </a:endParaRPr>
          </a:p>
        </p:txBody>
      </p:sp>
      <p:sp>
        <p:nvSpPr>
          <p:cNvPr id="101" name="Line 6"/>
          <p:cNvSpPr/>
          <p:nvPr/>
        </p:nvSpPr>
        <p:spPr>
          <a:xfrm>
            <a:off x="617201" y="1345680"/>
            <a:ext cx="609639" cy="360"/>
          </a:xfrm>
          <a:prstGeom prst="line">
            <a:avLst/>
          </a:prstGeom>
          <a:ln w="19080">
            <a:solidFill>
              <a:srgbClr val="FFFFFF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  <p:txBody>
          <a:bodyPr lIns="90000" tIns="-44640" rIns="90000" bIns="-44640" anchor="t" anchorCtr="1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  <a:ea typeface="DejaVu Sans"/>
            </a:endParaRPr>
          </a:p>
        </p:txBody>
      </p:sp>
      <p:sp>
        <p:nvSpPr>
          <p:cNvPr id="102" name="CustomShape 7" hidden="1"/>
          <p:cNvSpPr/>
          <p:nvPr/>
        </p:nvSpPr>
        <p:spPr>
          <a:xfrm>
            <a:off x="756197" y="898200"/>
            <a:ext cx="334527" cy="292680"/>
          </a:xfrm>
          <a:custGeom>
            <a:avLst/>
            <a:gdLst>
              <a:gd name="textAreaLeft" fmla="*/ 0 w 334440"/>
              <a:gd name="textAreaRight" fmla="*/ 335160 w 334440"/>
              <a:gd name="textAreaTop" fmla="*/ 0 h 292680"/>
              <a:gd name="textAreaBottom" fmla="*/ 293400 h 292680"/>
            </a:gdLst>
            <a:ahLst/>
            <a:cxnLst/>
            <a:rect l="textAreaLeft" t="textAreaTop" r="textAreaRight" b="textAreaBottom"/>
            <a:pathLst>
              <a:path w="426" h="372">
                <a:moveTo>
                  <a:pt x="411" y="0"/>
                </a:moveTo>
                <a:cubicBezTo>
                  <a:pt x="90" y="0"/>
                  <a:pt x="90" y="0"/>
                  <a:pt x="90" y="0"/>
                </a:cubicBezTo>
                <a:cubicBezTo>
                  <a:pt x="25" y="0"/>
                  <a:pt x="4" y="61"/>
                  <a:pt x="3" y="64"/>
                </a:cubicBezTo>
                <a:cubicBezTo>
                  <a:pt x="0" y="71"/>
                  <a:pt x="4" y="80"/>
                  <a:pt x="12" y="83"/>
                </a:cubicBezTo>
                <a:cubicBezTo>
                  <a:pt x="14" y="83"/>
                  <a:pt x="15" y="83"/>
                  <a:pt x="17" y="83"/>
                </a:cubicBezTo>
                <a:cubicBezTo>
                  <a:pt x="23" y="83"/>
                  <a:pt x="29" y="80"/>
                  <a:pt x="31" y="73"/>
                </a:cubicBezTo>
                <a:cubicBezTo>
                  <a:pt x="31" y="73"/>
                  <a:pt x="46" y="30"/>
                  <a:pt x="90" y="30"/>
                </a:cubicBezTo>
                <a:cubicBezTo>
                  <a:pt x="131" y="30"/>
                  <a:pt x="131" y="30"/>
                  <a:pt x="131" y="30"/>
                </a:cubicBezTo>
                <a:cubicBezTo>
                  <a:pt x="129" y="83"/>
                  <a:pt x="118" y="274"/>
                  <a:pt x="61" y="334"/>
                </a:cubicBezTo>
                <a:cubicBezTo>
                  <a:pt x="55" y="340"/>
                  <a:pt x="55" y="350"/>
                  <a:pt x="61" y="355"/>
                </a:cubicBezTo>
                <a:cubicBezTo>
                  <a:pt x="64" y="358"/>
                  <a:pt x="68" y="359"/>
                  <a:pt x="72" y="359"/>
                </a:cubicBezTo>
                <a:cubicBezTo>
                  <a:pt x="76" y="359"/>
                  <a:pt x="80" y="358"/>
                  <a:pt x="83" y="355"/>
                </a:cubicBezTo>
                <a:cubicBezTo>
                  <a:pt x="148" y="286"/>
                  <a:pt x="159" y="84"/>
                  <a:pt x="161" y="30"/>
                </a:cubicBezTo>
                <a:cubicBezTo>
                  <a:pt x="272" y="30"/>
                  <a:pt x="272" y="30"/>
                  <a:pt x="272" y="30"/>
                </a:cubicBezTo>
                <a:cubicBezTo>
                  <a:pt x="253" y="270"/>
                  <a:pt x="253" y="270"/>
                  <a:pt x="253" y="270"/>
                </a:cubicBezTo>
                <a:cubicBezTo>
                  <a:pt x="253" y="272"/>
                  <a:pt x="248" y="327"/>
                  <a:pt x="277" y="355"/>
                </a:cubicBezTo>
                <a:cubicBezTo>
                  <a:pt x="289" y="366"/>
                  <a:pt x="304" y="372"/>
                  <a:pt x="322" y="372"/>
                </a:cubicBezTo>
                <a:cubicBezTo>
                  <a:pt x="326" y="372"/>
                  <a:pt x="330" y="372"/>
                  <a:pt x="335" y="371"/>
                </a:cubicBezTo>
                <a:cubicBezTo>
                  <a:pt x="398" y="362"/>
                  <a:pt x="416" y="283"/>
                  <a:pt x="417" y="280"/>
                </a:cubicBezTo>
                <a:cubicBezTo>
                  <a:pt x="419" y="271"/>
                  <a:pt x="414" y="264"/>
                  <a:pt x="406" y="262"/>
                </a:cubicBezTo>
                <a:cubicBezTo>
                  <a:pt x="398" y="260"/>
                  <a:pt x="390" y="265"/>
                  <a:pt x="388" y="273"/>
                </a:cubicBezTo>
                <a:cubicBezTo>
                  <a:pt x="388" y="274"/>
                  <a:pt x="373" y="335"/>
                  <a:pt x="331" y="341"/>
                </a:cubicBezTo>
                <a:cubicBezTo>
                  <a:pt x="316" y="343"/>
                  <a:pt x="306" y="341"/>
                  <a:pt x="298" y="333"/>
                </a:cubicBezTo>
                <a:cubicBezTo>
                  <a:pt x="282" y="318"/>
                  <a:pt x="282" y="284"/>
                  <a:pt x="283" y="272"/>
                </a:cubicBezTo>
                <a:cubicBezTo>
                  <a:pt x="302" y="30"/>
                  <a:pt x="302" y="30"/>
                  <a:pt x="302" y="30"/>
                </a:cubicBezTo>
                <a:cubicBezTo>
                  <a:pt x="411" y="30"/>
                  <a:pt x="411" y="30"/>
                  <a:pt x="411" y="30"/>
                </a:cubicBezTo>
                <a:cubicBezTo>
                  <a:pt x="419" y="30"/>
                  <a:pt x="426" y="24"/>
                  <a:pt x="426" y="15"/>
                </a:cubicBezTo>
                <a:cubicBezTo>
                  <a:pt x="426" y="7"/>
                  <a:pt x="419" y="0"/>
                  <a:pt x="411" y="0"/>
                </a:cubicBezTo>
                <a:close/>
              </a:path>
            </a:pathLst>
          </a:custGeom>
          <a:solidFill>
            <a:schemeClr val="bg1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</a:pPr>
            <a:endParaRPr lang="en-US" sz="1800" b="0" strike="noStrike" spc="-1">
              <a:solidFill>
                <a:srgbClr val="000000"/>
              </a:solidFill>
              <a:latin typeface="Arial"/>
              <a:ea typeface="DejaVu Sans"/>
            </a:endParaRPr>
          </a:p>
        </p:txBody>
      </p:sp>
      <p:sp>
        <p:nvSpPr>
          <p:cNvPr id="103" name="Line 8"/>
          <p:cNvSpPr/>
          <p:nvPr/>
        </p:nvSpPr>
        <p:spPr>
          <a:xfrm>
            <a:off x="617201" y="0"/>
            <a:ext cx="360" cy="6858000"/>
          </a:xfrm>
          <a:prstGeom prst="line">
            <a:avLst/>
          </a:prstGeom>
          <a:ln w="19080">
            <a:solidFill>
              <a:srgbClr val="FFFFFF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t" anchorCtr="1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  <a:ea typeface="DejaVu Sans"/>
            </a:endParaRPr>
          </a:p>
        </p:txBody>
      </p:sp>
      <p:sp>
        <p:nvSpPr>
          <p:cNvPr id="104" name="CustomShape 9"/>
          <p:cNvSpPr/>
          <p:nvPr/>
        </p:nvSpPr>
        <p:spPr>
          <a:xfrm>
            <a:off x="11582416" y="5638680"/>
            <a:ext cx="608198" cy="121788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</a:pPr>
            <a:endParaRPr lang="en-US" sz="1800" b="0" strike="noStrike" spc="-1">
              <a:solidFill>
                <a:srgbClr val="000000"/>
              </a:solidFill>
              <a:latin typeface="Arial"/>
              <a:ea typeface="DejaVu Sans"/>
            </a:endParaRPr>
          </a:p>
        </p:txBody>
      </p:sp>
      <p:sp>
        <p:nvSpPr>
          <p:cNvPr id="105" name="CustomShape 10"/>
          <p:cNvSpPr/>
          <p:nvPr/>
        </p:nvSpPr>
        <p:spPr>
          <a:xfrm>
            <a:off x="11277777" y="5638680"/>
            <a:ext cx="303199" cy="121788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</a:pPr>
            <a:endParaRPr lang="en-US" sz="1800" b="0" strike="noStrike" spc="-1">
              <a:solidFill>
                <a:srgbClr val="FFFFFF"/>
              </a:solidFill>
              <a:latin typeface="Arial"/>
              <a:ea typeface="DejaVu Sans"/>
            </a:endParaRPr>
          </a:p>
        </p:txBody>
      </p:sp>
      <p:sp>
        <p:nvSpPr>
          <p:cNvPr id="106" name="CustomShape 11"/>
          <p:cNvSpPr/>
          <p:nvPr/>
        </p:nvSpPr>
        <p:spPr>
          <a:xfrm>
            <a:off x="1219278" y="0"/>
            <a:ext cx="608198" cy="68565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</a:pPr>
            <a:endParaRPr lang="en-US" sz="1800" b="0" strike="noStrike" spc="-1">
              <a:solidFill>
                <a:srgbClr val="000000"/>
              </a:solidFill>
              <a:latin typeface="Arial"/>
              <a:ea typeface="DejaVu Sans"/>
            </a:endParaRPr>
          </a:p>
        </p:txBody>
      </p:sp>
      <p:sp>
        <p:nvSpPr>
          <p:cNvPr id="107" name="CustomShape 12"/>
          <p:cNvSpPr/>
          <p:nvPr/>
        </p:nvSpPr>
        <p:spPr>
          <a:xfrm>
            <a:off x="0" y="0"/>
            <a:ext cx="1217837" cy="685656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</a:pPr>
            <a:endParaRPr lang="en-US" sz="1800" b="0" strike="noStrike" spc="-1">
              <a:solidFill>
                <a:srgbClr val="FFFFFF"/>
              </a:solidFill>
              <a:latin typeface="Arial"/>
              <a:ea typeface="DejaVu Sans"/>
            </a:endParaRPr>
          </a:p>
        </p:txBody>
      </p:sp>
      <p:sp>
        <p:nvSpPr>
          <p:cNvPr id="108" name="CustomShape 13"/>
          <p:cNvSpPr/>
          <p:nvPr/>
        </p:nvSpPr>
        <p:spPr>
          <a:xfrm>
            <a:off x="0" y="5638680"/>
            <a:ext cx="12190615" cy="1217880"/>
          </a:xfrm>
          <a:prstGeom prst="rect">
            <a:avLst/>
          </a:prstGeom>
          <a:solidFill>
            <a:schemeClr val="accent1">
              <a:lumMod val="75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</a:pPr>
            <a:endParaRPr lang="en-US" sz="1800" b="0" strike="noStrike" spc="-1">
              <a:solidFill>
                <a:srgbClr val="FFFFFF"/>
              </a:solidFill>
              <a:latin typeface="Arial"/>
              <a:ea typeface="DejaVu Sans"/>
            </a:endParaRPr>
          </a:p>
        </p:txBody>
      </p:sp>
      <p:sp>
        <p:nvSpPr>
          <p:cNvPr id="109" name="Line 14"/>
          <p:cNvSpPr/>
          <p:nvPr/>
        </p:nvSpPr>
        <p:spPr>
          <a:xfrm>
            <a:off x="11576295" y="5638680"/>
            <a:ext cx="360" cy="1219320"/>
          </a:xfrm>
          <a:prstGeom prst="line">
            <a:avLst/>
          </a:prstGeom>
          <a:ln w="19080">
            <a:solidFill>
              <a:srgbClr val="FFFFFF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t" anchorCtr="1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  <a:ea typeface="DejaVu Sans"/>
            </a:endParaRPr>
          </a:p>
        </p:txBody>
      </p:sp>
      <p:sp>
        <p:nvSpPr>
          <p:cNvPr id="110" name="CustomShape 15"/>
          <p:cNvSpPr/>
          <p:nvPr/>
        </p:nvSpPr>
        <p:spPr>
          <a:xfrm>
            <a:off x="0" y="5643000"/>
            <a:ext cx="1214956" cy="1213560"/>
          </a:xfrm>
          <a:prstGeom prst="rect">
            <a:avLst/>
          </a:prstGeom>
          <a:solidFill>
            <a:schemeClr val="accent1">
              <a:lumMod val="50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</a:pPr>
            <a:endParaRPr lang="en-US" sz="1800" b="0" strike="noStrike" spc="-1">
              <a:solidFill>
                <a:srgbClr val="FFFFFF"/>
              </a:solidFill>
              <a:latin typeface="Arial"/>
              <a:ea typeface="DejaVu Sans"/>
            </a:endParaRPr>
          </a:p>
        </p:txBody>
      </p:sp>
      <p:sp>
        <p:nvSpPr>
          <p:cNvPr id="111" name="Line 16"/>
          <p:cNvSpPr/>
          <p:nvPr/>
        </p:nvSpPr>
        <p:spPr>
          <a:xfrm>
            <a:off x="1218917" y="0"/>
            <a:ext cx="360" cy="6858000"/>
          </a:xfrm>
          <a:prstGeom prst="line">
            <a:avLst/>
          </a:prstGeom>
          <a:ln w="19080">
            <a:solidFill>
              <a:srgbClr val="FFFFFF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t" anchorCtr="1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  <a:ea typeface="DejaVu Sans"/>
            </a:endParaRPr>
          </a:p>
        </p:txBody>
      </p:sp>
      <p:sp>
        <p:nvSpPr>
          <p:cNvPr id="112" name="Line 17"/>
          <p:cNvSpPr/>
          <p:nvPr/>
        </p:nvSpPr>
        <p:spPr>
          <a:xfrm>
            <a:off x="0" y="5631120"/>
            <a:ext cx="1828556" cy="360"/>
          </a:xfrm>
          <a:prstGeom prst="line">
            <a:avLst/>
          </a:prstGeom>
          <a:ln w="19080">
            <a:solidFill>
              <a:srgbClr val="FFFFFF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  <p:txBody>
          <a:bodyPr lIns="90000" tIns="-44640" rIns="90000" bIns="-44640" anchor="t" anchorCtr="1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  <a:ea typeface="DejaVu Sans"/>
            </a:endParaRPr>
          </a:p>
        </p:txBody>
      </p:sp>
      <p:sp>
        <p:nvSpPr>
          <p:cNvPr id="113" name="CustomShape 18"/>
          <p:cNvSpPr/>
          <p:nvPr/>
        </p:nvSpPr>
        <p:spPr>
          <a:xfrm>
            <a:off x="276552" y="6032520"/>
            <a:ext cx="591994" cy="517680"/>
          </a:xfrm>
          <a:custGeom>
            <a:avLst/>
            <a:gdLst>
              <a:gd name="textAreaLeft" fmla="*/ 0 w 591840"/>
              <a:gd name="textAreaRight" fmla="*/ 592560 w 591840"/>
              <a:gd name="textAreaTop" fmla="*/ 0 h 517680"/>
              <a:gd name="textAreaBottom" fmla="*/ 518400 h 517680"/>
            </a:gdLst>
            <a:ahLst/>
            <a:cxnLst/>
            <a:rect l="textAreaLeft" t="textAreaTop" r="textAreaRight" b="textAreaBottom"/>
            <a:pathLst>
              <a:path w="426" h="372">
                <a:moveTo>
                  <a:pt x="411" y="0"/>
                </a:moveTo>
                <a:cubicBezTo>
                  <a:pt x="90" y="0"/>
                  <a:pt x="90" y="0"/>
                  <a:pt x="90" y="0"/>
                </a:cubicBezTo>
                <a:cubicBezTo>
                  <a:pt x="25" y="0"/>
                  <a:pt x="4" y="61"/>
                  <a:pt x="3" y="64"/>
                </a:cubicBezTo>
                <a:cubicBezTo>
                  <a:pt x="0" y="71"/>
                  <a:pt x="4" y="80"/>
                  <a:pt x="12" y="83"/>
                </a:cubicBezTo>
                <a:cubicBezTo>
                  <a:pt x="14" y="83"/>
                  <a:pt x="15" y="83"/>
                  <a:pt x="17" y="83"/>
                </a:cubicBezTo>
                <a:cubicBezTo>
                  <a:pt x="23" y="83"/>
                  <a:pt x="29" y="80"/>
                  <a:pt x="31" y="73"/>
                </a:cubicBezTo>
                <a:cubicBezTo>
                  <a:pt x="31" y="73"/>
                  <a:pt x="46" y="30"/>
                  <a:pt x="90" y="30"/>
                </a:cubicBezTo>
                <a:cubicBezTo>
                  <a:pt x="131" y="30"/>
                  <a:pt x="131" y="30"/>
                  <a:pt x="131" y="30"/>
                </a:cubicBezTo>
                <a:cubicBezTo>
                  <a:pt x="129" y="83"/>
                  <a:pt x="118" y="274"/>
                  <a:pt x="61" y="334"/>
                </a:cubicBezTo>
                <a:cubicBezTo>
                  <a:pt x="55" y="340"/>
                  <a:pt x="55" y="350"/>
                  <a:pt x="61" y="355"/>
                </a:cubicBezTo>
                <a:cubicBezTo>
                  <a:pt x="64" y="358"/>
                  <a:pt x="68" y="359"/>
                  <a:pt x="72" y="359"/>
                </a:cubicBezTo>
                <a:cubicBezTo>
                  <a:pt x="76" y="359"/>
                  <a:pt x="80" y="358"/>
                  <a:pt x="83" y="355"/>
                </a:cubicBezTo>
                <a:cubicBezTo>
                  <a:pt x="148" y="286"/>
                  <a:pt x="159" y="84"/>
                  <a:pt x="161" y="30"/>
                </a:cubicBezTo>
                <a:cubicBezTo>
                  <a:pt x="272" y="30"/>
                  <a:pt x="272" y="30"/>
                  <a:pt x="272" y="30"/>
                </a:cubicBezTo>
                <a:cubicBezTo>
                  <a:pt x="253" y="270"/>
                  <a:pt x="253" y="270"/>
                  <a:pt x="253" y="270"/>
                </a:cubicBezTo>
                <a:cubicBezTo>
                  <a:pt x="253" y="272"/>
                  <a:pt x="248" y="327"/>
                  <a:pt x="277" y="355"/>
                </a:cubicBezTo>
                <a:cubicBezTo>
                  <a:pt x="289" y="366"/>
                  <a:pt x="304" y="372"/>
                  <a:pt x="322" y="372"/>
                </a:cubicBezTo>
                <a:cubicBezTo>
                  <a:pt x="326" y="372"/>
                  <a:pt x="330" y="372"/>
                  <a:pt x="335" y="371"/>
                </a:cubicBezTo>
                <a:cubicBezTo>
                  <a:pt x="398" y="362"/>
                  <a:pt x="416" y="283"/>
                  <a:pt x="417" y="280"/>
                </a:cubicBezTo>
                <a:cubicBezTo>
                  <a:pt x="419" y="271"/>
                  <a:pt x="414" y="264"/>
                  <a:pt x="406" y="262"/>
                </a:cubicBezTo>
                <a:cubicBezTo>
                  <a:pt x="398" y="260"/>
                  <a:pt x="390" y="265"/>
                  <a:pt x="388" y="273"/>
                </a:cubicBezTo>
                <a:cubicBezTo>
                  <a:pt x="388" y="274"/>
                  <a:pt x="373" y="335"/>
                  <a:pt x="331" y="341"/>
                </a:cubicBezTo>
                <a:cubicBezTo>
                  <a:pt x="316" y="343"/>
                  <a:pt x="306" y="341"/>
                  <a:pt x="298" y="333"/>
                </a:cubicBezTo>
                <a:cubicBezTo>
                  <a:pt x="282" y="318"/>
                  <a:pt x="282" y="284"/>
                  <a:pt x="283" y="272"/>
                </a:cubicBezTo>
                <a:cubicBezTo>
                  <a:pt x="302" y="30"/>
                  <a:pt x="302" y="30"/>
                  <a:pt x="302" y="30"/>
                </a:cubicBezTo>
                <a:cubicBezTo>
                  <a:pt x="411" y="30"/>
                  <a:pt x="411" y="30"/>
                  <a:pt x="411" y="30"/>
                </a:cubicBezTo>
                <a:cubicBezTo>
                  <a:pt x="419" y="30"/>
                  <a:pt x="426" y="24"/>
                  <a:pt x="426" y="15"/>
                </a:cubicBezTo>
                <a:cubicBezTo>
                  <a:pt x="426" y="7"/>
                  <a:pt x="419" y="0"/>
                  <a:pt x="411" y="0"/>
                </a:cubicBezTo>
                <a:close/>
              </a:path>
            </a:pathLst>
          </a:custGeom>
          <a:solidFill>
            <a:schemeClr val="bg1"/>
          </a:solidFill>
          <a:ln w="0">
            <a:solidFill>
              <a:srgbClr val="FFFFFF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</a:pPr>
            <a:endParaRPr lang="en-US" sz="1800" b="0" strike="noStrike" spc="-1">
              <a:solidFill>
                <a:srgbClr val="000000"/>
              </a:solidFill>
              <a:latin typeface="Arial"/>
              <a:ea typeface="DejaVu Sans"/>
            </a:endParaRPr>
          </a:p>
        </p:txBody>
      </p:sp>
    </p:spTree>
    <p:extLst>
      <p:ext uri="{BB962C8B-B14F-4D97-AF65-F5344CB8AC3E}">
        <p14:creationId xmlns:p14="http://schemas.microsoft.com/office/powerpoint/2010/main" val="35019617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CustomShape 1" hidden="1"/>
          <p:cNvSpPr/>
          <p:nvPr/>
        </p:nvSpPr>
        <p:spPr>
          <a:xfrm>
            <a:off x="11887056" y="0"/>
            <a:ext cx="303199" cy="6856560"/>
          </a:xfrm>
          <a:prstGeom prst="rect">
            <a:avLst/>
          </a:prstGeom>
          <a:solidFill>
            <a:schemeClr val="accent1">
              <a:lumMod val="50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</a:pPr>
            <a:endParaRPr lang="en-US" sz="1800" b="0" strike="noStrike" spc="-1">
              <a:solidFill>
                <a:srgbClr val="FFFFFF"/>
              </a:solidFill>
              <a:latin typeface="Arial"/>
              <a:ea typeface="DejaVu Sans"/>
            </a:endParaRPr>
          </a:p>
        </p:txBody>
      </p:sp>
      <p:sp>
        <p:nvSpPr>
          <p:cNvPr id="97" name="CustomShape 2" hidden="1"/>
          <p:cNvSpPr/>
          <p:nvPr/>
        </p:nvSpPr>
        <p:spPr>
          <a:xfrm>
            <a:off x="617201" y="0"/>
            <a:ext cx="608198" cy="68565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</a:pPr>
            <a:endParaRPr lang="en-US" sz="1800" b="0" strike="noStrike" spc="-1">
              <a:solidFill>
                <a:srgbClr val="000000"/>
              </a:solidFill>
              <a:latin typeface="Arial"/>
              <a:ea typeface="DejaVu Sans"/>
            </a:endParaRPr>
          </a:p>
        </p:txBody>
      </p:sp>
      <p:sp>
        <p:nvSpPr>
          <p:cNvPr id="98" name="CustomShape 3" hidden="1"/>
          <p:cNvSpPr/>
          <p:nvPr/>
        </p:nvSpPr>
        <p:spPr>
          <a:xfrm>
            <a:off x="0" y="0"/>
            <a:ext cx="608198" cy="6856560"/>
          </a:xfrm>
          <a:prstGeom prst="rect">
            <a:avLst/>
          </a:prstGeom>
          <a:solidFill>
            <a:schemeClr val="accent1">
              <a:lumMod val="75000"/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</a:pPr>
            <a:endParaRPr lang="en-US" sz="1800" b="0" strike="noStrike" spc="-1">
              <a:solidFill>
                <a:srgbClr val="FFFFFF"/>
              </a:solidFill>
              <a:latin typeface="Arial"/>
              <a:ea typeface="DejaVu Sans"/>
            </a:endParaRPr>
          </a:p>
        </p:txBody>
      </p:sp>
      <p:sp>
        <p:nvSpPr>
          <p:cNvPr id="99" name="CustomShape 4" hidden="1"/>
          <p:cNvSpPr/>
          <p:nvPr/>
        </p:nvSpPr>
        <p:spPr>
          <a:xfrm>
            <a:off x="617201" y="736200"/>
            <a:ext cx="608198" cy="608040"/>
          </a:xfrm>
          <a:prstGeom prst="rect">
            <a:avLst/>
          </a:prstGeom>
          <a:solidFill>
            <a:schemeClr val="accent1">
              <a:lumMod val="50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</a:pPr>
            <a:endParaRPr lang="en-US" sz="1800" b="0" strike="noStrike" spc="-1">
              <a:solidFill>
                <a:srgbClr val="FFFFFF"/>
              </a:solidFill>
              <a:latin typeface="Arial"/>
              <a:ea typeface="DejaVu Sans"/>
            </a:endParaRPr>
          </a:p>
        </p:txBody>
      </p:sp>
      <p:sp>
        <p:nvSpPr>
          <p:cNvPr id="100" name="Line 5"/>
          <p:cNvSpPr/>
          <p:nvPr/>
        </p:nvSpPr>
        <p:spPr>
          <a:xfrm>
            <a:off x="617201" y="736200"/>
            <a:ext cx="609639" cy="360"/>
          </a:xfrm>
          <a:prstGeom prst="line">
            <a:avLst/>
          </a:prstGeom>
          <a:ln w="19080">
            <a:solidFill>
              <a:srgbClr val="FFFFFF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  <p:txBody>
          <a:bodyPr lIns="90000" tIns="-44640" rIns="90000" bIns="-44640" anchor="t" anchorCtr="1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  <a:ea typeface="DejaVu Sans"/>
            </a:endParaRPr>
          </a:p>
        </p:txBody>
      </p:sp>
      <p:sp>
        <p:nvSpPr>
          <p:cNvPr id="101" name="Line 6"/>
          <p:cNvSpPr/>
          <p:nvPr/>
        </p:nvSpPr>
        <p:spPr>
          <a:xfrm>
            <a:off x="617201" y="1345680"/>
            <a:ext cx="609639" cy="360"/>
          </a:xfrm>
          <a:prstGeom prst="line">
            <a:avLst/>
          </a:prstGeom>
          <a:ln w="19080">
            <a:solidFill>
              <a:srgbClr val="FFFFFF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  <p:txBody>
          <a:bodyPr lIns="90000" tIns="-44640" rIns="90000" bIns="-44640" anchor="t" anchorCtr="1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  <a:ea typeface="DejaVu Sans"/>
            </a:endParaRPr>
          </a:p>
        </p:txBody>
      </p:sp>
      <p:sp>
        <p:nvSpPr>
          <p:cNvPr id="102" name="CustomShape 7" hidden="1"/>
          <p:cNvSpPr/>
          <p:nvPr/>
        </p:nvSpPr>
        <p:spPr>
          <a:xfrm>
            <a:off x="756197" y="898200"/>
            <a:ext cx="334527" cy="292680"/>
          </a:xfrm>
          <a:custGeom>
            <a:avLst/>
            <a:gdLst>
              <a:gd name="textAreaLeft" fmla="*/ 0 w 334440"/>
              <a:gd name="textAreaRight" fmla="*/ 335160 w 334440"/>
              <a:gd name="textAreaTop" fmla="*/ 0 h 292680"/>
              <a:gd name="textAreaBottom" fmla="*/ 293400 h 292680"/>
            </a:gdLst>
            <a:ahLst/>
            <a:cxnLst/>
            <a:rect l="textAreaLeft" t="textAreaTop" r="textAreaRight" b="textAreaBottom"/>
            <a:pathLst>
              <a:path w="426" h="372">
                <a:moveTo>
                  <a:pt x="411" y="0"/>
                </a:moveTo>
                <a:cubicBezTo>
                  <a:pt x="90" y="0"/>
                  <a:pt x="90" y="0"/>
                  <a:pt x="90" y="0"/>
                </a:cubicBezTo>
                <a:cubicBezTo>
                  <a:pt x="25" y="0"/>
                  <a:pt x="4" y="61"/>
                  <a:pt x="3" y="64"/>
                </a:cubicBezTo>
                <a:cubicBezTo>
                  <a:pt x="0" y="71"/>
                  <a:pt x="4" y="80"/>
                  <a:pt x="12" y="83"/>
                </a:cubicBezTo>
                <a:cubicBezTo>
                  <a:pt x="14" y="83"/>
                  <a:pt x="15" y="83"/>
                  <a:pt x="17" y="83"/>
                </a:cubicBezTo>
                <a:cubicBezTo>
                  <a:pt x="23" y="83"/>
                  <a:pt x="29" y="80"/>
                  <a:pt x="31" y="73"/>
                </a:cubicBezTo>
                <a:cubicBezTo>
                  <a:pt x="31" y="73"/>
                  <a:pt x="46" y="30"/>
                  <a:pt x="90" y="30"/>
                </a:cubicBezTo>
                <a:cubicBezTo>
                  <a:pt x="131" y="30"/>
                  <a:pt x="131" y="30"/>
                  <a:pt x="131" y="30"/>
                </a:cubicBezTo>
                <a:cubicBezTo>
                  <a:pt x="129" y="83"/>
                  <a:pt x="118" y="274"/>
                  <a:pt x="61" y="334"/>
                </a:cubicBezTo>
                <a:cubicBezTo>
                  <a:pt x="55" y="340"/>
                  <a:pt x="55" y="350"/>
                  <a:pt x="61" y="355"/>
                </a:cubicBezTo>
                <a:cubicBezTo>
                  <a:pt x="64" y="358"/>
                  <a:pt x="68" y="359"/>
                  <a:pt x="72" y="359"/>
                </a:cubicBezTo>
                <a:cubicBezTo>
                  <a:pt x="76" y="359"/>
                  <a:pt x="80" y="358"/>
                  <a:pt x="83" y="355"/>
                </a:cubicBezTo>
                <a:cubicBezTo>
                  <a:pt x="148" y="286"/>
                  <a:pt x="159" y="84"/>
                  <a:pt x="161" y="30"/>
                </a:cubicBezTo>
                <a:cubicBezTo>
                  <a:pt x="272" y="30"/>
                  <a:pt x="272" y="30"/>
                  <a:pt x="272" y="30"/>
                </a:cubicBezTo>
                <a:cubicBezTo>
                  <a:pt x="253" y="270"/>
                  <a:pt x="253" y="270"/>
                  <a:pt x="253" y="270"/>
                </a:cubicBezTo>
                <a:cubicBezTo>
                  <a:pt x="253" y="272"/>
                  <a:pt x="248" y="327"/>
                  <a:pt x="277" y="355"/>
                </a:cubicBezTo>
                <a:cubicBezTo>
                  <a:pt x="289" y="366"/>
                  <a:pt x="304" y="372"/>
                  <a:pt x="322" y="372"/>
                </a:cubicBezTo>
                <a:cubicBezTo>
                  <a:pt x="326" y="372"/>
                  <a:pt x="330" y="372"/>
                  <a:pt x="335" y="371"/>
                </a:cubicBezTo>
                <a:cubicBezTo>
                  <a:pt x="398" y="362"/>
                  <a:pt x="416" y="283"/>
                  <a:pt x="417" y="280"/>
                </a:cubicBezTo>
                <a:cubicBezTo>
                  <a:pt x="419" y="271"/>
                  <a:pt x="414" y="264"/>
                  <a:pt x="406" y="262"/>
                </a:cubicBezTo>
                <a:cubicBezTo>
                  <a:pt x="398" y="260"/>
                  <a:pt x="390" y="265"/>
                  <a:pt x="388" y="273"/>
                </a:cubicBezTo>
                <a:cubicBezTo>
                  <a:pt x="388" y="274"/>
                  <a:pt x="373" y="335"/>
                  <a:pt x="331" y="341"/>
                </a:cubicBezTo>
                <a:cubicBezTo>
                  <a:pt x="316" y="343"/>
                  <a:pt x="306" y="341"/>
                  <a:pt x="298" y="333"/>
                </a:cubicBezTo>
                <a:cubicBezTo>
                  <a:pt x="282" y="318"/>
                  <a:pt x="282" y="284"/>
                  <a:pt x="283" y="272"/>
                </a:cubicBezTo>
                <a:cubicBezTo>
                  <a:pt x="302" y="30"/>
                  <a:pt x="302" y="30"/>
                  <a:pt x="302" y="30"/>
                </a:cubicBezTo>
                <a:cubicBezTo>
                  <a:pt x="411" y="30"/>
                  <a:pt x="411" y="30"/>
                  <a:pt x="411" y="30"/>
                </a:cubicBezTo>
                <a:cubicBezTo>
                  <a:pt x="419" y="30"/>
                  <a:pt x="426" y="24"/>
                  <a:pt x="426" y="15"/>
                </a:cubicBezTo>
                <a:cubicBezTo>
                  <a:pt x="426" y="7"/>
                  <a:pt x="419" y="0"/>
                  <a:pt x="411" y="0"/>
                </a:cubicBezTo>
                <a:close/>
              </a:path>
            </a:pathLst>
          </a:custGeom>
          <a:solidFill>
            <a:schemeClr val="bg1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</a:pPr>
            <a:endParaRPr lang="en-US" sz="1800" b="0" strike="noStrike" spc="-1">
              <a:solidFill>
                <a:srgbClr val="000000"/>
              </a:solidFill>
              <a:latin typeface="Arial"/>
              <a:ea typeface="DejaVu Sans"/>
            </a:endParaRPr>
          </a:p>
        </p:txBody>
      </p:sp>
      <p:sp>
        <p:nvSpPr>
          <p:cNvPr id="103" name="Line 8"/>
          <p:cNvSpPr/>
          <p:nvPr/>
        </p:nvSpPr>
        <p:spPr>
          <a:xfrm>
            <a:off x="617201" y="0"/>
            <a:ext cx="360" cy="6858000"/>
          </a:xfrm>
          <a:prstGeom prst="line">
            <a:avLst/>
          </a:prstGeom>
          <a:ln w="19080">
            <a:solidFill>
              <a:srgbClr val="FFFFFF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t" anchorCtr="1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  <a:ea typeface="DejaVu Sans"/>
            </a:endParaRPr>
          </a:p>
        </p:txBody>
      </p:sp>
      <p:sp>
        <p:nvSpPr>
          <p:cNvPr id="104" name="CustomShape 9"/>
          <p:cNvSpPr/>
          <p:nvPr/>
        </p:nvSpPr>
        <p:spPr>
          <a:xfrm>
            <a:off x="11582416" y="5638680"/>
            <a:ext cx="608198" cy="121788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</a:pPr>
            <a:endParaRPr lang="en-US" sz="1800" b="0" strike="noStrike" spc="-1">
              <a:solidFill>
                <a:srgbClr val="000000"/>
              </a:solidFill>
              <a:latin typeface="Arial"/>
              <a:ea typeface="DejaVu Sans"/>
            </a:endParaRPr>
          </a:p>
        </p:txBody>
      </p:sp>
      <p:sp>
        <p:nvSpPr>
          <p:cNvPr id="105" name="CustomShape 10"/>
          <p:cNvSpPr/>
          <p:nvPr/>
        </p:nvSpPr>
        <p:spPr>
          <a:xfrm>
            <a:off x="11277777" y="5638680"/>
            <a:ext cx="303199" cy="121788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</a:pPr>
            <a:endParaRPr lang="en-US" sz="1800" b="0" strike="noStrike" spc="-1">
              <a:solidFill>
                <a:srgbClr val="FFFFFF"/>
              </a:solidFill>
              <a:latin typeface="Arial"/>
              <a:ea typeface="DejaVu Sans"/>
            </a:endParaRPr>
          </a:p>
        </p:txBody>
      </p:sp>
      <p:sp>
        <p:nvSpPr>
          <p:cNvPr id="106" name="CustomShape 11"/>
          <p:cNvSpPr/>
          <p:nvPr/>
        </p:nvSpPr>
        <p:spPr>
          <a:xfrm>
            <a:off x="1219278" y="0"/>
            <a:ext cx="608198" cy="68565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</a:pPr>
            <a:endParaRPr lang="en-US" sz="1800" b="0" strike="noStrike" spc="-1">
              <a:solidFill>
                <a:srgbClr val="000000"/>
              </a:solidFill>
              <a:latin typeface="Arial"/>
              <a:ea typeface="DejaVu Sans"/>
            </a:endParaRPr>
          </a:p>
        </p:txBody>
      </p:sp>
      <p:sp>
        <p:nvSpPr>
          <p:cNvPr id="107" name="CustomShape 12"/>
          <p:cNvSpPr/>
          <p:nvPr/>
        </p:nvSpPr>
        <p:spPr>
          <a:xfrm>
            <a:off x="0" y="0"/>
            <a:ext cx="1217837" cy="685656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</a:pPr>
            <a:endParaRPr lang="en-US" sz="1800" b="0" strike="noStrike" spc="-1">
              <a:solidFill>
                <a:srgbClr val="FFFFFF"/>
              </a:solidFill>
              <a:latin typeface="Arial"/>
              <a:ea typeface="DejaVu Sans"/>
            </a:endParaRPr>
          </a:p>
        </p:txBody>
      </p:sp>
      <p:sp>
        <p:nvSpPr>
          <p:cNvPr id="108" name="CustomShape 13"/>
          <p:cNvSpPr/>
          <p:nvPr/>
        </p:nvSpPr>
        <p:spPr>
          <a:xfrm>
            <a:off x="0" y="5638680"/>
            <a:ext cx="12190615" cy="1217880"/>
          </a:xfrm>
          <a:prstGeom prst="rect">
            <a:avLst/>
          </a:prstGeom>
          <a:solidFill>
            <a:schemeClr val="accent1">
              <a:lumMod val="75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</a:pPr>
            <a:endParaRPr lang="en-US" sz="1800" b="0" strike="noStrike" spc="-1">
              <a:solidFill>
                <a:srgbClr val="FFFFFF"/>
              </a:solidFill>
              <a:latin typeface="Arial"/>
              <a:ea typeface="DejaVu Sans"/>
            </a:endParaRPr>
          </a:p>
        </p:txBody>
      </p:sp>
      <p:sp>
        <p:nvSpPr>
          <p:cNvPr id="109" name="Line 14"/>
          <p:cNvSpPr/>
          <p:nvPr/>
        </p:nvSpPr>
        <p:spPr>
          <a:xfrm>
            <a:off x="11576295" y="5638680"/>
            <a:ext cx="360" cy="1219320"/>
          </a:xfrm>
          <a:prstGeom prst="line">
            <a:avLst/>
          </a:prstGeom>
          <a:ln w="19080">
            <a:solidFill>
              <a:srgbClr val="FFFFFF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t" anchorCtr="1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  <a:ea typeface="DejaVu Sans"/>
            </a:endParaRPr>
          </a:p>
        </p:txBody>
      </p:sp>
      <p:sp>
        <p:nvSpPr>
          <p:cNvPr id="110" name="CustomShape 15"/>
          <p:cNvSpPr/>
          <p:nvPr/>
        </p:nvSpPr>
        <p:spPr>
          <a:xfrm>
            <a:off x="0" y="5643000"/>
            <a:ext cx="1214956" cy="1213560"/>
          </a:xfrm>
          <a:prstGeom prst="rect">
            <a:avLst/>
          </a:prstGeom>
          <a:solidFill>
            <a:schemeClr val="accent1">
              <a:lumMod val="50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</a:pPr>
            <a:endParaRPr lang="en-US" sz="1800" b="0" strike="noStrike" spc="-1">
              <a:solidFill>
                <a:srgbClr val="FFFFFF"/>
              </a:solidFill>
              <a:latin typeface="Arial"/>
              <a:ea typeface="DejaVu Sans"/>
            </a:endParaRPr>
          </a:p>
        </p:txBody>
      </p:sp>
      <p:sp>
        <p:nvSpPr>
          <p:cNvPr id="111" name="Line 16"/>
          <p:cNvSpPr/>
          <p:nvPr/>
        </p:nvSpPr>
        <p:spPr>
          <a:xfrm>
            <a:off x="1218917" y="0"/>
            <a:ext cx="360" cy="6858000"/>
          </a:xfrm>
          <a:prstGeom prst="line">
            <a:avLst/>
          </a:prstGeom>
          <a:ln w="19080">
            <a:solidFill>
              <a:srgbClr val="FFFFFF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t" anchorCtr="1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  <a:ea typeface="DejaVu Sans"/>
            </a:endParaRPr>
          </a:p>
        </p:txBody>
      </p:sp>
      <p:sp>
        <p:nvSpPr>
          <p:cNvPr id="112" name="Line 17"/>
          <p:cNvSpPr/>
          <p:nvPr/>
        </p:nvSpPr>
        <p:spPr>
          <a:xfrm>
            <a:off x="0" y="5631120"/>
            <a:ext cx="1828556" cy="360"/>
          </a:xfrm>
          <a:prstGeom prst="line">
            <a:avLst/>
          </a:prstGeom>
          <a:ln w="19080">
            <a:solidFill>
              <a:srgbClr val="FFFFFF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  <p:txBody>
          <a:bodyPr lIns="90000" tIns="-44640" rIns="90000" bIns="-44640" anchor="t" anchorCtr="1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  <a:ea typeface="DejaVu Sans"/>
            </a:endParaRPr>
          </a:p>
        </p:txBody>
      </p:sp>
      <p:sp>
        <p:nvSpPr>
          <p:cNvPr id="113" name="CustomShape 18"/>
          <p:cNvSpPr/>
          <p:nvPr/>
        </p:nvSpPr>
        <p:spPr>
          <a:xfrm>
            <a:off x="276552" y="6032520"/>
            <a:ext cx="591994" cy="517680"/>
          </a:xfrm>
          <a:custGeom>
            <a:avLst/>
            <a:gdLst>
              <a:gd name="textAreaLeft" fmla="*/ 0 w 591840"/>
              <a:gd name="textAreaRight" fmla="*/ 592560 w 591840"/>
              <a:gd name="textAreaTop" fmla="*/ 0 h 517680"/>
              <a:gd name="textAreaBottom" fmla="*/ 518400 h 517680"/>
            </a:gdLst>
            <a:ahLst/>
            <a:cxnLst/>
            <a:rect l="textAreaLeft" t="textAreaTop" r="textAreaRight" b="textAreaBottom"/>
            <a:pathLst>
              <a:path w="426" h="372">
                <a:moveTo>
                  <a:pt x="411" y="0"/>
                </a:moveTo>
                <a:cubicBezTo>
                  <a:pt x="90" y="0"/>
                  <a:pt x="90" y="0"/>
                  <a:pt x="90" y="0"/>
                </a:cubicBezTo>
                <a:cubicBezTo>
                  <a:pt x="25" y="0"/>
                  <a:pt x="4" y="61"/>
                  <a:pt x="3" y="64"/>
                </a:cubicBezTo>
                <a:cubicBezTo>
                  <a:pt x="0" y="71"/>
                  <a:pt x="4" y="80"/>
                  <a:pt x="12" y="83"/>
                </a:cubicBezTo>
                <a:cubicBezTo>
                  <a:pt x="14" y="83"/>
                  <a:pt x="15" y="83"/>
                  <a:pt x="17" y="83"/>
                </a:cubicBezTo>
                <a:cubicBezTo>
                  <a:pt x="23" y="83"/>
                  <a:pt x="29" y="80"/>
                  <a:pt x="31" y="73"/>
                </a:cubicBezTo>
                <a:cubicBezTo>
                  <a:pt x="31" y="73"/>
                  <a:pt x="46" y="30"/>
                  <a:pt x="90" y="30"/>
                </a:cubicBezTo>
                <a:cubicBezTo>
                  <a:pt x="131" y="30"/>
                  <a:pt x="131" y="30"/>
                  <a:pt x="131" y="30"/>
                </a:cubicBezTo>
                <a:cubicBezTo>
                  <a:pt x="129" y="83"/>
                  <a:pt x="118" y="274"/>
                  <a:pt x="61" y="334"/>
                </a:cubicBezTo>
                <a:cubicBezTo>
                  <a:pt x="55" y="340"/>
                  <a:pt x="55" y="350"/>
                  <a:pt x="61" y="355"/>
                </a:cubicBezTo>
                <a:cubicBezTo>
                  <a:pt x="64" y="358"/>
                  <a:pt x="68" y="359"/>
                  <a:pt x="72" y="359"/>
                </a:cubicBezTo>
                <a:cubicBezTo>
                  <a:pt x="76" y="359"/>
                  <a:pt x="80" y="358"/>
                  <a:pt x="83" y="355"/>
                </a:cubicBezTo>
                <a:cubicBezTo>
                  <a:pt x="148" y="286"/>
                  <a:pt x="159" y="84"/>
                  <a:pt x="161" y="30"/>
                </a:cubicBezTo>
                <a:cubicBezTo>
                  <a:pt x="272" y="30"/>
                  <a:pt x="272" y="30"/>
                  <a:pt x="272" y="30"/>
                </a:cubicBezTo>
                <a:cubicBezTo>
                  <a:pt x="253" y="270"/>
                  <a:pt x="253" y="270"/>
                  <a:pt x="253" y="270"/>
                </a:cubicBezTo>
                <a:cubicBezTo>
                  <a:pt x="253" y="272"/>
                  <a:pt x="248" y="327"/>
                  <a:pt x="277" y="355"/>
                </a:cubicBezTo>
                <a:cubicBezTo>
                  <a:pt x="289" y="366"/>
                  <a:pt x="304" y="372"/>
                  <a:pt x="322" y="372"/>
                </a:cubicBezTo>
                <a:cubicBezTo>
                  <a:pt x="326" y="372"/>
                  <a:pt x="330" y="372"/>
                  <a:pt x="335" y="371"/>
                </a:cubicBezTo>
                <a:cubicBezTo>
                  <a:pt x="398" y="362"/>
                  <a:pt x="416" y="283"/>
                  <a:pt x="417" y="280"/>
                </a:cubicBezTo>
                <a:cubicBezTo>
                  <a:pt x="419" y="271"/>
                  <a:pt x="414" y="264"/>
                  <a:pt x="406" y="262"/>
                </a:cubicBezTo>
                <a:cubicBezTo>
                  <a:pt x="398" y="260"/>
                  <a:pt x="390" y="265"/>
                  <a:pt x="388" y="273"/>
                </a:cubicBezTo>
                <a:cubicBezTo>
                  <a:pt x="388" y="274"/>
                  <a:pt x="373" y="335"/>
                  <a:pt x="331" y="341"/>
                </a:cubicBezTo>
                <a:cubicBezTo>
                  <a:pt x="316" y="343"/>
                  <a:pt x="306" y="341"/>
                  <a:pt x="298" y="333"/>
                </a:cubicBezTo>
                <a:cubicBezTo>
                  <a:pt x="282" y="318"/>
                  <a:pt x="282" y="284"/>
                  <a:pt x="283" y="272"/>
                </a:cubicBezTo>
                <a:cubicBezTo>
                  <a:pt x="302" y="30"/>
                  <a:pt x="302" y="30"/>
                  <a:pt x="302" y="30"/>
                </a:cubicBezTo>
                <a:cubicBezTo>
                  <a:pt x="411" y="30"/>
                  <a:pt x="411" y="30"/>
                  <a:pt x="411" y="30"/>
                </a:cubicBezTo>
                <a:cubicBezTo>
                  <a:pt x="419" y="30"/>
                  <a:pt x="426" y="24"/>
                  <a:pt x="426" y="15"/>
                </a:cubicBezTo>
                <a:cubicBezTo>
                  <a:pt x="426" y="7"/>
                  <a:pt x="419" y="0"/>
                  <a:pt x="411" y="0"/>
                </a:cubicBezTo>
                <a:close/>
              </a:path>
            </a:pathLst>
          </a:custGeom>
          <a:solidFill>
            <a:schemeClr val="bg1"/>
          </a:solidFill>
          <a:ln w="0">
            <a:solidFill>
              <a:srgbClr val="FFFFFF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</a:pPr>
            <a:endParaRPr lang="en-US" sz="1800" b="0" strike="noStrike" spc="-1">
              <a:solidFill>
                <a:srgbClr val="000000"/>
              </a:solidFill>
              <a:latin typeface="Arial"/>
              <a:ea typeface="DejaVu Sans"/>
            </a:endParaRPr>
          </a:p>
        </p:txBody>
      </p:sp>
    </p:spTree>
    <p:extLst>
      <p:ext uri="{BB962C8B-B14F-4D97-AF65-F5344CB8AC3E}">
        <p14:creationId xmlns:p14="http://schemas.microsoft.com/office/powerpoint/2010/main" val="17455282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404813"/>
            <a:ext cx="10972800" cy="576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ru-RU"/>
              <a:t>Title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ru-RU"/>
              <a:t>Items</a:t>
            </a:r>
          </a:p>
          <a:p>
            <a:pPr lvl="1"/>
            <a:r>
              <a:rPr lang="en-GB" altLang="ru-RU"/>
              <a:t>Zweite Ebene</a:t>
            </a:r>
          </a:p>
          <a:p>
            <a:pPr lvl="2"/>
            <a:r>
              <a:rPr lang="en-GB" altLang="ru-RU"/>
              <a:t>Dritte Ebene</a:t>
            </a:r>
          </a:p>
          <a:p>
            <a:pPr lvl="3"/>
            <a:r>
              <a:rPr lang="en-GB" altLang="ru-RU"/>
              <a:t>Vierte Ebene</a:t>
            </a:r>
          </a:p>
          <a:p>
            <a:pPr lvl="4"/>
            <a:r>
              <a:rPr lang="en-GB" altLang="ru-RU"/>
              <a:t>Fünfte Ebene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1" y="6489701"/>
            <a:ext cx="2942167" cy="231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 b="0">
                <a:solidFill>
                  <a:srgbClr val="003399"/>
                </a:solidFill>
              </a:defRPr>
            </a:lvl1pPr>
          </a:lstStyle>
          <a:p>
            <a:r>
              <a:rPr lang="de-DE" altLang="ru-RU"/>
              <a:t>Nov-26, 2007, PAC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489701"/>
            <a:ext cx="3860800" cy="231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00" b="0">
                <a:solidFill>
                  <a:schemeClr val="accent2"/>
                </a:solidFill>
              </a:defRPr>
            </a:lvl1pPr>
          </a:lstStyle>
          <a:p>
            <a:r>
              <a:rPr lang="en-GB" altLang="ru-RU"/>
              <a:t>Peter Wintz 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453189"/>
            <a:ext cx="2844800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defRPr>
            </a:lvl1pPr>
          </a:lstStyle>
          <a:p>
            <a:fld id="{A1E66202-CD0F-48DE-B7C7-57FB45456A7C}" type="slidenum">
              <a:rPr lang="en-GB" altLang="ru-RU"/>
              <a:pPr/>
              <a:t>‹#›</a:t>
            </a:fld>
            <a:r>
              <a:rPr lang="en-GB" altLang="ru-RU"/>
              <a:t>/9</a:t>
            </a:r>
            <a:r>
              <a:rPr lang="en-GB" altLang="ru-RU" sz="1000" u="sng">
                <a:effectLst/>
              </a:rPr>
              <a:t>  </a:t>
            </a:r>
            <a:endParaRPr lang="en-GB" altLang="ru-RU" sz="1000">
              <a:effectLst/>
            </a:endParaRPr>
          </a:p>
        </p:txBody>
      </p:sp>
      <p:pic>
        <p:nvPicPr>
          <p:cNvPr id="1052" name="Picture 28" descr="Logo-ohne-Schrift-Blau"/>
          <p:cNvPicPr>
            <a:picLocks noChangeAspect="1" noChangeArrowheads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2218" y="6524626"/>
            <a:ext cx="234949" cy="176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54" name="Picture 30" descr="cosytof"/>
          <p:cNvPicPr>
            <a:picLocks noChangeAspect="1" noChangeArrowheads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418" y="404813"/>
            <a:ext cx="753533" cy="569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8" name="Picture 34"/>
          <p:cNvPicPr>
            <a:picLocks noChangeAspect="1" noChangeArrowheads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16117" y="333375"/>
            <a:ext cx="1151467" cy="781050"/>
          </a:xfrm>
          <a:prstGeom prst="rect">
            <a:avLst/>
          </a:prstGeom>
          <a:blipFill dpi="0" rotWithShape="0">
            <a:blip/>
            <a:srcRect/>
            <a:stretch>
              <a:fillRect/>
            </a:stretch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38968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</p:sldLayoutIdLst>
  <p:transition spd="med">
    <p:zoom/>
  </p:transition>
  <p:hf hdr="0"/>
  <p:txStyles>
    <p:titleStyle>
      <a:lvl1pPr algn="ctr" rtl="0" fontAlgn="base">
        <a:spcBef>
          <a:spcPct val="0"/>
        </a:spcBef>
        <a:spcAft>
          <a:spcPct val="0"/>
        </a:spcAft>
        <a:defRPr sz="2400" b="1" kern="1200">
          <a:solidFill>
            <a:srgbClr val="FF0000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2400" b="1">
          <a:solidFill>
            <a:srgbClr val="FF0000"/>
          </a:solidFill>
          <a:effectLst>
            <a:outerShdw blurRad="38100" dist="38100" dir="2700000" algn="tl">
              <a:srgbClr val="C0C0C0"/>
            </a:outerShdw>
          </a:effectLst>
          <a:latin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2400" b="1">
          <a:solidFill>
            <a:srgbClr val="FF0000"/>
          </a:solidFill>
          <a:effectLst>
            <a:outerShdw blurRad="38100" dist="38100" dir="2700000" algn="tl">
              <a:srgbClr val="C0C0C0"/>
            </a:outerShdw>
          </a:effectLst>
          <a:latin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2400" b="1">
          <a:solidFill>
            <a:srgbClr val="FF0000"/>
          </a:solidFill>
          <a:effectLst>
            <a:outerShdw blurRad="38100" dist="38100" dir="2700000" algn="tl">
              <a:srgbClr val="C0C0C0"/>
            </a:outerShdw>
          </a:effectLst>
          <a:latin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2400" b="1">
          <a:solidFill>
            <a:srgbClr val="FF0000"/>
          </a:solidFill>
          <a:effectLst>
            <a:outerShdw blurRad="38100" dist="38100" dir="2700000" algn="tl">
              <a:srgbClr val="C0C0C0"/>
            </a:outerShdw>
          </a:effectLst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400" b="1">
          <a:solidFill>
            <a:srgbClr val="FF0000"/>
          </a:solidFill>
          <a:effectLst>
            <a:outerShdw blurRad="38100" dist="38100" dir="2700000" algn="tl">
              <a:srgbClr val="C0C0C0"/>
            </a:outerShdw>
          </a:effectLst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400" b="1">
          <a:solidFill>
            <a:srgbClr val="FF0000"/>
          </a:solidFill>
          <a:effectLst>
            <a:outerShdw blurRad="38100" dist="38100" dir="2700000" algn="tl">
              <a:srgbClr val="C0C0C0"/>
            </a:outerShdw>
          </a:effectLst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400" b="1">
          <a:solidFill>
            <a:srgbClr val="FF0000"/>
          </a:solidFill>
          <a:effectLst>
            <a:outerShdw blurRad="38100" dist="38100" dir="2700000" algn="tl">
              <a:srgbClr val="C0C0C0"/>
            </a:outerShdw>
          </a:effectLst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400" b="1">
          <a:solidFill>
            <a:srgbClr val="FF0000"/>
          </a:solidFill>
          <a:effectLst>
            <a:outerShdw blurRad="38100" dist="38100" dir="2700000" algn="tl">
              <a:srgbClr val="C0C0C0"/>
            </a:outerShdw>
          </a:effectLst>
          <a:latin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b="1" kern="1200">
          <a:solidFill>
            <a:srgbClr val="003399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1600" b="1" kern="1200">
          <a:solidFill>
            <a:srgbClr val="003399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1600" kern="1200">
          <a:solidFill>
            <a:srgbClr val="003399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1600" kern="1200">
          <a:solidFill>
            <a:srgbClr val="003399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1600" kern="1200">
          <a:solidFill>
            <a:srgbClr val="003399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64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404813"/>
            <a:ext cx="10972800" cy="576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ru-RU"/>
              <a:t>Title</a:t>
            </a:r>
          </a:p>
        </p:txBody>
      </p:sp>
      <p:sp>
        <p:nvSpPr>
          <p:cNvPr id="49664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ru-RU"/>
              <a:t>Items</a:t>
            </a:r>
          </a:p>
          <a:p>
            <a:pPr lvl="1"/>
            <a:r>
              <a:rPr lang="en-GB" altLang="ru-RU"/>
              <a:t>Zweite Ebene</a:t>
            </a:r>
          </a:p>
          <a:p>
            <a:pPr lvl="2"/>
            <a:r>
              <a:rPr lang="en-GB" altLang="ru-RU"/>
              <a:t>Dritte Ebene</a:t>
            </a:r>
          </a:p>
          <a:p>
            <a:pPr lvl="3"/>
            <a:r>
              <a:rPr lang="en-GB" altLang="ru-RU"/>
              <a:t>Vierte Ebene</a:t>
            </a:r>
          </a:p>
          <a:p>
            <a:pPr lvl="4"/>
            <a:r>
              <a:rPr lang="en-GB" altLang="ru-RU"/>
              <a:t>Fünfte Ebene</a:t>
            </a:r>
          </a:p>
        </p:txBody>
      </p:sp>
      <p:sp>
        <p:nvSpPr>
          <p:cNvPr id="49664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503989"/>
            <a:ext cx="4123267" cy="174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b="0">
                <a:solidFill>
                  <a:srgbClr val="003399"/>
                </a:solidFill>
              </a:defRPr>
            </a:lvl1pPr>
          </a:lstStyle>
          <a:p>
            <a:r>
              <a:rPr lang="de-DE" altLang="ru-RU"/>
              <a:t>Dec-11, 2007, CT Meeting</a:t>
            </a:r>
          </a:p>
        </p:txBody>
      </p:sp>
      <p:sp>
        <p:nvSpPr>
          <p:cNvPr id="49664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766733" y="6446839"/>
            <a:ext cx="3860800" cy="231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00" b="0">
                <a:solidFill>
                  <a:schemeClr val="accent2"/>
                </a:solidFill>
              </a:defRPr>
            </a:lvl1pPr>
          </a:lstStyle>
          <a:p>
            <a:r>
              <a:rPr lang="en-GB" altLang="ru-RU"/>
              <a:t>Andrey Sokolov</a:t>
            </a:r>
          </a:p>
        </p:txBody>
      </p:sp>
      <p:sp>
        <p:nvSpPr>
          <p:cNvPr id="49664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453189"/>
            <a:ext cx="2844800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defRPr>
            </a:lvl1pPr>
          </a:lstStyle>
          <a:p>
            <a:fld id="{4D9D2005-8E8D-4C30-8497-B973087F7510}" type="slidenum">
              <a:rPr lang="en-GB" altLang="ru-RU"/>
              <a:pPr/>
              <a:t>‹#›</a:t>
            </a:fld>
            <a:r>
              <a:rPr lang="en-GB" altLang="ru-RU"/>
              <a:t>/9</a:t>
            </a:r>
            <a:r>
              <a:rPr lang="en-GB" altLang="ru-RU" sz="1000" u="sng">
                <a:effectLst/>
              </a:rPr>
              <a:t>  </a:t>
            </a:r>
            <a:endParaRPr lang="en-GB" altLang="ru-RU" sz="1000">
              <a:effectLst/>
            </a:endParaRPr>
          </a:p>
        </p:txBody>
      </p:sp>
      <p:pic>
        <p:nvPicPr>
          <p:cNvPr id="496647" name="Picture 7" descr="Logo-ohne-Schrift-Blau"/>
          <p:cNvPicPr>
            <a:picLocks noChangeAspect="1" noChangeArrowheads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0667" y="6496051"/>
            <a:ext cx="234951" cy="176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6650" name="Picture 10" descr="Logo_ohne_schrift_blau"/>
          <p:cNvPicPr>
            <a:picLocks noChangeAspect="1" noChangeArrowheads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884" y="273051"/>
            <a:ext cx="1073149" cy="804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6652" name="Picture 12" descr="PandaLogo2_web"/>
          <p:cNvPicPr>
            <a:picLocks noChangeAspect="1" noChangeArrowheads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5451" y="457200"/>
            <a:ext cx="25400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460494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</p:sldLayoutIdLst>
  <p:transition spd="med">
    <p:zoom/>
  </p:transition>
  <p:hf hdr="0"/>
  <p:txStyles>
    <p:titleStyle>
      <a:lvl1pPr algn="ctr" rtl="0" fontAlgn="base">
        <a:spcBef>
          <a:spcPct val="0"/>
        </a:spcBef>
        <a:spcAft>
          <a:spcPct val="0"/>
        </a:spcAft>
        <a:defRPr sz="2400" b="1" kern="1200">
          <a:solidFill>
            <a:srgbClr val="FF0000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2400" b="1">
          <a:solidFill>
            <a:srgbClr val="FF0000"/>
          </a:solidFill>
          <a:effectLst>
            <a:outerShdw blurRad="38100" dist="38100" dir="2700000" algn="tl">
              <a:srgbClr val="C0C0C0"/>
            </a:outerShdw>
          </a:effectLst>
          <a:latin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2400" b="1">
          <a:solidFill>
            <a:srgbClr val="FF0000"/>
          </a:solidFill>
          <a:effectLst>
            <a:outerShdw blurRad="38100" dist="38100" dir="2700000" algn="tl">
              <a:srgbClr val="C0C0C0"/>
            </a:outerShdw>
          </a:effectLst>
          <a:latin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2400" b="1">
          <a:solidFill>
            <a:srgbClr val="FF0000"/>
          </a:solidFill>
          <a:effectLst>
            <a:outerShdw blurRad="38100" dist="38100" dir="2700000" algn="tl">
              <a:srgbClr val="C0C0C0"/>
            </a:outerShdw>
          </a:effectLst>
          <a:latin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2400" b="1">
          <a:solidFill>
            <a:srgbClr val="FF0000"/>
          </a:solidFill>
          <a:effectLst>
            <a:outerShdw blurRad="38100" dist="38100" dir="2700000" algn="tl">
              <a:srgbClr val="C0C0C0"/>
            </a:outerShdw>
          </a:effectLst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400" b="1">
          <a:solidFill>
            <a:srgbClr val="FF0000"/>
          </a:solidFill>
          <a:effectLst>
            <a:outerShdw blurRad="38100" dist="38100" dir="2700000" algn="tl">
              <a:srgbClr val="C0C0C0"/>
            </a:outerShdw>
          </a:effectLst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400" b="1">
          <a:solidFill>
            <a:srgbClr val="FF0000"/>
          </a:solidFill>
          <a:effectLst>
            <a:outerShdw blurRad="38100" dist="38100" dir="2700000" algn="tl">
              <a:srgbClr val="C0C0C0"/>
            </a:outerShdw>
          </a:effectLst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400" b="1">
          <a:solidFill>
            <a:srgbClr val="FF0000"/>
          </a:solidFill>
          <a:effectLst>
            <a:outerShdw blurRad="38100" dist="38100" dir="2700000" algn="tl">
              <a:srgbClr val="C0C0C0"/>
            </a:outerShdw>
          </a:effectLst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400" b="1">
          <a:solidFill>
            <a:srgbClr val="FF0000"/>
          </a:solidFill>
          <a:effectLst>
            <a:outerShdw blurRad="38100" dist="38100" dir="2700000" algn="tl">
              <a:srgbClr val="C0C0C0"/>
            </a:outerShdw>
          </a:effectLst>
          <a:latin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b="1" kern="1200">
          <a:solidFill>
            <a:srgbClr val="003399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1600" b="1" kern="1200">
          <a:solidFill>
            <a:srgbClr val="003399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1600" kern="1200">
          <a:solidFill>
            <a:srgbClr val="003399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1600" kern="1200">
          <a:solidFill>
            <a:srgbClr val="003399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1600" kern="1200">
          <a:solidFill>
            <a:srgbClr val="003399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1.w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7" Type="http://schemas.openxmlformats.org/officeDocument/2006/relationships/image" Target="../media/image12.wmf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3.bin"/><Relationship Id="rId5" Type="http://schemas.openxmlformats.org/officeDocument/2006/relationships/image" Target="../media/image13.jpeg"/><Relationship Id="rId4" Type="http://schemas.openxmlformats.org/officeDocument/2006/relationships/image" Target="../media/image11.w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583402" y="1287262"/>
            <a:ext cx="812306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/>
              <a:t>Трекер на </a:t>
            </a:r>
            <a:r>
              <a:rPr lang="en-US" sz="3200" dirty="0"/>
              <a:t>straw tubes</a:t>
            </a:r>
            <a:r>
              <a:rPr lang="ru-RU" sz="3200" dirty="0"/>
              <a:t> для детектора </a:t>
            </a:r>
            <a:r>
              <a:rPr lang="ru-RU" sz="3200" dirty="0" smtClean="0"/>
              <a:t>ВЭПП-6</a:t>
            </a:r>
            <a:endParaRPr lang="ru-RU" sz="3200" dirty="0"/>
          </a:p>
        </p:txBody>
      </p:sp>
      <p:sp>
        <p:nvSpPr>
          <p:cNvPr id="5" name="TextBox 4"/>
          <p:cNvSpPr txBox="1"/>
          <p:nvPr/>
        </p:nvSpPr>
        <p:spPr>
          <a:xfrm>
            <a:off x="5308847" y="3187083"/>
            <a:ext cx="25540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/>
              <a:t>Андрей Соколов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102188" y="6090081"/>
            <a:ext cx="23741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10 апреля 2025 года</a:t>
            </a:r>
          </a:p>
        </p:txBody>
      </p:sp>
    </p:spTree>
    <p:extLst>
      <p:ext uri="{BB962C8B-B14F-4D97-AF65-F5344CB8AC3E}">
        <p14:creationId xmlns:p14="http://schemas.microsoft.com/office/powerpoint/2010/main" val="172581590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altLang="ru-RU">
                <a:latin typeface="Arial" panose="020B0604020202020204" pitchFamily="34" charset="0"/>
              </a:rPr>
              <a:t>Nov-26, 2007, PAC</a:t>
            </a:r>
          </a:p>
        </p:txBody>
      </p:sp>
      <p:sp>
        <p:nvSpPr>
          <p:cNvPr id="148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altLang="ru-RU">
                <a:solidFill>
                  <a:srgbClr val="333399"/>
                </a:solidFill>
                <a:latin typeface="Arial" panose="020B0604020202020204" pitchFamily="34" charset="0"/>
              </a:rPr>
              <a:t>Peter Wintz </a:t>
            </a:r>
          </a:p>
        </p:txBody>
      </p:sp>
      <p:sp>
        <p:nvSpPr>
          <p:cNvPr id="4823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ru-RU"/>
              <a:t>ASD8-B Discriminator</a:t>
            </a:r>
          </a:p>
        </p:txBody>
      </p:sp>
      <p:sp>
        <p:nvSpPr>
          <p:cNvPr id="482307" name="Text Box 3"/>
          <p:cNvSpPr txBox="1">
            <a:spLocks noChangeArrowheads="1"/>
          </p:cNvSpPr>
          <p:nvPr/>
        </p:nvSpPr>
        <p:spPr bwMode="auto">
          <a:xfrm>
            <a:off x="1903414" y="7113588"/>
            <a:ext cx="6478587" cy="6412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marL="215900" indent="-2159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647700" indent="-2159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 hangingPunct="0">
              <a:lnSpc>
                <a:spcPts val="2475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</a:pPr>
            <a:endParaRPr lang="en-GB" altLang="ru-RU" sz="1400">
              <a:solidFill>
                <a:srgbClr val="0000FF"/>
              </a:solidFill>
              <a:latin typeface="Helvetica" panose="020B0604020202020204" pitchFamily="34" charset="0"/>
            </a:endParaRPr>
          </a:p>
          <a:p>
            <a:pPr fontAlgn="base" hangingPunct="0">
              <a:lnSpc>
                <a:spcPts val="2475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</a:pPr>
            <a:endParaRPr lang="en-GB" altLang="ru-RU" sz="1600">
              <a:solidFill>
                <a:srgbClr val="0000FF"/>
              </a:solidFill>
              <a:latin typeface="Times" panose="02020603050405020304" pitchFamily="18" charset="0"/>
            </a:endParaRPr>
          </a:p>
        </p:txBody>
      </p:sp>
      <p:sp>
        <p:nvSpPr>
          <p:cNvPr id="482308" name="Text Box 4"/>
          <p:cNvSpPr txBox="1">
            <a:spLocks noChangeArrowheads="1"/>
          </p:cNvSpPr>
          <p:nvPr/>
        </p:nvSpPr>
        <p:spPr bwMode="auto">
          <a:xfrm>
            <a:off x="3267075" y="5356226"/>
            <a:ext cx="184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de-DE" altLang="ru-RU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482309" name="Oval 5"/>
          <p:cNvSpPr>
            <a:spLocks noChangeArrowheads="1"/>
          </p:cNvSpPr>
          <p:nvPr/>
        </p:nvSpPr>
        <p:spPr bwMode="auto">
          <a:xfrm>
            <a:off x="3792538" y="2419351"/>
            <a:ext cx="360362" cy="360363"/>
          </a:xfrm>
          <a:prstGeom prst="ellipse">
            <a:avLst/>
          </a:prstGeom>
          <a:solidFill>
            <a:srgbClr val="FFFF00"/>
          </a:solidFill>
          <a:ln w="9525">
            <a:round/>
            <a:headEnd/>
            <a:tailEnd/>
          </a:ln>
          <a:effectLst/>
          <a:scene3d>
            <a:camera prst="legacyPerspectiveTopLeft">
              <a:rot lat="20999999" lon="18600000" rev="0"/>
            </a:camera>
            <a:lightRig rig="legacyFlat2" dir="t"/>
          </a:scene3d>
          <a:sp3d extrusionH="1801800" prstMaterial="legacyPlastic">
            <a:bevelT w="13500" h="13500" prst="angle"/>
            <a:bevelB w="13500" h="13500" prst="angle"/>
            <a:extrusionClr>
              <a:srgbClr val="B2B2B2"/>
            </a:extrusionClr>
            <a:contourClr>
              <a:srgbClr val="FFFF00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1600" b="1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482310" name="Line 6"/>
          <p:cNvSpPr>
            <a:spLocks noChangeShapeType="1"/>
          </p:cNvSpPr>
          <p:nvPr/>
        </p:nvSpPr>
        <p:spPr bwMode="auto">
          <a:xfrm>
            <a:off x="3973513" y="2600325"/>
            <a:ext cx="431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1600" b="1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482311" name="Freeform 7"/>
          <p:cNvSpPr>
            <a:spLocks/>
          </p:cNvSpPr>
          <p:nvPr/>
        </p:nvSpPr>
        <p:spPr bwMode="auto">
          <a:xfrm>
            <a:off x="4116388" y="2671763"/>
            <a:ext cx="228600" cy="69850"/>
          </a:xfrm>
          <a:custGeom>
            <a:avLst/>
            <a:gdLst>
              <a:gd name="T0" fmla="*/ 0 w 144"/>
              <a:gd name="T1" fmla="*/ 6 h 44"/>
              <a:gd name="T2" fmla="*/ 9 w 144"/>
              <a:gd name="T3" fmla="*/ 6 h 44"/>
              <a:gd name="T4" fmla="*/ 28 w 144"/>
              <a:gd name="T5" fmla="*/ 39 h 44"/>
              <a:gd name="T6" fmla="*/ 59 w 144"/>
              <a:gd name="T7" fmla="*/ 33 h 44"/>
              <a:gd name="T8" fmla="*/ 99 w 144"/>
              <a:gd name="T9" fmla="*/ 22 h 44"/>
              <a:gd name="T10" fmla="*/ 123 w 144"/>
              <a:gd name="T11" fmla="*/ 16 h 44"/>
              <a:gd name="T12" fmla="*/ 144 w 144"/>
              <a:gd name="T13" fmla="*/ 13 h 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44" h="44">
                <a:moveTo>
                  <a:pt x="0" y="6"/>
                </a:moveTo>
                <a:cubicBezTo>
                  <a:pt x="3" y="3"/>
                  <a:pt x="4" y="0"/>
                  <a:pt x="9" y="6"/>
                </a:cubicBezTo>
                <a:cubicBezTo>
                  <a:pt x="13" y="11"/>
                  <a:pt x="19" y="35"/>
                  <a:pt x="28" y="39"/>
                </a:cubicBezTo>
                <a:cubicBezTo>
                  <a:pt x="36" y="44"/>
                  <a:pt x="47" y="36"/>
                  <a:pt x="59" y="33"/>
                </a:cubicBezTo>
                <a:cubicBezTo>
                  <a:pt x="71" y="30"/>
                  <a:pt x="88" y="25"/>
                  <a:pt x="99" y="22"/>
                </a:cubicBezTo>
                <a:cubicBezTo>
                  <a:pt x="110" y="19"/>
                  <a:pt x="116" y="17"/>
                  <a:pt x="123" y="16"/>
                </a:cubicBezTo>
                <a:cubicBezTo>
                  <a:pt x="130" y="15"/>
                  <a:pt x="140" y="14"/>
                  <a:pt x="144" y="13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1600" b="1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482312" name="Line 8"/>
          <p:cNvSpPr>
            <a:spLocks noChangeShapeType="1"/>
          </p:cNvSpPr>
          <p:nvPr/>
        </p:nvSpPr>
        <p:spPr bwMode="auto">
          <a:xfrm>
            <a:off x="4332288" y="2455863"/>
            <a:ext cx="0" cy="1444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1600" b="1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482313" name="Oval 9"/>
          <p:cNvSpPr>
            <a:spLocks noChangeArrowheads="1"/>
          </p:cNvSpPr>
          <p:nvPr/>
        </p:nvSpPr>
        <p:spPr bwMode="auto">
          <a:xfrm>
            <a:off x="3973513" y="2581276"/>
            <a:ext cx="36512" cy="36513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1600" b="1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482314" name="Rectangle 10"/>
          <p:cNvSpPr>
            <a:spLocks noChangeArrowheads="1"/>
          </p:cNvSpPr>
          <p:nvPr/>
        </p:nvSpPr>
        <p:spPr bwMode="auto">
          <a:xfrm>
            <a:off x="4297364" y="2276475"/>
            <a:ext cx="71437" cy="1793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1600" b="1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grpSp>
        <p:nvGrpSpPr>
          <p:cNvPr id="482315" name="Group 11"/>
          <p:cNvGrpSpPr>
            <a:grpSpLocks/>
          </p:cNvGrpSpPr>
          <p:nvPr/>
        </p:nvGrpSpPr>
        <p:grpSpPr bwMode="auto">
          <a:xfrm>
            <a:off x="4405314" y="2509839"/>
            <a:ext cx="71437" cy="179387"/>
            <a:chOff x="2631" y="1956"/>
            <a:chExt cx="45" cy="113"/>
          </a:xfrm>
        </p:grpSpPr>
        <p:sp>
          <p:nvSpPr>
            <p:cNvPr id="482316" name="Line 12"/>
            <p:cNvSpPr>
              <a:spLocks noChangeShapeType="1"/>
            </p:cNvSpPr>
            <p:nvPr/>
          </p:nvSpPr>
          <p:spPr bwMode="auto">
            <a:xfrm>
              <a:off x="2631" y="1956"/>
              <a:ext cx="0" cy="11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z="1600" b="1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482317" name="Line 13"/>
            <p:cNvSpPr>
              <a:spLocks noChangeShapeType="1"/>
            </p:cNvSpPr>
            <p:nvPr/>
          </p:nvSpPr>
          <p:spPr bwMode="auto">
            <a:xfrm>
              <a:off x="2676" y="1956"/>
              <a:ext cx="0" cy="11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z="1600" b="1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</p:grpSp>
      <p:sp>
        <p:nvSpPr>
          <p:cNvPr id="482318" name="Line 14"/>
          <p:cNvSpPr>
            <a:spLocks noChangeShapeType="1"/>
          </p:cNvSpPr>
          <p:nvPr/>
        </p:nvSpPr>
        <p:spPr bwMode="auto">
          <a:xfrm>
            <a:off x="4476751" y="2600325"/>
            <a:ext cx="25241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1600" b="1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482319" name="AutoShape 15"/>
          <p:cNvSpPr>
            <a:spLocks noChangeArrowheads="1"/>
          </p:cNvSpPr>
          <p:nvPr/>
        </p:nvSpPr>
        <p:spPr bwMode="auto">
          <a:xfrm rot="5400000">
            <a:off x="4729164" y="2509839"/>
            <a:ext cx="179387" cy="179387"/>
          </a:xfrm>
          <a:prstGeom prst="triangle">
            <a:avLst>
              <a:gd name="adj" fmla="val 50000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1600" b="1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482320" name="Rectangle 16"/>
          <p:cNvSpPr>
            <a:spLocks noChangeArrowheads="1"/>
          </p:cNvSpPr>
          <p:nvPr/>
        </p:nvSpPr>
        <p:spPr bwMode="auto">
          <a:xfrm>
            <a:off x="6853238" y="2203450"/>
            <a:ext cx="1116012" cy="6477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1600" b="1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482321" name="Freeform 17"/>
          <p:cNvSpPr>
            <a:spLocks/>
          </p:cNvSpPr>
          <p:nvPr/>
        </p:nvSpPr>
        <p:spPr bwMode="auto">
          <a:xfrm>
            <a:off x="4908550" y="2635251"/>
            <a:ext cx="107950" cy="144463"/>
          </a:xfrm>
          <a:custGeom>
            <a:avLst/>
            <a:gdLst>
              <a:gd name="T0" fmla="*/ 0 w 703"/>
              <a:gd name="T1" fmla="*/ 64 h 480"/>
              <a:gd name="T2" fmla="*/ 68 w 703"/>
              <a:gd name="T3" fmla="*/ 64 h 480"/>
              <a:gd name="T4" fmla="*/ 113 w 703"/>
              <a:gd name="T5" fmla="*/ 450 h 480"/>
              <a:gd name="T6" fmla="*/ 227 w 703"/>
              <a:gd name="T7" fmla="*/ 246 h 480"/>
              <a:gd name="T8" fmla="*/ 340 w 703"/>
              <a:gd name="T9" fmla="*/ 155 h 480"/>
              <a:gd name="T10" fmla="*/ 589 w 703"/>
              <a:gd name="T11" fmla="*/ 42 h 480"/>
              <a:gd name="T12" fmla="*/ 703 w 703"/>
              <a:gd name="T13" fmla="*/ 64 h 4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703" h="480">
                <a:moveTo>
                  <a:pt x="0" y="64"/>
                </a:moveTo>
                <a:cubicBezTo>
                  <a:pt x="24" y="32"/>
                  <a:pt x="49" y="0"/>
                  <a:pt x="68" y="64"/>
                </a:cubicBezTo>
                <a:cubicBezTo>
                  <a:pt x="87" y="128"/>
                  <a:pt x="87" y="420"/>
                  <a:pt x="113" y="450"/>
                </a:cubicBezTo>
                <a:cubicBezTo>
                  <a:pt x="139" y="480"/>
                  <a:pt x="189" y="295"/>
                  <a:pt x="227" y="246"/>
                </a:cubicBezTo>
                <a:cubicBezTo>
                  <a:pt x="265" y="197"/>
                  <a:pt x="280" y="189"/>
                  <a:pt x="340" y="155"/>
                </a:cubicBezTo>
                <a:cubicBezTo>
                  <a:pt x="400" y="121"/>
                  <a:pt x="529" y="57"/>
                  <a:pt x="589" y="42"/>
                </a:cubicBezTo>
                <a:cubicBezTo>
                  <a:pt x="649" y="27"/>
                  <a:pt x="684" y="60"/>
                  <a:pt x="703" y="64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1600" b="1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482322" name="Line 18"/>
          <p:cNvSpPr>
            <a:spLocks noChangeShapeType="1"/>
          </p:cNvSpPr>
          <p:nvPr/>
        </p:nvSpPr>
        <p:spPr bwMode="auto">
          <a:xfrm>
            <a:off x="4621213" y="2600325"/>
            <a:ext cx="0" cy="1079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1600" b="1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482323" name="Line 19"/>
          <p:cNvSpPr>
            <a:spLocks noChangeShapeType="1"/>
          </p:cNvSpPr>
          <p:nvPr/>
        </p:nvSpPr>
        <p:spPr bwMode="auto">
          <a:xfrm rot="16200000">
            <a:off x="4657725" y="2743200"/>
            <a:ext cx="698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1600" b="1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482324" name="Line 20"/>
          <p:cNvSpPr>
            <a:spLocks noChangeShapeType="1"/>
          </p:cNvSpPr>
          <p:nvPr/>
        </p:nvSpPr>
        <p:spPr bwMode="auto">
          <a:xfrm rot="10800000">
            <a:off x="4548188" y="2708275"/>
            <a:ext cx="14446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1600" b="1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482325" name="Line 21"/>
          <p:cNvSpPr>
            <a:spLocks noChangeShapeType="1"/>
          </p:cNvSpPr>
          <p:nvPr/>
        </p:nvSpPr>
        <p:spPr bwMode="auto">
          <a:xfrm rot="16200000">
            <a:off x="4513263" y="2743200"/>
            <a:ext cx="698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1600" b="1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482326" name="Line 22"/>
          <p:cNvSpPr>
            <a:spLocks noChangeShapeType="1"/>
          </p:cNvSpPr>
          <p:nvPr/>
        </p:nvSpPr>
        <p:spPr bwMode="auto">
          <a:xfrm rot="10800000">
            <a:off x="4692650" y="2849563"/>
            <a:ext cx="0" cy="7461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1600" b="1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grpSp>
        <p:nvGrpSpPr>
          <p:cNvPr id="482327" name="Group 23"/>
          <p:cNvGrpSpPr>
            <a:grpSpLocks/>
          </p:cNvGrpSpPr>
          <p:nvPr/>
        </p:nvGrpSpPr>
        <p:grpSpPr bwMode="auto">
          <a:xfrm rot="16200000">
            <a:off x="4510088" y="2778126"/>
            <a:ext cx="71438" cy="71437"/>
            <a:chOff x="1973" y="1684"/>
            <a:chExt cx="45" cy="45"/>
          </a:xfrm>
        </p:grpSpPr>
        <p:sp>
          <p:nvSpPr>
            <p:cNvPr id="482328" name="AutoShape 24"/>
            <p:cNvSpPr>
              <a:spLocks noChangeArrowheads="1"/>
            </p:cNvSpPr>
            <p:nvPr/>
          </p:nvSpPr>
          <p:spPr bwMode="auto">
            <a:xfrm rot="5400000">
              <a:off x="1973" y="1684"/>
              <a:ext cx="45" cy="45"/>
            </a:xfrm>
            <a:prstGeom prst="triangle">
              <a:avLst>
                <a:gd name="adj" fmla="val 50000"/>
              </a:avLst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z="1600" b="1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482329" name="Line 25"/>
            <p:cNvSpPr>
              <a:spLocks noChangeShapeType="1"/>
            </p:cNvSpPr>
            <p:nvPr/>
          </p:nvSpPr>
          <p:spPr bwMode="auto">
            <a:xfrm>
              <a:off x="2018" y="1684"/>
              <a:ext cx="0" cy="4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z="1600" b="1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</p:grpSp>
      <p:grpSp>
        <p:nvGrpSpPr>
          <p:cNvPr id="482330" name="Group 26"/>
          <p:cNvGrpSpPr>
            <a:grpSpLocks/>
          </p:cNvGrpSpPr>
          <p:nvPr/>
        </p:nvGrpSpPr>
        <p:grpSpPr bwMode="auto">
          <a:xfrm rot="5400000">
            <a:off x="4654550" y="2778125"/>
            <a:ext cx="71438" cy="71438"/>
            <a:chOff x="1973" y="1684"/>
            <a:chExt cx="45" cy="45"/>
          </a:xfrm>
        </p:grpSpPr>
        <p:sp>
          <p:nvSpPr>
            <p:cNvPr id="482331" name="AutoShape 27"/>
            <p:cNvSpPr>
              <a:spLocks noChangeArrowheads="1"/>
            </p:cNvSpPr>
            <p:nvPr/>
          </p:nvSpPr>
          <p:spPr bwMode="auto">
            <a:xfrm rot="5400000">
              <a:off x="1973" y="1684"/>
              <a:ext cx="45" cy="45"/>
            </a:xfrm>
            <a:prstGeom prst="triangle">
              <a:avLst>
                <a:gd name="adj" fmla="val 50000"/>
              </a:avLst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z="1600" b="1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482332" name="Line 28"/>
            <p:cNvSpPr>
              <a:spLocks noChangeShapeType="1"/>
            </p:cNvSpPr>
            <p:nvPr/>
          </p:nvSpPr>
          <p:spPr bwMode="auto">
            <a:xfrm>
              <a:off x="2018" y="1684"/>
              <a:ext cx="0" cy="4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z="1600" b="1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</p:grpSp>
      <p:sp>
        <p:nvSpPr>
          <p:cNvPr id="482333" name="Line 29"/>
          <p:cNvSpPr>
            <a:spLocks noChangeShapeType="1"/>
          </p:cNvSpPr>
          <p:nvPr/>
        </p:nvSpPr>
        <p:spPr bwMode="auto">
          <a:xfrm rot="10800000">
            <a:off x="4548188" y="2849563"/>
            <a:ext cx="0" cy="7461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1600" b="1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482334" name="Line 30"/>
          <p:cNvSpPr>
            <a:spLocks noChangeShapeType="1"/>
          </p:cNvSpPr>
          <p:nvPr/>
        </p:nvSpPr>
        <p:spPr bwMode="auto">
          <a:xfrm rot="10800000">
            <a:off x="4548188" y="2924175"/>
            <a:ext cx="14446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1600" b="1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482335" name="Line 31"/>
          <p:cNvSpPr>
            <a:spLocks noChangeShapeType="1"/>
          </p:cNvSpPr>
          <p:nvPr/>
        </p:nvSpPr>
        <p:spPr bwMode="auto">
          <a:xfrm rot="10800000">
            <a:off x="4621213" y="2924176"/>
            <a:ext cx="0" cy="349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1600" b="1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482336" name="Line 32"/>
          <p:cNvSpPr>
            <a:spLocks noChangeShapeType="1"/>
          </p:cNvSpPr>
          <p:nvPr/>
        </p:nvSpPr>
        <p:spPr bwMode="auto">
          <a:xfrm flipV="1">
            <a:off x="6637338" y="2600325"/>
            <a:ext cx="36036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1600" b="1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482337" name="AutoShape 33"/>
          <p:cNvSpPr>
            <a:spLocks noChangeArrowheads="1"/>
          </p:cNvSpPr>
          <p:nvPr/>
        </p:nvSpPr>
        <p:spPr bwMode="auto">
          <a:xfrm rot="5400000">
            <a:off x="7358857" y="2401095"/>
            <a:ext cx="250825" cy="252412"/>
          </a:xfrm>
          <a:prstGeom prst="triangle">
            <a:avLst>
              <a:gd name="adj" fmla="val 50000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1600" b="1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grpSp>
        <p:nvGrpSpPr>
          <p:cNvPr id="482338" name="Group 34"/>
          <p:cNvGrpSpPr>
            <a:grpSpLocks/>
          </p:cNvGrpSpPr>
          <p:nvPr/>
        </p:nvGrpSpPr>
        <p:grpSpPr bwMode="auto">
          <a:xfrm>
            <a:off x="6889751" y="2382838"/>
            <a:ext cx="34925" cy="144462"/>
            <a:chOff x="2631" y="1956"/>
            <a:chExt cx="45" cy="113"/>
          </a:xfrm>
        </p:grpSpPr>
        <p:sp>
          <p:nvSpPr>
            <p:cNvPr id="482339" name="Line 35"/>
            <p:cNvSpPr>
              <a:spLocks noChangeShapeType="1"/>
            </p:cNvSpPr>
            <p:nvPr/>
          </p:nvSpPr>
          <p:spPr bwMode="auto">
            <a:xfrm>
              <a:off x="2631" y="1956"/>
              <a:ext cx="0" cy="11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z="1600" b="1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482340" name="Line 36"/>
            <p:cNvSpPr>
              <a:spLocks noChangeShapeType="1"/>
            </p:cNvSpPr>
            <p:nvPr/>
          </p:nvSpPr>
          <p:spPr bwMode="auto">
            <a:xfrm>
              <a:off x="2676" y="1956"/>
              <a:ext cx="0" cy="11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z="1600" b="1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</p:grpSp>
      <p:sp>
        <p:nvSpPr>
          <p:cNvPr id="482341" name="Line 37"/>
          <p:cNvSpPr>
            <a:spLocks noChangeShapeType="1"/>
          </p:cNvSpPr>
          <p:nvPr/>
        </p:nvSpPr>
        <p:spPr bwMode="auto">
          <a:xfrm>
            <a:off x="6924676" y="2455864"/>
            <a:ext cx="252413" cy="15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1600" b="1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482342" name="Line 38"/>
          <p:cNvSpPr>
            <a:spLocks noChangeShapeType="1"/>
          </p:cNvSpPr>
          <p:nvPr/>
        </p:nvSpPr>
        <p:spPr bwMode="auto">
          <a:xfrm flipH="1">
            <a:off x="6240464" y="2455864"/>
            <a:ext cx="649287" cy="15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1600" b="1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482343" name="Line 39"/>
          <p:cNvSpPr>
            <a:spLocks noChangeShapeType="1"/>
          </p:cNvSpPr>
          <p:nvPr/>
        </p:nvSpPr>
        <p:spPr bwMode="auto">
          <a:xfrm>
            <a:off x="5124450" y="2671764"/>
            <a:ext cx="0" cy="2873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1600" b="1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482344" name="Line 40"/>
          <p:cNvSpPr>
            <a:spLocks noChangeShapeType="1"/>
          </p:cNvSpPr>
          <p:nvPr/>
        </p:nvSpPr>
        <p:spPr bwMode="auto">
          <a:xfrm flipH="1">
            <a:off x="3973514" y="2959100"/>
            <a:ext cx="115093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1600" b="1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482345" name="Line 41"/>
          <p:cNvSpPr>
            <a:spLocks noChangeShapeType="1"/>
          </p:cNvSpPr>
          <p:nvPr/>
        </p:nvSpPr>
        <p:spPr bwMode="auto">
          <a:xfrm>
            <a:off x="3973513" y="2779714"/>
            <a:ext cx="0" cy="1793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1600" b="1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482346" name="Line 42"/>
          <p:cNvSpPr>
            <a:spLocks noChangeShapeType="1"/>
          </p:cNvSpPr>
          <p:nvPr/>
        </p:nvSpPr>
        <p:spPr bwMode="auto">
          <a:xfrm>
            <a:off x="4908550" y="2600325"/>
            <a:ext cx="2159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1600" b="1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482347" name="Line 43"/>
          <p:cNvSpPr>
            <a:spLocks noChangeShapeType="1"/>
          </p:cNvSpPr>
          <p:nvPr/>
        </p:nvSpPr>
        <p:spPr bwMode="auto">
          <a:xfrm flipV="1">
            <a:off x="6240463" y="2455864"/>
            <a:ext cx="0" cy="714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1600" b="1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482348" name="Text Box 44"/>
          <p:cNvSpPr txBox="1">
            <a:spLocks noChangeArrowheads="1"/>
          </p:cNvSpPr>
          <p:nvPr/>
        </p:nvSpPr>
        <p:spPr bwMode="auto">
          <a:xfrm>
            <a:off x="5053014" y="2779714"/>
            <a:ext cx="5048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altLang="ru-RU" sz="1000">
                <a:solidFill>
                  <a:srgbClr val="000000"/>
                </a:solidFill>
                <a:latin typeface="Arial" panose="020B0604020202020204" pitchFamily="34" charset="0"/>
              </a:rPr>
              <a:t>GND</a:t>
            </a:r>
          </a:p>
        </p:txBody>
      </p:sp>
      <p:sp>
        <p:nvSpPr>
          <p:cNvPr id="482349" name="Text Box 45"/>
          <p:cNvSpPr txBox="1">
            <a:spLocks noChangeArrowheads="1"/>
          </p:cNvSpPr>
          <p:nvPr/>
        </p:nvSpPr>
        <p:spPr bwMode="auto">
          <a:xfrm>
            <a:off x="4116388" y="1879601"/>
            <a:ext cx="43180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altLang="ru-RU" sz="1000">
                <a:solidFill>
                  <a:srgbClr val="000000"/>
                </a:solidFill>
                <a:latin typeface="Arial" panose="020B0604020202020204" pitchFamily="34" charset="0"/>
              </a:rPr>
              <a:t>2kV</a:t>
            </a:r>
          </a:p>
        </p:txBody>
      </p:sp>
      <p:sp>
        <p:nvSpPr>
          <p:cNvPr id="482350" name="Line 46"/>
          <p:cNvSpPr>
            <a:spLocks noChangeShapeType="1"/>
          </p:cNvSpPr>
          <p:nvPr/>
        </p:nvSpPr>
        <p:spPr bwMode="auto">
          <a:xfrm>
            <a:off x="4332288" y="2095500"/>
            <a:ext cx="0" cy="1793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1600" b="1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482351" name="Text Box 47"/>
          <p:cNvSpPr txBox="1">
            <a:spLocks noChangeArrowheads="1"/>
          </p:cNvSpPr>
          <p:nvPr/>
        </p:nvSpPr>
        <p:spPr bwMode="auto">
          <a:xfrm>
            <a:off x="4008438" y="2211389"/>
            <a:ext cx="360362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altLang="ru-RU" sz="1000">
                <a:solidFill>
                  <a:srgbClr val="000000"/>
                </a:solidFill>
                <a:latin typeface="Arial" panose="020B0604020202020204" pitchFamily="34" charset="0"/>
              </a:rPr>
              <a:t>1M</a:t>
            </a:r>
          </a:p>
        </p:txBody>
      </p:sp>
      <p:sp>
        <p:nvSpPr>
          <p:cNvPr id="482352" name="Text Box 48"/>
          <p:cNvSpPr txBox="1">
            <a:spLocks noChangeArrowheads="1"/>
          </p:cNvSpPr>
          <p:nvPr/>
        </p:nvSpPr>
        <p:spPr bwMode="auto">
          <a:xfrm>
            <a:off x="6240464" y="2203451"/>
            <a:ext cx="649287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altLang="ru-RU" sz="1000">
                <a:solidFill>
                  <a:srgbClr val="000000"/>
                </a:solidFill>
                <a:latin typeface="Arial" panose="020B0604020202020204" pitchFamily="34" charset="0"/>
              </a:rPr>
              <a:t>GND  in</a:t>
            </a:r>
          </a:p>
        </p:txBody>
      </p:sp>
      <p:sp>
        <p:nvSpPr>
          <p:cNvPr id="482353" name="Text Box 49"/>
          <p:cNvSpPr txBox="1">
            <a:spLocks noChangeArrowheads="1"/>
          </p:cNvSpPr>
          <p:nvPr/>
        </p:nvSpPr>
        <p:spPr bwMode="auto">
          <a:xfrm>
            <a:off x="5016500" y="2282826"/>
            <a:ext cx="1462088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altLang="ru-RU" sz="1000">
                <a:solidFill>
                  <a:srgbClr val="000000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0.5+  5m          8m</a:t>
            </a:r>
          </a:p>
        </p:txBody>
      </p:sp>
      <p:sp>
        <p:nvSpPr>
          <p:cNvPr id="482354" name="Text Box 50"/>
          <p:cNvSpPr txBox="1">
            <a:spLocks noChangeArrowheads="1"/>
          </p:cNvSpPr>
          <p:nvPr/>
        </p:nvSpPr>
        <p:spPr bwMode="auto">
          <a:xfrm>
            <a:off x="2352675" y="2132014"/>
            <a:ext cx="973138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altLang="ru-RU" sz="1000">
                <a:solidFill>
                  <a:srgbClr val="000000"/>
                </a:solidFill>
                <a:latin typeface="Arial" panose="020B0604020202020204" pitchFamily="34" charset="0"/>
              </a:rPr>
              <a:t>3200x Straws</a:t>
            </a:r>
          </a:p>
        </p:txBody>
      </p:sp>
      <p:sp>
        <p:nvSpPr>
          <p:cNvPr id="482355" name="AutoShape 51"/>
          <p:cNvSpPr>
            <a:spLocks noChangeArrowheads="1"/>
          </p:cNvSpPr>
          <p:nvPr/>
        </p:nvSpPr>
        <p:spPr bwMode="auto">
          <a:xfrm rot="16056378">
            <a:off x="5053807" y="2526507"/>
            <a:ext cx="142875" cy="144462"/>
          </a:xfrm>
          <a:custGeom>
            <a:avLst/>
            <a:gdLst>
              <a:gd name="G0" fmla="+- 9381 0 0"/>
              <a:gd name="G1" fmla="+- 7534120 0 0"/>
              <a:gd name="G2" fmla="+- 0 0 7534120"/>
              <a:gd name="T0" fmla="*/ 0 256 1"/>
              <a:gd name="T1" fmla="*/ 180 256 1"/>
              <a:gd name="G3" fmla="+- 7534120 T0 T1"/>
              <a:gd name="T2" fmla="*/ 0 256 1"/>
              <a:gd name="T3" fmla="*/ 90 256 1"/>
              <a:gd name="G4" fmla="+- 7534120 T2 T3"/>
              <a:gd name="G5" fmla="*/ G4 2 1"/>
              <a:gd name="T4" fmla="*/ 90 256 1"/>
              <a:gd name="T5" fmla="*/ 0 256 1"/>
              <a:gd name="G6" fmla="+- 7534120 T4 T5"/>
              <a:gd name="G7" fmla="*/ G6 2 1"/>
              <a:gd name="G8" fmla="abs 7534120"/>
              <a:gd name="T6" fmla="*/ 0 256 1"/>
              <a:gd name="T7" fmla="*/ 90 256 1"/>
              <a:gd name="G9" fmla="+- G8 T6 T7"/>
              <a:gd name="G10" fmla="?: G9 G7 G5"/>
              <a:gd name="T8" fmla="*/ 0 256 1"/>
              <a:gd name="T9" fmla="*/ 360 256 1"/>
              <a:gd name="G11" fmla="+- G10 T8 T9"/>
              <a:gd name="G12" fmla="?: G10 G11 G10"/>
              <a:gd name="T10" fmla="*/ 0 256 1"/>
              <a:gd name="T11" fmla="*/ 360 256 1"/>
              <a:gd name="G13" fmla="+- G12 T10 T11"/>
              <a:gd name="G14" fmla="?: G12 G13 G12"/>
              <a:gd name="G15" fmla="+- 0 0 G14"/>
              <a:gd name="G16" fmla="+- 10800 0 0"/>
              <a:gd name="G17" fmla="+- 10800 0 9381"/>
              <a:gd name="G18" fmla="*/ 9381 1 2"/>
              <a:gd name="G19" fmla="+- G18 5400 0"/>
              <a:gd name="G20" fmla="cos G19 7534120"/>
              <a:gd name="G21" fmla="sin G19 7534120"/>
              <a:gd name="G22" fmla="+- G20 10800 0"/>
              <a:gd name="G23" fmla="+- G21 10800 0"/>
              <a:gd name="G24" fmla="+- 10800 0 G20"/>
              <a:gd name="G25" fmla="+- 9381 10800 0"/>
              <a:gd name="G26" fmla="?: G9 G17 G25"/>
              <a:gd name="G27" fmla="?: G9 0 21600"/>
              <a:gd name="G28" fmla="cos 10800 7534120"/>
              <a:gd name="G29" fmla="sin 10800 7534120"/>
              <a:gd name="G30" fmla="sin 9381 7534120"/>
              <a:gd name="G31" fmla="+- G28 10800 0"/>
              <a:gd name="G32" fmla="+- G29 10800 0"/>
              <a:gd name="G33" fmla="+- G30 10800 0"/>
              <a:gd name="G34" fmla="?: G4 0 G31"/>
              <a:gd name="G35" fmla="?: 7534120 G34 0"/>
              <a:gd name="G36" fmla="?: G6 G35 G31"/>
              <a:gd name="G37" fmla="+- 21600 0 G36"/>
              <a:gd name="G38" fmla="?: G4 0 G33"/>
              <a:gd name="G39" fmla="?: 7534120 G38 G32"/>
              <a:gd name="G40" fmla="?: G6 G39 0"/>
              <a:gd name="G41" fmla="?: G4 G32 21600"/>
              <a:gd name="G42" fmla="?: G6 G41 G33"/>
              <a:gd name="T12" fmla="*/ 10800 w 21600"/>
              <a:gd name="T13" fmla="*/ 0 h 21600"/>
              <a:gd name="T14" fmla="*/ 6541 w 21600"/>
              <a:gd name="T15" fmla="*/ 19948 h 21600"/>
              <a:gd name="T16" fmla="*/ 10800 w 21600"/>
              <a:gd name="T17" fmla="*/ 1419 h 21600"/>
              <a:gd name="T18" fmla="*/ 15059 w 21600"/>
              <a:gd name="T19" fmla="*/ 19948 h 21600"/>
              <a:gd name="T20" fmla="*/ G36 w 21600"/>
              <a:gd name="T21" fmla="*/ G40 h 21600"/>
              <a:gd name="T22" fmla="*/ G37 w 21600"/>
              <a:gd name="T23" fmla="*/ G42 h 21600"/>
            </a:gdLst>
            <a:ahLst/>
            <a:cxnLst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T20" t="T21" r="T22" b="T23"/>
            <a:pathLst>
              <a:path w="21600" h="21600">
                <a:moveTo>
                  <a:pt x="6841" y="19304"/>
                </a:moveTo>
                <a:cubicBezTo>
                  <a:pt x="3533" y="17765"/>
                  <a:pt x="1419" y="14448"/>
                  <a:pt x="1419" y="10800"/>
                </a:cubicBezTo>
                <a:cubicBezTo>
                  <a:pt x="1419" y="5619"/>
                  <a:pt x="5619" y="1419"/>
                  <a:pt x="10800" y="1419"/>
                </a:cubicBezTo>
                <a:cubicBezTo>
                  <a:pt x="15980" y="1419"/>
                  <a:pt x="20181" y="5619"/>
                  <a:pt x="20181" y="10800"/>
                </a:cubicBezTo>
                <a:cubicBezTo>
                  <a:pt x="20180" y="14448"/>
                  <a:pt x="18066" y="17765"/>
                  <a:pt x="14758" y="19304"/>
                </a:cubicBezTo>
                <a:lnTo>
                  <a:pt x="15357" y="20591"/>
                </a:lnTo>
                <a:cubicBezTo>
                  <a:pt x="19165" y="18818"/>
                  <a:pt x="21600" y="14999"/>
                  <a:pt x="21600" y="10800"/>
                </a:cubicBezTo>
                <a:cubicBezTo>
                  <a:pt x="21600" y="4835"/>
                  <a:pt x="16764" y="0"/>
                  <a:pt x="10800" y="0"/>
                </a:cubicBezTo>
                <a:cubicBezTo>
                  <a:pt x="4835" y="0"/>
                  <a:pt x="0" y="4835"/>
                  <a:pt x="0" y="10800"/>
                </a:cubicBezTo>
                <a:cubicBezTo>
                  <a:pt x="0" y="14999"/>
                  <a:pt x="2434" y="18818"/>
                  <a:pt x="6242" y="20591"/>
                </a:cubicBezTo>
                <a:close/>
              </a:path>
            </a:pathLst>
          </a:custGeom>
          <a:noFill/>
          <a:ln w="9525">
            <a:solidFill>
              <a:srgbClr val="C0C0C0"/>
            </a:solidFill>
            <a:miter lim="800000"/>
            <a:headEnd/>
            <a:tailEnd/>
          </a:ln>
          <a:effectLst/>
          <a:scene3d>
            <a:camera prst="legacyPerspectiveTopRight">
              <a:rot lat="21299999" lon="4200000" rev="0"/>
            </a:camera>
            <a:lightRig rig="legacyFlat3" dir="b"/>
          </a:scene3d>
          <a:sp3d extrusionH="100000" prstMaterial="legacyMatte">
            <a:bevelT w="13500" h="13500" prst="angle"/>
            <a:bevelB w="13500" h="13500" prst="angle"/>
            <a:extrusionClr>
              <a:srgbClr val="C0C0C0"/>
            </a:extrusionClr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1600" b="1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482356" name="AutoShape 52"/>
          <p:cNvSpPr>
            <a:spLocks noChangeArrowheads="1"/>
          </p:cNvSpPr>
          <p:nvPr/>
        </p:nvSpPr>
        <p:spPr bwMode="auto">
          <a:xfrm rot="16200000">
            <a:off x="5269707" y="2526507"/>
            <a:ext cx="142875" cy="144462"/>
          </a:xfrm>
          <a:custGeom>
            <a:avLst/>
            <a:gdLst>
              <a:gd name="G0" fmla="+- 9381 0 0"/>
              <a:gd name="G1" fmla="+- 7534120 0 0"/>
              <a:gd name="G2" fmla="+- 0 0 7534120"/>
              <a:gd name="T0" fmla="*/ 0 256 1"/>
              <a:gd name="T1" fmla="*/ 180 256 1"/>
              <a:gd name="G3" fmla="+- 7534120 T0 T1"/>
              <a:gd name="T2" fmla="*/ 0 256 1"/>
              <a:gd name="T3" fmla="*/ 90 256 1"/>
              <a:gd name="G4" fmla="+- 7534120 T2 T3"/>
              <a:gd name="G5" fmla="*/ G4 2 1"/>
              <a:gd name="T4" fmla="*/ 90 256 1"/>
              <a:gd name="T5" fmla="*/ 0 256 1"/>
              <a:gd name="G6" fmla="+- 7534120 T4 T5"/>
              <a:gd name="G7" fmla="*/ G6 2 1"/>
              <a:gd name="G8" fmla="abs 7534120"/>
              <a:gd name="T6" fmla="*/ 0 256 1"/>
              <a:gd name="T7" fmla="*/ 90 256 1"/>
              <a:gd name="G9" fmla="+- G8 T6 T7"/>
              <a:gd name="G10" fmla="?: G9 G7 G5"/>
              <a:gd name="T8" fmla="*/ 0 256 1"/>
              <a:gd name="T9" fmla="*/ 360 256 1"/>
              <a:gd name="G11" fmla="+- G10 T8 T9"/>
              <a:gd name="G12" fmla="?: G10 G11 G10"/>
              <a:gd name="T10" fmla="*/ 0 256 1"/>
              <a:gd name="T11" fmla="*/ 360 256 1"/>
              <a:gd name="G13" fmla="+- G12 T10 T11"/>
              <a:gd name="G14" fmla="?: G12 G13 G12"/>
              <a:gd name="G15" fmla="+- 0 0 G14"/>
              <a:gd name="G16" fmla="+- 10800 0 0"/>
              <a:gd name="G17" fmla="+- 10800 0 9381"/>
              <a:gd name="G18" fmla="*/ 9381 1 2"/>
              <a:gd name="G19" fmla="+- G18 5400 0"/>
              <a:gd name="G20" fmla="cos G19 7534120"/>
              <a:gd name="G21" fmla="sin G19 7534120"/>
              <a:gd name="G22" fmla="+- G20 10800 0"/>
              <a:gd name="G23" fmla="+- G21 10800 0"/>
              <a:gd name="G24" fmla="+- 10800 0 G20"/>
              <a:gd name="G25" fmla="+- 9381 10800 0"/>
              <a:gd name="G26" fmla="?: G9 G17 G25"/>
              <a:gd name="G27" fmla="?: G9 0 21600"/>
              <a:gd name="G28" fmla="cos 10800 7534120"/>
              <a:gd name="G29" fmla="sin 10800 7534120"/>
              <a:gd name="G30" fmla="sin 9381 7534120"/>
              <a:gd name="G31" fmla="+- G28 10800 0"/>
              <a:gd name="G32" fmla="+- G29 10800 0"/>
              <a:gd name="G33" fmla="+- G30 10800 0"/>
              <a:gd name="G34" fmla="?: G4 0 G31"/>
              <a:gd name="G35" fmla="?: 7534120 G34 0"/>
              <a:gd name="G36" fmla="?: G6 G35 G31"/>
              <a:gd name="G37" fmla="+- 21600 0 G36"/>
              <a:gd name="G38" fmla="?: G4 0 G33"/>
              <a:gd name="G39" fmla="?: 7534120 G38 G32"/>
              <a:gd name="G40" fmla="?: G6 G39 0"/>
              <a:gd name="G41" fmla="?: G4 G32 21600"/>
              <a:gd name="G42" fmla="?: G6 G41 G33"/>
              <a:gd name="T12" fmla="*/ 10800 w 21600"/>
              <a:gd name="T13" fmla="*/ 0 h 21600"/>
              <a:gd name="T14" fmla="*/ 6541 w 21600"/>
              <a:gd name="T15" fmla="*/ 19948 h 21600"/>
              <a:gd name="T16" fmla="*/ 10800 w 21600"/>
              <a:gd name="T17" fmla="*/ 1419 h 21600"/>
              <a:gd name="T18" fmla="*/ 15059 w 21600"/>
              <a:gd name="T19" fmla="*/ 19948 h 21600"/>
              <a:gd name="T20" fmla="*/ G36 w 21600"/>
              <a:gd name="T21" fmla="*/ G40 h 21600"/>
              <a:gd name="T22" fmla="*/ G37 w 21600"/>
              <a:gd name="T23" fmla="*/ G42 h 21600"/>
            </a:gdLst>
            <a:ahLst/>
            <a:cxnLst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T20" t="T21" r="T22" b="T23"/>
            <a:pathLst>
              <a:path w="21600" h="21600">
                <a:moveTo>
                  <a:pt x="6841" y="19304"/>
                </a:moveTo>
                <a:cubicBezTo>
                  <a:pt x="3533" y="17765"/>
                  <a:pt x="1419" y="14448"/>
                  <a:pt x="1419" y="10800"/>
                </a:cubicBezTo>
                <a:cubicBezTo>
                  <a:pt x="1419" y="5619"/>
                  <a:pt x="5619" y="1419"/>
                  <a:pt x="10800" y="1419"/>
                </a:cubicBezTo>
                <a:cubicBezTo>
                  <a:pt x="15980" y="1419"/>
                  <a:pt x="20181" y="5619"/>
                  <a:pt x="20181" y="10800"/>
                </a:cubicBezTo>
                <a:cubicBezTo>
                  <a:pt x="20180" y="14448"/>
                  <a:pt x="18066" y="17765"/>
                  <a:pt x="14758" y="19304"/>
                </a:cubicBezTo>
                <a:lnTo>
                  <a:pt x="15357" y="20591"/>
                </a:lnTo>
                <a:cubicBezTo>
                  <a:pt x="19165" y="18818"/>
                  <a:pt x="21600" y="14999"/>
                  <a:pt x="21600" y="10800"/>
                </a:cubicBezTo>
                <a:cubicBezTo>
                  <a:pt x="21600" y="4835"/>
                  <a:pt x="16764" y="0"/>
                  <a:pt x="10800" y="0"/>
                </a:cubicBezTo>
                <a:cubicBezTo>
                  <a:pt x="4835" y="0"/>
                  <a:pt x="0" y="4835"/>
                  <a:pt x="0" y="10800"/>
                </a:cubicBezTo>
                <a:cubicBezTo>
                  <a:pt x="0" y="14999"/>
                  <a:pt x="2434" y="18818"/>
                  <a:pt x="6242" y="20591"/>
                </a:cubicBezTo>
                <a:close/>
              </a:path>
            </a:pathLst>
          </a:custGeom>
          <a:noFill/>
          <a:ln w="9525">
            <a:solidFill>
              <a:srgbClr val="C0C0C0"/>
            </a:solidFill>
            <a:miter lim="800000"/>
            <a:headEnd/>
            <a:tailEnd/>
          </a:ln>
          <a:effectLst/>
          <a:scene3d>
            <a:camera prst="legacyPerspectiveTopRight">
              <a:rot lat="21299999" lon="4500000" rev="0"/>
            </a:camera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C0C0C0"/>
            </a:extrusionClr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1600" b="1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482357" name="AutoShape 53"/>
          <p:cNvSpPr>
            <a:spLocks noChangeArrowheads="1"/>
          </p:cNvSpPr>
          <p:nvPr/>
        </p:nvSpPr>
        <p:spPr bwMode="auto">
          <a:xfrm rot="16200000">
            <a:off x="5809457" y="2526507"/>
            <a:ext cx="142875" cy="144462"/>
          </a:xfrm>
          <a:custGeom>
            <a:avLst/>
            <a:gdLst>
              <a:gd name="G0" fmla="+- 9381 0 0"/>
              <a:gd name="G1" fmla="+- 7534120 0 0"/>
              <a:gd name="G2" fmla="+- 0 0 7534120"/>
              <a:gd name="T0" fmla="*/ 0 256 1"/>
              <a:gd name="T1" fmla="*/ 180 256 1"/>
              <a:gd name="G3" fmla="+- 7534120 T0 T1"/>
              <a:gd name="T2" fmla="*/ 0 256 1"/>
              <a:gd name="T3" fmla="*/ 90 256 1"/>
              <a:gd name="G4" fmla="+- 7534120 T2 T3"/>
              <a:gd name="G5" fmla="*/ G4 2 1"/>
              <a:gd name="T4" fmla="*/ 90 256 1"/>
              <a:gd name="T5" fmla="*/ 0 256 1"/>
              <a:gd name="G6" fmla="+- 7534120 T4 T5"/>
              <a:gd name="G7" fmla="*/ G6 2 1"/>
              <a:gd name="G8" fmla="abs 7534120"/>
              <a:gd name="T6" fmla="*/ 0 256 1"/>
              <a:gd name="T7" fmla="*/ 90 256 1"/>
              <a:gd name="G9" fmla="+- G8 T6 T7"/>
              <a:gd name="G10" fmla="?: G9 G7 G5"/>
              <a:gd name="T8" fmla="*/ 0 256 1"/>
              <a:gd name="T9" fmla="*/ 360 256 1"/>
              <a:gd name="G11" fmla="+- G10 T8 T9"/>
              <a:gd name="G12" fmla="?: G10 G11 G10"/>
              <a:gd name="T10" fmla="*/ 0 256 1"/>
              <a:gd name="T11" fmla="*/ 360 256 1"/>
              <a:gd name="G13" fmla="+- G12 T10 T11"/>
              <a:gd name="G14" fmla="?: G12 G13 G12"/>
              <a:gd name="G15" fmla="+- 0 0 G14"/>
              <a:gd name="G16" fmla="+- 10800 0 0"/>
              <a:gd name="G17" fmla="+- 10800 0 9381"/>
              <a:gd name="G18" fmla="*/ 9381 1 2"/>
              <a:gd name="G19" fmla="+- G18 5400 0"/>
              <a:gd name="G20" fmla="cos G19 7534120"/>
              <a:gd name="G21" fmla="sin G19 7534120"/>
              <a:gd name="G22" fmla="+- G20 10800 0"/>
              <a:gd name="G23" fmla="+- G21 10800 0"/>
              <a:gd name="G24" fmla="+- 10800 0 G20"/>
              <a:gd name="G25" fmla="+- 9381 10800 0"/>
              <a:gd name="G26" fmla="?: G9 G17 G25"/>
              <a:gd name="G27" fmla="?: G9 0 21600"/>
              <a:gd name="G28" fmla="cos 10800 7534120"/>
              <a:gd name="G29" fmla="sin 10800 7534120"/>
              <a:gd name="G30" fmla="sin 9381 7534120"/>
              <a:gd name="G31" fmla="+- G28 10800 0"/>
              <a:gd name="G32" fmla="+- G29 10800 0"/>
              <a:gd name="G33" fmla="+- G30 10800 0"/>
              <a:gd name="G34" fmla="?: G4 0 G31"/>
              <a:gd name="G35" fmla="?: 7534120 G34 0"/>
              <a:gd name="G36" fmla="?: G6 G35 G31"/>
              <a:gd name="G37" fmla="+- 21600 0 G36"/>
              <a:gd name="G38" fmla="?: G4 0 G33"/>
              <a:gd name="G39" fmla="?: 7534120 G38 G32"/>
              <a:gd name="G40" fmla="?: G6 G39 0"/>
              <a:gd name="G41" fmla="?: G4 G32 21600"/>
              <a:gd name="G42" fmla="?: G6 G41 G33"/>
              <a:gd name="T12" fmla="*/ 10800 w 21600"/>
              <a:gd name="T13" fmla="*/ 0 h 21600"/>
              <a:gd name="T14" fmla="*/ 6541 w 21600"/>
              <a:gd name="T15" fmla="*/ 19948 h 21600"/>
              <a:gd name="T16" fmla="*/ 10800 w 21600"/>
              <a:gd name="T17" fmla="*/ 1419 h 21600"/>
              <a:gd name="T18" fmla="*/ 15059 w 21600"/>
              <a:gd name="T19" fmla="*/ 19948 h 21600"/>
              <a:gd name="T20" fmla="*/ G36 w 21600"/>
              <a:gd name="T21" fmla="*/ G40 h 21600"/>
              <a:gd name="T22" fmla="*/ G37 w 21600"/>
              <a:gd name="T23" fmla="*/ G42 h 21600"/>
            </a:gdLst>
            <a:ahLst/>
            <a:cxnLst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T20" t="T21" r="T22" b="T23"/>
            <a:pathLst>
              <a:path w="21600" h="21600">
                <a:moveTo>
                  <a:pt x="6841" y="19304"/>
                </a:moveTo>
                <a:cubicBezTo>
                  <a:pt x="3533" y="17765"/>
                  <a:pt x="1419" y="14448"/>
                  <a:pt x="1419" y="10800"/>
                </a:cubicBezTo>
                <a:cubicBezTo>
                  <a:pt x="1419" y="5619"/>
                  <a:pt x="5619" y="1419"/>
                  <a:pt x="10800" y="1419"/>
                </a:cubicBezTo>
                <a:cubicBezTo>
                  <a:pt x="15980" y="1419"/>
                  <a:pt x="20181" y="5619"/>
                  <a:pt x="20181" y="10800"/>
                </a:cubicBezTo>
                <a:cubicBezTo>
                  <a:pt x="20180" y="14448"/>
                  <a:pt x="18066" y="17765"/>
                  <a:pt x="14758" y="19304"/>
                </a:cubicBezTo>
                <a:lnTo>
                  <a:pt x="15357" y="20591"/>
                </a:lnTo>
                <a:cubicBezTo>
                  <a:pt x="19165" y="18818"/>
                  <a:pt x="21600" y="14999"/>
                  <a:pt x="21600" y="10800"/>
                </a:cubicBezTo>
                <a:cubicBezTo>
                  <a:pt x="21600" y="4835"/>
                  <a:pt x="16764" y="0"/>
                  <a:pt x="10800" y="0"/>
                </a:cubicBezTo>
                <a:cubicBezTo>
                  <a:pt x="4835" y="0"/>
                  <a:pt x="0" y="4835"/>
                  <a:pt x="0" y="10800"/>
                </a:cubicBezTo>
                <a:cubicBezTo>
                  <a:pt x="0" y="14999"/>
                  <a:pt x="2434" y="18818"/>
                  <a:pt x="6242" y="20591"/>
                </a:cubicBezTo>
                <a:close/>
              </a:path>
            </a:pathLst>
          </a:custGeom>
          <a:solidFill>
            <a:srgbClr val="CC6600"/>
          </a:solidFill>
          <a:ln w="9525">
            <a:miter lim="800000"/>
            <a:headEnd/>
            <a:tailEnd/>
          </a:ln>
          <a:effectLst/>
          <a:scene3d>
            <a:camera prst="legacyPerspectiveTopRight">
              <a:rot lat="21299999" lon="4200000" rev="0"/>
            </a:camera>
            <a:lightRig rig="legacyFlat3" dir="b"/>
          </a:scene3d>
          <a:sp3d extrusionH="354000" prstMaterial="legacyMatte">
            <a:bevelT w="13500" h="13500" prst="angle"/>
            <a:bevelB w="13500" h="13500" prst="angle"/>
            <a:extrusionClr>
              <a:srgbClr val="CC6600"/>
            </a:extrusionClr>
            <a:contourClr>
              <a:srgbClr val="CC6600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1600" b="1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482358" name="Line 54"/>
          <p:cNvSpPr>
            <a:spLocks noChangeShapeType="1"/>
          </p:cNvSpPr>
          <p:nvPr/>
        </p:nvSpPr>
        <p:spPr bwMode="auto">
          <a:xfrm flipV="1">
            <a:off x="5124451" y="2600325"/>
            <a:ext cx="147637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1600" b="1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482359" name="Line 55"/>
          <p:cNvSpPr>
            <a:spLocks noChangeShapeType="1"/>
          </p:cNvSpPr>
          <p:nvPr/>
        </p:nvSpPr>
        <p:spPr bwMode="auto">
          <a:xfrm>
            <a:off x="6384925" y="2600326"/>
            <a:ext cx="0" cy="3968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1600" b="1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482360" name="Text Box 56"/>
          <p:cNvSpPr txBox="1">
            <a:spLocks noChangeArrowheads="1"/>
          </p:cNvSpPr>
          <p:nvPr/>
        </p:nvSpPr>
        <p:spPr bwMode="auto">
          <a:xfrm>
            <a:off x="6205538" y="2995614"/>
            <a:ext cx="41275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altLang="ru-RU" sz="1000">
                <a:solidFill>
                  <a:srgbClr val="000000"/>
                </a:solidFill>
                <a:latin typeface="Arial" panose="020B0604020202020204" pitchFamily="34" charset="0"/>
              </a:rPr>
              <a:t>+5V</a:t>
            </a:r>
          </a:p>
        </p:txBody>
      </p:sp>
      <p:grpSp>
        <p:nvGrpSpPr>
          <p:cNvPr id="482361" name="Group 57"/>
          <p:cNvGrpSpPr>
            <a:grpSpLocks/>
          </p:cNvGrpSpPr>
          <p:nvPr/>
        </p:nvGrpSpPr>
        <p:grpSpPr bwMode="auto">
          <a:xfrm>
            <a:off x="6600826" y="2527301"/>
            <a:ext cx="34925" cy="144463"/>
            <a:chOff x="2631" y="1956"/>
            <a:chExt cx="45" cy="113"/>
          </a:xfrm>
        </p:grpSpPr>
        <p:sp>
          <p:nvSpPr>
            <p:cNvPr id="482362" name="Line 58"/>
            <p:cNvSpPr>
              <a:spLocks noChangeShapeType="1"/>
            </p:cNvSpPr>
            <p:nvPr/>
          </p:nvSpPr>
          <p:spPr bwMode="auto">
            <a:xfrm>
              <a:off x="2631" y="1956"/>
              <a:ext cx="0" cy="11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z="1600" b="1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482363" name="Line 59"/>
            <p:cNvSpPr>
              <a:spLocks noChangeShapeType="1"/>
            </p:cNvSpPr>
            <p:nvPr/>
          </p:nvSpPr>
          <p:spPr bwMode="auto">
            <a:xfrm>
              <a:off x="2676" y="1956"/>
              <a:ext cx="0" cy="11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z="1600" b="1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</p:grpSp>
      <p:sp>
        <p:nvSpPr>
          <p:cNvPr id="482364" name="Freeform 60"/>
          <p:cNvSpPr>
            <a:spLocks/>
          </p:cNvSpPr>
          <p:nvPr/>
        </p:nvSpPr>
        <p:spPr bwMode="auto">
          <a:xfrm>
            <a:off x="6457950" y="2635251"/>
            <a:ext cx="107950" cy="144463"/>
          </a:xfrm>
          <a:custGeom>
            <a:avLst/>
            <a:gdLst>
              <a:gd name="T0" fmla="*/ 0 w 703"/>
              <a:gd name="T1" fmla="*/ 64 h 480"/>
              <a:gd name="T2" fmla="*/ 68 w 703"/>
              <a:gd name="T3" fmla="*/ 64 h 480"/>
              <a:gd name="T4" fmla="*/ 113 w 703"/>
              <a:gd name="T5" fmla="*/ 450 h 480"/>
              <a:gd name="T6" fmla="*/ 227 w 703"/>
              <a:gd name="T7" fmla="*/ 246 h 480"/>
              <a:gd name="T8" fmla="*/ 340 w 703"/>
              <a:gd name="T9" fmla="*/ 155 h 480"/>
              <a:gd name="T10" fmla="*/ 589 w 703"/>
              <a:gd name="T11" fmla="*/ 42 h 480"/>
              <a:gd name="T12" fmla="*/ 703 w 703"/>
              <a:gd name="T13" fmla="*/ 64 h 4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703" h="480">
                <a:moveTo>
                  <a:pt x="0" y="64"/>
                </a:moveTo>
                <a:cubicBezTo>
                  <a:pt x="24" y="32"/>
                  <a:pt x="49" y="0"/>
                  <a:pt x="68" y="64"/>
                </a:cubicBezTo>
                <a:cubicBezTo>
                  <a:pt x="87" y="128"/>
                  <a:pt x="87" y="420"/>
                  <a:pt x="113" y="450"/>
                </a:cubicBezTo>
                <a:cubicBezTo>
                  <a:pt x="139" y="480"/>
                  <a:pt x="189" y="295"/>
                  <a:pt x="227" y="246"/>
                </a:cubicBezTo>
                <a:cubicBezTo>
                  <a:pt x="265" y="197"/>
                  <a:pt x="280" y="189"/>
                  <a:pt x="340" y="155"/>
                </a:cubicBezTo>
                <a:cubicBezTo>
                  <a:pt x="400" y="121"/>
                  <a:pt x="529" y="57"/>
                  <a:pt x="589" y="42"/>
                </a:cubicBezTo>
                <a:cubicBezTo>
                  <a:pt x="649" y="27"/>
                  <a:pt x="684" y="60"/>
                  <a:pt x="703" y="64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1600" b="1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482365" name="Text Box 61"/>
          <p:cNvSpPr txBox="1">
            <a:spLocks noChangeArrowheads="1"/>
          </p:cNvSpPr>
          <p:nvPr/>
        </p:nvSpPr>
        <p:spPr bwMode="auto">
          <a:xfrm>
            <a:off x="6600825" y="2455864"/>
            <a:ext cx="3238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altLang="ru-RU" sz="1000">
                <a:solidFill>
                  <a:srgbClr val="000000"/>
                </a:solidFill>
                <a:latin typeface="Arial" panose="020B0604020202020204" pitchFamily="34" charset="0"/>
              </a:rPr>
              <a:t>_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altLang="ru-RU" sz="1000">
                <a:solidFill>
                  <a:srgbClr val="000000"/>
                </a:solidFill>
                <a:latin typeface="Arial" panose="020B0604020202020204" pitchFamily="34" charset="0"/>
              </a:rPr>
              <a:t>in</a:t>
            </a:r>
          </a:p>
        </p:txBody>
      </p:sp>
      <p:sp>
        <p:nvSpPr>
          <p:cNvPr id="482366" name="Rectangle 62"/>
          <p:cNvSpPr>
            <a:spLocks noChangeArrowheads="1"/>
          </p:cNvSpPr>
          <p:nvPr/>
        </p:nvSpPr>
        <p:spPr bwMode="auto">
          <a:xfrm>
            <a:off x="6997700" y="2563814"/>
            <a:ext cx="107950" cy="7143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1600" b="1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482367" name="Line 63"/>
          <p:cNvSpPr>
            <a:spLocks noChangeShapeType="1"/>
          </p:cNvSpPr>
          <p:nvPr/>
        </p:nvSpPr>
        <p:spPr bwMode="auto">
          <a:xfrm>
            <a:off x="7105650" y="2600325"/>
            <a:ext cx="7143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1600" b="1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grpSp>
        <p:nvGrpSpPr>
          <p:cNvPr id="482368" name="Group 64"/>
          <p:cNvGrpSpPr>
            <a:grpSpLocks/>
          </p:cNvGrpSpPr>
          <p:nvPr/>
        </p:nvGrpSpPr>
        <p:grpSpPr bwMode="auto">
          <a:xfrm rot="5400000">
            <a:off x="7050088" y="2295525"/>
            <a:ext cx="36512" cy="71438"/>
            <a:chOff x="2631" y="1956"/>
            <a:chExt cx="45" cy="113"/>
          </a:xfrm>
        </p:grpSpPr>
        <p:sp>
          <p:nvSpPr>
            <p:cNvPr id="482369" name="Line 65"/>
            <p:cNvSpPr>
              <a:spLocks noChangeShapeType="1"/>
            </p:cNvSpPr>
            <p:nvPr/>
          </p:nvSpPr>
          <p:spPr bwMode="auto">
            <a:xfrm>
              <a:off x="2631" y="1956"/>
              <a:ext cx="0" cy="11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z="1600" b="1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482370" name="Line 66"/>
            <p:cNvSpPr>
              <a:spLocks noChangeShapeType="1"/>
            </p:cNvSpPr>
            <p:nvPr/>
          </p:nvSpPr>
          <p:spPr bwMode="auto">
            <a:xfrm>
              <a:off x="2676" y="1956"/>
              <a:ext cx="0" cy="11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z="1600" b="1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</p:grpSp>
      <p:sp>
        <p:nvSpPr>
          <p:cNvPr id="482371" name="Line 67"/>
          <p:cNvSpPr>
            <a:spLocks noChangeShapeType="1"/>
          </p:cNvSpPr>
          <p:nvPr/>
        </p:nvSpPr>
        <p:spPr bwMode="auto">
          <a:xfrm>
            <a:off x="7069138" y="2347913"/>
            <a:ext cx="0" cy="1079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1600" b="1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482372" name="Text Box 68"/>
          <p:cNvSpPr txBox="1">
            <a:spLocks noChangeArrowheads="1"/>
          </p:cNvSpPr>
          <p:nvPr/>
        </p:nvSpPr>
        <p:spPr bwMode="auto">
          <a:xfrm>
            <a:off x="8940801" y="1592264"/>
            <a:ext cx="4794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altLang="ru-RU" sz="1000">
                <a:solidFill>
                  <a:srgbClr val="000000"/>
                </a:solidFill>
                <a:latin typeface="Arial" panose="020B0604020202020204" pitchFamily="34" charset="0"/>
              </a:rPr>
              <a:t>TP in</a:t>
            </a:r>
          </a:p>
        </p:txBody>
      </p:sp>
      <p:sp>
        <p:nvSpPr>
          <p:cNvPr id="482373" name="Text Box 69"/>
          <p:cNvSpPr txBox="1">
            <a:spLocks noChangeArrowheads="1"/>
          </p:cNvSpPr>
          <p:nvPr/>
        </p:nvSpPr>
        <p:spPr bwMode="auto">
          <a:xfrm>
            <a:off x="4584701" y="2274889"/>
            <a:ext cx="461963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altLang="ru-RU" sz="1000">
                <a:solidFill>
                  <a:srgbClr val="000000"/>
                </a:solidFill>
                <a:latin typeface="Arial" panose="020B0604020202020204" pitchFamily="34" charset="0"/>
              </a:rPr>
              <a:t>~10x</a:t>
            </a:r>
          </a:p>
        </p:txBody>
      </p:sp>
      <p:sp>
        <p:nvSpPr>
          <p:cNvPr id="482374" name="Rectangle 70"/>
          <p:cNvSpPr>
            <a:spLocks noChangeArrowheads="1"/>
          </p:cNvSpPr>
          <p:nvPr/>
        </p:nvSpPr>
        <p:spPr bwMode="auto">
          <a:xfrm>
            <a:off x="8077201" y="2203450"/>
            <a:ext cx="576263" cy="6477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1600" b="1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482375" name="Line 71"/>
          <p:cNvSpPr>
            <a:spLocks noChangeShapeType="1"/>
          </p:cNvSpPr>
          <p:nvPr/>
        </p:nvSpPr>
        <p:spPr bwMode="auto">
          <a:xfrm>
            <a:off x="8474076" y="2455863"/>
            <a:ext cx="14287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1600" b="1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482376" name="Line 72"/>
          <p:cNvSpPr>
            <a:spLocks noChangeShapeType="1"/>
          </p:cNvSpPr>
          <p:nvPr/>
        </p:nvSpPr>
        <p:spPr bwMode="auto">
          <a:xfrm>
            <a:off x="8474076" y="2600325"/>
            <a:ext cx="14287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1600" b="1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482377" name="Text Box 73"/>
          <p:cNvSpPr txBox="1">
            <a:spLocks noChangeArrowheads="1"/>
          </p:cNvSpPr>
          <p:nvPr/>
        </p:nvSpPr>
        <p:spPr bwMode="auto">
          <a:xfrm>
            <a:off x="8653464" y="2203451"/>
            <a:ext cx="35877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altLang="ru-RU" sz="1000">
                <a:solidFill>
                  <a:srgbClr val="000000"/>
                </a:solidFill>
                <a:latin typeface="Arial" panose="020B0604020202020204" pitchFamily="34" charset="0"/>
              </a:rPr>
              <a:t>out</a:t>
            </a:r>
          </a:p>
        </p:txBody>
      </p:sp>
      <p:sp>
        <p:nvSpPr>
          <p:cNvPr id="482378" name="Text Box 74"/>
          <p:cNvSpPr txBox="1">
            <a:spLocks noChangeArrowheads="1"/>
          </p:cNvSpPr>
          <p:nvPr/>
        </p:nvSpPr>
        <p:spPr bwMode="auto">
          <a:xfrm>
            <a:off x="8653464" y="2455864"/>
            <a:ext cx="35877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altLang="ru-RU" sz="1000">
                <a:solidFill>
                  <a:srgbClr val="000000"/>
                </a:solidFill>
                <a:latin typeface="Arial" panose="020B0604020202020204" pitchFamily="34" charset="0"/>
              </a:rPr>
              <a:t>__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altLang="ru-RU" sz="1000">
                <a:solidFill>
                  <a:srgbClr val="000000"/>
                </a:solidFill>
                <a:latin typeface="Arial" panose="020B0604020202020204" pitchFamily="34" charset="0"/>
              </a:rPr>
              <a:t>out</a:t>
            </a:r>
          </a:p>
        </p:txBody>
      </p:sp>
      <p:sp>
        <p:nvSpPr>
          <p:cNvPr id="482379" name="Line 75"/>
          <p:cNvSpPr>
            <a:spLocks noChangeShapeType="1"/>
          </p:cNvSpPr>
          <p:nvPr/>
        </p:nvSpPr>
        <p:spPr bwMode="auto">
          <a:xfrm flipV="1">
            <a:off x="7069138" y="1700214"/>
            <a:ext cx="0" cy="6127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1600" b="1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482380" name="Line 76"/>
          <p:cNvSpPr>
            <a:spLocks noChangeShapeType="1"/>
          </p:cNvSpPr>
          <p:nvPr/>
        </p:nvSpPr>
        <p:spPr bwMode="auto">
          <a:xfrm>
            <a:off x="7285039" y="2455863"/>
            <a:ext cx="730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1600" b="1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482381" name="Line 77"/>
          <p:cNvSpPr>
            <a:spLocks noChangeShapeType="1"/>
          </p:cNvSpPr>
          <p:nvPr/>
        </p:nvSpPr>
        <p:spPr bwMode="auto">
          <a:xfrm>
            <a:off x="7285039" y="2600325"/>
            <a:ext cx="730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1600" b="1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482382" name="Text Box 78"/>
          <p:cNvSpPr txBox="1">
            <a:spLocks noChangeArrowheads="1"/>
          </p:cNvSpPr>
          <p:nvPr/>
        </p:nvSpPr>
        <p:spPr bwMode="auto">
          <a:xfrm>
            <a:off x="6635751" y="3284539"/>
            <a:ext cx="1477963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altLang="ru-RU" sz="1200">
                <a:solidFill>
                  <a:srgbClr val="000000"/>
                </a:solidFill>
                <a:latin typeface="Arial" panose="020B0604020202020204" pitchFamily="34" charset="0"/>
              </a:rPr>
              <a:t>Amplifier (symm.), 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altLang="ru-RU" sz="1200">
                <a:solidFill>
                  <a:srgbClr val="000000"/>
                </a:solidFill>
                <a:latin typeface="Arial" panose="020B0604020202020204" pitchFamily="34" charset="0"/>
              </a:rPr>
              <a:t>Shapers + pole-zero cancellations</a:t>
            </a:r>
          </a:p>
        </p:txBody>
      </p:sp>
      <p:sp>
        <p:nvSpPr>
          <p:cNvPr id="482383" name="Text Box 79"/>
          <p:cNvSpPr txBox="1">
            <a:spLocks noChangeArrowheads="1"/>
          </p:cNvSpPr>
          <p:nvPr/>
        </p:nvSpPr>
        <p:spPr bwMode="auto">
          <a:xfrm>
            <a:off x="8040688" y="3284538"/>
            <a:ext cx="100806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altLang="ru-RU" sz="1200">
                <a:solidFill>
                  <a:srgbClr val="000000"/>
                </a:solidFill>
                <a:latin typeface="Arial" panose="020B0604020202020204" pitchFamily="34" charset="0"/>
              </a:rPr>
              <a:t>Current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altLang="ru-RU" sz="1200">
                <a:solidFill>
                  <a:srgbClr val="000000"/>
                </a:solidFill>
                <a:latin typeface="Arial" panose="020B0604020202020204" pitchFamily="34" charset="0"/>
              </a:rPr>
              <a:t>comparator</a:t>
            </a:r>
          </a:p>
        </p:txBody>
      </p:sp>
      <p:sp>
        <p:nvSpPr>
          <p:cNvPr id="482384" name="Text Box 80"/>
          <p:cNvSpPr txBox="1">
            <a:spLocks noChangeArrowheads="1"/>
          </p:cNvSpPr>
          <p:nvPr/>
        </p:nvSpPr>
        <p:spPr bwMode="auto">
          <a:xfrm>
            <a:off x="8940800" y="2024064"/>
            <a:ext cx="39370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altLang="ru-RU" sz="1000">
                <a:solidFill>
                  <a:srgbClr val="000000"/>
                </a:solidFill>
                <a:latin typeface="Arial" panose="020B0604020202020204" pitchFamily="34" charset="0"/>
              </a:rPr>
              <a:t>U</a:t>
            </a:r>
            <a:r>
              <a:rPr lang="en-GB" altLang="ru-RU" sz="1000" baseline="-25000">
                <a:solidFill>
                  <a:srgbClr val="000000"/>
                </a:solidFill>
                <a:latin typeface="Arial" panose="020B0604020202020204" pitchFamily="34" charset="0"/>
              </a:rPr>
              <a:t>TH</a:t>
            </a:r>
            <a:endParaRPr lang="en-GB" altLang="ru-RU" sz="10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482385" name="Rectangle 81"/>
          <p:cNvSpPr>
            <a:spLocks noChangeArrowheads="1"/>
          </p:cNvSpPr>
          <p:nvPr/>
        </p:nvSpPr>
        <p:spPr bwMode="auto">
          <a:xfrm>
            <a:off x="9013825" y="1627189"/>
            <a:ext cx="395288" cy="1809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1600" b="1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482386" name="Text Box 82"/>
          <p:cNvSpPr txBox="1">
            <a:spLocks noChangeArrowheads="1"/>
          </p:cNvSpPr>
          <p:nvPr/>
        </p:nvSpPr>
        <p:spPr bwMode="auto">
          <a:xfrm>
            <a:off x="8940800" y="1808164"/>
            <a:ext cx="338138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altLang="ru-RU" sz="1000">
                <a:solidFill>
                  <a:srgbClr val="000000"/>
                </a:solidFill>
                <a:latin typeface="Arial" panose="020B0604020202020204" pitchFamily="34" charset="0"/>
              </a:rPr>
              <a:t>LV</a:t>
            </a:r>
          </a:p>
        </p:txBody>
      </p:sp>
      <p:sp>
        <p:nvSpPr>
          <p:cNvPr id="482387" name="Line 83"/>
          <p:cNvSpPr>
            <a:spLocks noChangeShapeType="1"/>
          </p:cNvSpPr>
          <p:nvPr/>
        </p:nvSpPr>
        <p:spPr bwMode="auto">
          <a:xfrm>
            <a:off x="8113713" y="1951038"/>
            <a:ext cx="0" cy="25241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1600" b="1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482388" name="Rectangle 84"/>
          <p:cNvSpPr>
            <a:spLocks noChangeArrowheads="1"/>
          </p:cNvSpPr>
          <p:nvPr/>
        </p:nvSpPr>
        <p:spPr bwMode="auto">
          <a:xfrm>
            <a:off x="9013825" y="1843089"/>
            <a:ext cx="323850" cy="1809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1600" b="1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482389" name="Rectangle 85"/>
          <p:cNvSpPr>
            <a:spLocks noChangeArrowheads="1"/>
          </p:cNvSpPr>
          <p:nvPr/>
        </p:nvSpPr>
        <p:spPr bwMode="auto">
          <a:xfrm>
            <a:off x="9013826" y="2058988"/>
            <a:ext cx="252413" cy="2159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1600" b="1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482390" name="AutoShape 86"/>
          <p:cNvSpPr>
            <a:spLocks noChangeArrowheads="1"/>
          </p:cNvSpPr>
          <p:nvPr/>
        </p:nvSpPr>
        <p:spPr bwMode="auto">
          <a:xfrm rot="5400000">
            <a:off x="7177088" y="2401888"/>
            <a:ext cx="107950" cy="107950"/>
          </a:xfrm>
          <a:prstGeom prst="triangle">
            <a:avLst>
              <a:gd name="adj" fmla="val 50000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1600" b="1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482391" name="AutoShape 87"/>
          <p:cNvSpPr>
            <a:spLocks noChangeArrowheads="1"/>
          </p:cNvSpPr>
          <p:nvPr/>
        </p:nvSpPr>
        <p:spPr bwMode="auto">
          <a:xfrm rot="5400000">
            <a:off x="7177088" y="2546350"/>
            <a:ext cx="107950" cy="107950"/>
          </a:xfrm>
          <a:prstGeom prst="triangle">
            <a:avLst>
              <a:gd name="adj" fmla="val 50000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1600" b="1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482392" name="AutoShape 88"/>
          <p:cNvSpPr>
            <a:spLocks noChangeArrowheads="1"/>
          </p:cNvSpPr>
          <p:nvPr/>
        </p:nvSpPr>
        <p:spPr bwMode="auto">
          <a:xfrm rot="5400000">
            <a:off x="7646195" y="2401095"/>
            <a:ext cx="250825" cy="252413"/>
          </a:xfrm>
          <a:prstGeom prst="triangle">
            <a:avLst>
              <a:gd name="adj" fmla="val 50000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1600" b="1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482393" name="AutoShape 89"/>
          <p:cNvSpPr>
            <a:spLocks noChangeArrowheads="1"/>
          </p:cNvSpPr>
          <p:nvPr/>
        </p:nvSpPr>
        <p:spPr bwMode="auto">
          <a:xfrm rot="5400000">
            <a:off x="8293895" y="2401095"/>
            <a:ext cx="250825" cy="252413"/>
          </a:xfrm>
          <a:prstGeom prst="triangle">
            <a:avLst>
              <a:gd name="adj" fmla="val 50000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1600" b="1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482394" name="Line 90"/>
          <p:cNvSpPr>
            <a:spLocks noChangeShapeType="1"/>
          </p:cNvSpPr>
          <p:nvPr/>
        </p:nvSpPr>
        <p:spPr bwMode="auto">
          <a:xfrm>
            <a:off x="8040688" y="2455863"/>
            <a:ext cx="254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1600" b="1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482395" name="Line 91"/>
          <p:cNvSpPr>
            <a:spLocks noChangeShapeType="1"/>
          </p:cNvSpPr>
          <p:nvPr/>
        </p:nvSpPr>
        <p:spPr bwMode="auto">
          <a:xfrm>
            <a:off x="8040688" y="2600325"/>
            <a:ext cx="254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1600" b="1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482396" name="Line 92"/>
          <p:cNvSpPr>
            <a:spLocks noChangeShapeType="1"/>
          </p:cNvSpPr>
          <p:nvPr/>
        </p:nvSpPr>
        <p:spPr bwMode="auto">
          <a:xfrm>
            <a:off x="7861301" y="2455863"/>
            <a:ext cx="14446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1600" b="1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482397" name="Line 93"/>
          <p:cNvSpPr>
            <a:spLocks noChangeShapeType="1"/>
          </p:cNvSpPr>
          <p:nvPr/>
        </p:nvSpPr>
        <p:spPr bwMode="auto">
          <a:xfrm>
            <a:off x="7861301" y="2600325"/>
            <a:ext cx="14446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1600" b="1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grpSp>
        <p:nvGrpSpPr>
          <p:cNvPr id="482398" name="Group 94"/>
          <p:cNvGrpSpPr>
            <a:grpSpLocks/>
          </p:cNvGrpSpPr>
          <p:nvPr/>
        </p:nvGrpSpPr>
        <p:grpSpPr bwMode="auto">
          <a:xfrm>
            <a:off x="8689975" y="2455864"/>
            <a:ext cx="719138" cy="147637"/>
            <a:chOff x="4740" y="1956"/>
            <a:chExt cx="453" cy="93"/>
          </a:xfrm>
        </p:grpSpPr>
        <p:grpSp>
          <p:nvGrpSpPr>
            <p:cNvPr id="482399" name="Group 95"/>
            <p:cNvGrpSpPr>
              <a:grpSpLocks/>
            </p:cNvGrpSpPr>
            <p:nvPr/>
          </p:nvGrpSpPr>
          <p:grpSpPr bwMode="auto">
            <a:xfrm>
              <a:off x="4786" y="1956"/>
              <a:ext cx="91" cy="91"/>
              <a:chOff x="4717" y="1956"/>
              <a:chExt cx="91" cy="91"/>
            </a:xfrm>
          </p:grpSpPr>
          <p:sp>
            <p:nvSpPr>
              <p:cNvPr id="482400" name="Line 96"/>
              <p:cNvSpPr>
                <a:spLocks noChangeShapeType="1"/>
              </p:cNvSpPr>
              <p:nvPr/>
            </p:nvSpPr>
            <p:spPr bwMode="auto">
              <a:xfrm flipH="1">
                <a:off x="4717" y="1956"/>
                <a:ext cx="91" cy="9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z="1600" b="1">
                  <a:solidFill>
                    <a:srgbClr val="000000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482401" name="Line 97"/>
              <p:cNvSpPr>
                <a:spLocks noChangeShapeType="1"/>
              </p:cNvSpPr>
              <p:nvPr/>
            </p:nvSpPr>
            <p:spPr bwMode="auto">
              <a:xfrm>
                <a:off x="4717" y="1956"/>
                <a:ext cx="91" cy="9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z="1600" b="1">
                  <a:solidFill>
                    <a:srgbClr val="000000"/>
                  </a:solidFill>
                  <a:latin typeface="Arial" panose="020B0604020202020204" pitchFamily="34" charset="0"/>
                </a:endParaRPr>
              </a:p>
            </p:txBody>
          </p:sp>
        </p:grpSp>
        <p:grpSp>
          <p:nvGrpSpPr>
            <p:cNvPr id="482402" name="Group 98"/>
            <p:cNvGrpSpPr>
              <a:grpSpLocks/>
            </p:cNvGrpSpPr>
            <p:nvPr/>
          </p:nvGrpSpPr>
          <p:grpSpPr bwMode="auto">
            <a:xfrm>
              <a:off x="4877" y="1956"/>
              <a:ext cx="91" cy="91"/>
              <a:chOff x="4717" y="1956"/>
              <a:chExt cx="91" cy="91"/>
            </a:xfrm>
          </p:grpSpPr>
          <p:sp>
            <p:nvSpPr>
              <p:cNvPr id="482403" name="Line 99"/>
              <p:cNvSpPr>
                <a:spLocks noChangeShapeType="1"/>
              </p:cNvSpPr>
              <p:nvPr/>
            </p:nvSpPr>
            <p:spPr bwMode="auto">
              <a:xfrm flipH="1">
                <a:off x="4717" y="1956"/>
                <a:ext cx="91" cy="9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z="1600" b="1">
                  <a:solidFill>
                    <a:srgbClr val="000000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482404" name="Line 100"/>
              <p:cNvSpPr>
                <a:spLocks noChangeShapeType="1"/>
              </p:cNvSpPr>
              <p:nvPr/>
            </p:nvSpPr>
            <p:spPr bwMode="auto">
              <a:xfrm>
                <a:off x="4717" y="1956"/>
                <a:ext cx="91" cy="9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z="1600" b="1">
                  <a:solidFill>
                    <a:srgbClr val="000000"/>
                  </a:solidFill>
                  <a:latin typeface="Arial" panose="020B0604020202020204" pitchFamily="34" charset="0"/>
                </a:endParaRPr>
              </a:p>
            </p:txBody>
          </p:sp>
        </p:grpSp>
        <p:grpSp>
          <p:nvGrpSpPr>
            <p:cNvPr id="482405" name="Group 101"/>
            <p:cNvGrpSpPr>
              <a:grpSpLocks/>
            </p:cNvGrpSpPr>
            <p:nvPr/>
          </p:nvGrpSpPr>
          <p:grpSpPr bwMode="auto">
            <a:xfrm>
              <a:off x="4967" y="1956"/>
              <a:ext cx="91" cy="91"/>
              <a:chOff x="4717" y="1956"/>
              <a:chExt cx="91" cy="91"/>
            </a:xfrm>
          </p:grpSpPr>
          <p:sp>
            <p:nvSpPr>
              <p:cNvPr id="482406" name="Line 102"/>
              <p:cNvSpPr>
                <a:spLocks noChangeShapeType="1"/>
              </p:cNvSpPr>
              <p:nvPr/>
            </p:nvSpPr>
            <p:spPr bwMode="auto">
              <a:xfrm flipH="1">
                <a:off x="4717" y="1956"/>
                <a:ext cx="91" cy="9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z="1600" b="1">
                  <a:solidFill>
                    <a:srgbClr val="000000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482407" name="Line 103"/>
              <p:cNvSpPr>
                <a:spLocks noChangeShapeType="1"/>
              </p:cNvSpPr>
              <p:nvPr/>
            </p:nvSpPr>
            <p:spPr bwMode="auto">
              <a:xfrm>
                <a:off x="4717" y="1956"/>
                <a:ext cx="91" cy="9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z="1600" b="1">
                  <a:solidFill>
                    <a:srgbClr val="000000"/>
                  </a:solidFill>
                  <a:latin typeface="Arial" panose="020B0604020202020204" pitchFamily="34" charset="0"/>
                </a:endParaRPr>
              </a:p>
            </p:txBody>
          </p:sp>
        </p:grpSp>
        <p:grpSp>
          <p:nvGrpSpPr>
            <p:cNvPr id="482408" name="Group 104"/>
            <p:cNvGrpSpPr>
              <a:grpSpLocks/>
            </p:cNvGrpSpPr>
            <p:nvPr/>
          </p:nvGrpSpPr>
          <p:grpSpPr bwMode="auto">
            <a:xfrm>
              <a:off x="5058" y="1956"/>
              <a:ext cx="91" cy="91"/>
              <a:chOff x="4717" y="1956"/>
              <a:chExt cx="91" cy="91"/>
            </a:xfrm>
          </p:grpSpPr>
          <p:sp>
            <p:nvSpPr>
              <p:cNvPr id="482409" name="Line 105"/>
              <p:cNvSpPr>
                <a:spLocks noChangeShapeType="1"/>
              </p:cNvSpPr>
              <p:nvPr/>
            </p:nvSpPr>
            <p:spPr bwMode="auto">
              <a:xfrm flipH="1">
                <a:off x="4717" y="1956"/>
                <a:ext cx="91" cy="9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z="1600" b="1">
                  <a:solidFill>
                    <a:srgbClr val="000000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482410" name="Line 106"/>
              <p:cNvSpPr>
                <a:spLocks noChangeShapeType="1"/>
              </p:cNvSpPr>
              <p:nvPr/>
            </p:nvSpPr>
            <p:spPr bwMode="auto">
              <a:xfrm>
                <a:off x="4717" y="1956"/>
                <a:ext cx="91" cy="9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z="1600" b="1">
                  <a:solidFill>
                    <a:srgbClr val="000000"/>
                  </a:solidFill>
                  <a:latin typeface="Arial" panose="020B0604020202020204" pitchFamily="34" charset="0"/>
                </a:endParaRPr>
              </a:p>
            </p:txBody>
          </p:sp>
        </p:grpSp>
        <p:grpSp>
          <p:nvGrpSpPr>
            <p:cNvPr id="482411" name="Group 107"/>
            <p:cNvGrpSpPr>
              <a:grpSpLocks/>
            </p:cNvGrpSpPr>
            <p:nvPr/>
          </p:nvGrpSpPr>
          <p:grpSpPr bwMode="auto">
            <a:xfrm>
              <a:off x="5148" y="1958"/>
              <a:ext cx="45" cy="91"/>
              <a:chOff x="5148" y="1958"/>
              <a:chExt cx="137" cy="91"/>
            </a:xfrm>
          </p:grpSpPr>
          <p:sp>
            <p:nvSpPr>
              <p:cNvPr id="482412" name="Line 108"/>
              <p:cNvSpPr>
                <a:spLocks noChangeShapeType="1"/>
              </p:cNvSpPr>
              <p:nvPr/>
            </p:nvSpPr>
            <p:spPr bwMode="auto">
              <a:xfrm>
                <a:off x="5148" y="1958"/>
                <a:ext cx="137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z="1600" b="1">
                  <a:solidFill>
                    <a:srgbClr val="000000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482413" name="Line 109"/>
              <p:cNvSpPr>
                <a:spLocks noChangeShapeType="1"/>
              </p:cNvSpPr>
              <p:nvPr/>
            </p:nvSpPr>
            <p:spPr bwMode="auto">
              <a:xfrm>
                <a:off x="5148" y="2049"/>
                <a:ext cx="137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z="1600" b="1">
                  <a:solidFill>
                    <a:srgbClr val="000000"/>
                  </a:solidFill>
                  <a:latin typeface="Arial" panose="020B0604020202020204" pitchFamily="34" charset="0"/>
                </a:endParaRPr>
              </a:p>
            </p:txBody>
          </p:sp>
        </p:grpSp>
        <p:grpSp>
          <p:nvGrpSpPr>
            <p:cNvPr id="482414" name="Group 110"/>
            <p:cNvGrpSpPr>
              <a:grpSpLocks/>
            </p:cNvGrpSpPr>
            <p:nvPr/>
          </p:nvGrpSpPr>
          <p:grpSpPr bwMode="auto">
            <a:xfrm>
              <a:off x="4740" y="1956"/>
              <a:ext cx="46" cy="91"/>
              <a:chOff x="4649" y="1956"/>
              <a:chExt cx="137" cy="91"/>
            </a:xfrm>
          </p:grpSpPr>
          <p:sp>
            <p:nvSpPr>
              <p:cNvPr id="482415" name="Line 111"/>
              <p:cNvSpPr>
                <a:spLocks noChangeShapeType="1"/>
              </p:cNvSpPr>
              <p:nvPr/>
            </p:nvSpPr>
            <p:spPr bwMode="auto">
              <a:xfrm>
                <a:off x="4649" y="1956"/>
                <a:ext cx="137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z="1600" b="1">
                  <a:solidFill>
                    <a:srgbClr val="000000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482416" name="Line 112"/>
              <p:cNvSpPr>
                <a:spLocks noChangeShapeType="1"/>
              </p:cNvSpPr>
              <p:nvPr/>
            </p:nvSpPr>
            <p:spPr bwMode="auto">
              <a:xfrm>
                <a:off x="4649" y="2047"/>
                <a:ext cx="137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z="1600" b="1">
                  <a:solidFill>
                    <a:srgbClr val="000000"/>
                  </a:solidFill>
                  <a:latin typeface="Arial" panose="020B0604020202020204" pitchFamily="34" charset="0"/>
                </a:endParaRPr>
              </a:p>
            </p:txBody>
          </p:sp>
        </p:grpSp>
      </p:grpSp>
      <p:sp>
        <p:nvSpPr>
          <p:cNvPr id="482417" name="Rectangle 113"/>
          <p:cNvSpPr>
            <a:spLocks noChangeArrowheads="1"/>
          </p:cNvSpPr>
          <p:nvPr/>
        </p:nvSpPr>
        <p:spPr bwMode="auto">
          <a:xfrm>
            <a:off x="9445625" y="2274889"/>
            <a:ext cx="755650" cy="720725"/>
          </a:xfrm>
          <a:prstGeom prst="rect">
            <a:avLst/>
          </a:prstGeom>
          <a:noFill/>
          <a:ln w="127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1600" b="1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482418" name="Text Box 114"/>
          <p:cNvSpPr txBox="1">
            <a:spLocks noChangeArrowheads="1"/>
          </p:cNvSpPr>
          <p:nvPr/>
        </p:nvSpPr>
        <p:spPr bwMode="auto">
          <a:xfrm>
            <a:off x="9488489" y="2349500"/>
            <a:ext cx="623889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altLang="ru-RU" sz="1400" b="1">
                <a:solidFill>
                  <a:srgbClr val="FF0000"/>
                </a:solidFill>
                <a:latin typeface="Arial" panose="020B0604020202020204" pitchFamily="34" charset="0"/>
              </a:rPr>
              <a:t>GPX-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altLang="ru-RU" sz="1400" b="1">
                <a:solidFill>
                  <a:srgbClr val="FF0000"/>
                </a:solidFill>
                <a:latin typeface="Arial" panose="020B0604020202020204" pitchFamily="34" charset="0"/>
              </a:rPr>
              <a:t>TDC</a:t>
            </a:r>
          </a:p>
        </p:txBody>
      </p:sp>
      <p:sp>
        <p:nvSpPr>
          <p:cNvPr id="482419" name="Line 115"/>
          <p:cNvSpPr>
            <a:spLocks noChangeShapeType="1"/>
          </p:cNvSpPr>
          <p:nvPr/>
        </p:nvSpPr>
        <p:spPr bwMode="auto">
          <a:xfrm flipH="1">
            <a:off x="9374189" y="2311400"/>
            <a:ext cx="349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1600" b="1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482420" name="Line 116"/>
          <p:cNvSpPr>
            <a:spLocks noChangeShapeType="1"/>
          </p:cNvSpPr>
          <p:nvPr/>
        </p:nvSpPr>
        <p:spPr bwMode="auto">
          <a:xfrm>
            <a:off x="8545513" y="2132013"/>
            <a:ext cx="46831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1600" b="1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482421" name="Text Box 117"/>
          <p:cNvSpPr txBox="1">
            <a:spLocks noChangeArrowheads="1"/>
          </p:cNvSpPr>
          <p:nvPr/>
        </p:nvSpPr>
        <p:spPr bwMode="auto">
          <a:xfrm>
            <a:off x="9517063" y="2455864"/>
            <a:ext cx="1841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de-DE" altLang="ru-RU" sz="1200" b="1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482422" name="Rectangle 118"/>
          <p:cNvSpPr>
            <a:spLocks noChangeArrowheads="1"/>
          </p:cNvSpPr>
          <p:nvPr/>
        </p:nvSpPr>
        <p:spPr bwMode="auto">
          <a:xfrm>
            <a:off x="6816725" y="1916114"/>
            <a:ext cx="1873250" cy="1042987"/>
          </a:xfrm>
          <a:prstGeom prst="rect">
            <a:avLst/>
          </a:prstGeom>
          <a:noFill/>
          <a:ln w="127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1600" b="1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482423" name="Line 119"/>
          <p:cNvSpPr>
            <a:spLocks noChangeShapeType="1"/>
          </p:cNvSpPr>
          <p:nvPr/>
        </p:nvSpPr>
        <p:spPr bwMode="auto">
          <a:xfrm>
            <a:off x="8185150" y="2384425"/>
            <a:ext cx="0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1600" b="1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482424" name="Rectangle 120"/>
          <p:cNvSpPr>
            <a:spLocks noChangeArrowheads="1"/>
          </p:cNvSpPr>
          <p:nvPr/>
        </p:nvSpPr>
        <p:spPr bwMode="auto">
          <a:xfrm>
            <a:off x="4081463" y="2203451"/>
            <a:ext cx="1008062" cy="828675"/>
          </a:xfrm>
          <a:prstGeom prst="rect">
            <a:avLst/>
          </a:prstGeom>
          <a:noFill/>
          <a:ln w="127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1600" b="1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482425" name="Line 121"/>
          <p:cNvSpPr>
            <a:spLocks noChangeShapeType="1"/>
          </p:cNvSpPr>
          <p:nvPr/>
        </p:nvSpPr>
        <p:spPr bwMode="auto">
          <a:xfrm flipH="1">
            <a:off x="9301163" y="2347913"/>
            <a:ext cx="1079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1600" b="1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482426" name="Line 122"/>
          <p:cNvSpPr>
            <a:spLocks noChangeShapeType="1"/>
          </p:cNvSpPr>
          <p:nvPr/>
        </p:nvSpPr>
        <p:spPr bwMode="auto">
          <a:xfrm flipH="1">
            <a:off x="9229725" y="2384425"/>
            <a:ext cx="17938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1600" b="1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482427" name="Line 123"/>
          <p:cNvSpPr>
            <a:spLocks noChangeShapeType="1"/>
          </p:cNvSpPr>
          <p:nvPr/>
        </p:nvSpPr>
        <p:spPr bwMode="auto">
          <a:xfrm flipV="1">
            <a:off x="9374188" y="1808164"/>
            <a:ext cx="0" cy="5032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1600" b="1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482428" name="Line 124"/>
          <p:cNvSpPr>
            <a:spLocks noChangeShapeType="1"/>
          </p:cNvSpPr>
          <p:nvPr/>
        </p:nvSpPr>
        <p:spPr bwMode="auto">
          <a:xfrm flipV="1">
            <a:off x="9301163" y="2024063"/>
            <a:ext cx="0" cy="3238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1600" b="1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482429" name="Line 125"/>
          <p:cNvSpPr>
            <a:spLocks noChangeShapeType="1"/>
          </p:cNvSpPr>
          <p:nvPr/>
        </p:nvSpPr>
        <p:spPr bwMode="auto">
          <a:xfrm flipV="1">
            <a:off x="9229725" y="2274889"/>
            <a:ext cx="0" cy="1095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1600" b="1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482430" name="Line 126"/>
          <p:cNvSpPr>
            <a:spLocks noChangeShapeType="1"/>
          </p:cNvSpPr>
          <p:nvPr/>
        </p:nvSpPr>
        <p:spPr bwMode="auto">
          <a:xfrm>
            <a:off x="7861300" y="1951038"/>
            <a:ext cx="0" cy="25241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1600" b="1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482431" name="Line 127"/>
          <p:cNvSpPr>
            <a:spLocks noChangeShapeType="1"/>
          </p:cNvSpPr>
          <p:nvPr/>
        </p:nvSpPr>
        <p:spPr bwMode="auto">
          <a:xfrm>
            <a:off x="7069139" y="1700213"/>
            <a:ext cx="194468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1600" b="1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482432" name="Line 128"/>
          <p:cNvSpPr>
            <a:spLocks noChangeShapeType="1"/>
          </p:cNvSpPr>
          <p:nvPr/>
        </p:nvSpPr>
        <p:spPr bwMode="auto">
          <a:xfrm>
            <a:off x="7861301" y="1951038"/>
            <a:ext cx="11525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1600" b="1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482433" name="Rectangle 129"/>
          <p:cNvSpPr>
            <a:spLocks noChangeArrowheads="1"/>
          </p:cNvSpPr>
          <p:nvPr/>
        </p:nvSpPr>
        <p:spPr bwMode="auto">
          <a:xfrm>
            <a:off x="8148639" y="2239963"/>
            <a:ext cx="71437" cy="14446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1600" b="1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482434" name="Rectangle 130"/>
          <p:cNvSpPr>
            <a:spLocks noChangeArrowheads="1"/>
          </p:cNvSpPr>
          <p:nvPr/>
        </p:nvSpPr>
        <p:spPr bwMode="auto">
          <a:xfrm rot="5400000">
            <a:off x="8436769" y="2059782"/>
            <a:ext cx="71438" cy="1428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1600" b="1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482435" name="Line 131"/>
          <p:cNvSpPr>
            <a:spLocks noChangeShapeType="1"/>
          </p:cNvSpPr>
          <p:nvPr/>
        </p:nvSpPr>
        <p:spPr bwMode="auto">
          <a:xfrm>
            <a:off x="8258175" y="2132013"/>
            <a:ext cx="0" cy="3238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1600" b="1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482436" name="Line 132"/>
          <p:cNvSpPr>
            <a:spLocks noChangeShapeType="1"/>
          </p:cNvSpPr>
          <p:nvPr/>
        </p:nvSpPr>
        <p:spPr bwMode="auto">
          <a:xfrm flipV="1">
            <a:off x="8185150" y="2132013"/>
            <a:ext cx="0" cy="1079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1600" b="1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482437" name="Text Box 133"/>
          <p:cNvSpPr txBox="1">
            <a:spLocks noChangeArrowheads="1"/>
          </p:cNvSpPr>
          <p:nvPr/>
        </p:nvSpPr>
        <p:spPr bwMode="auto">
          <a:xfrm>
            <a:off x="2063751" y="3860801"/>
            <a:ext cx="7597775" cy="26161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altLang="ru-RU" b="1" dirty="0">
                <a:solidFill>
                  <a:srgbClr val="FF0000"/>
                </a:solidFill>
                <a:latin typeface="Arial" panose="020B0604020202020204" pitchFamily="34" charset="0"/>
              </a:rPr>
              <a:t>ASD8-B</a:t>
            </a:r>
            <a:r>
              <a:rPr lang="en-GB" altLang="ru-RU" b="1" dirty="0">
                <a:solidFill>
                  <a:srgbClr val="333399"/>
                </a:solidFill>
                <a:latin typeface="Arial" panose="020B0604020202020204" pitchFamily="34" charset="0"/>
              </a:rPr>
              <a:t> chip</a:t>
            </a:r>
            <a:r>
              <a:rPr lang="en-GB" altLang="ru-RU" sz="1600" b="1" dirty="0">
                <a:solidFill>
                  <a:srgbClr val="333399"/>
                </a:solidFill>
                <a:latin typeface="Arial" panose="020B0604020202020204" pitchFamily="34" charset="0"/>
              </a:rPr>
              <a:t> (8 </a:t>
            </a:r>
            <a:r>
              <a:rPr lang="en-GB" altLang="ru-RU" sz="1600" b="1" dirty="0" err="1">
                <a:solidFill>
                  <a:srgbClr val="333399"/>
                </a:solidFill>
                <a:latin typeface="Arial" panose="020B0604020202020204" pitchFamily="34" charset="0"/>
              </a:rPr>
              <a:t>ch</a:t>
            </a:r>
            <a:r>
              <a:rPr lang="en-GB" altLang="ru-RU" sz="1600" b="1" dirty="0">
                <a:solidFill>
                  <a:srgbClr val="333399"/>
                </a:solidFill>
                <a:latin typeface="Arial" panose="020B0604020202020204" pitchFamily="34" charset="0"/>
              </a:rPr>
              <a:t>): </a:t>
            </a:r>
            <a:r>
              <a:rPr lang="en-GB" altLang="ru-RU" sz="1400" b="1" dirty="0">
                <a:solidFill>
                  <a:srgbClr val="333399"/>
                </a:solidFill>
                <a:latin typeface="Arial" panose="020B0604020202020204" pitchFamily="34" charset="0"/>
              </a:rPr>
              <a:t>(M. Newcomer, U Penn, CERN 1999)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GB" altLang="ru-RU" sz="1400" b="1" dirty="0">
                <a:solidFill>
                  <a:srgbClr val="333399"/>
                </a:solidFill>
                <a:latin typeface="Arial" panose="020B0604020202020204" pitchFamily="34" charset="0"/>
              </a:rPr>
              <a:t> amplifier, shaper, pole-zero-cancellation, discriminator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GB" altLang="ru-RU" sz="1400" b="1" dirty="0">
                <a:solidFill>
                  <a:srgbClr val="333399"/>
                </a:solidFill>
                <a:latin typeface="Arial" panose="020B0604020202020204" pitchFamily="34" charset="0"/>
              </a:rPr>
              <a:t> </a:t>
            </a:r>
            <a:r>
              <a:rPr lang="en-GB" altLang="ru-RU" sz="1400" b="1" dirty="0">
                <a:solidFill>
                  <a:srgbClr val="FF0000"/>
                </a:solidFill>
                <a:latin typeface="Arial" panose="020B0604020202020204" pitchFamily="34" charset="0"/>
              </a:rPr>
              <a:t>~2-10 </a:t>
            </a:r>
            <a:r>
              <a:rPr lang="en-GB" altLang="ru-RU" sz="1400" b="1" dirty="0" err="1">
                <a:solidFill>
                  <a:srgbClr val="FF0000"/>
                </a:solidFill>
                <a:latin typeface="Arial" panose="020B0604020202020204" pitchFamily="34" charset="0"/>
              </a:rPr>
              <a:t>fC</a:t>
            </a:r>
            <a:r>
              <a:rPr lang="en-GB" altLang="ru-RU" sz="1400" b="1" dirty="0">
                <a:solidFill>
                  <a:srgbClr val="FF0000"/>
                </a:solidFill>
                <a:latin typeface="Arial" panose="020B0604020202020204" pitchFamily="34" charset="0"/>
              </a:rPr>
              <a:t> input threshold</a:t>
            </a:r>
            <a:r>
              <a:rPr lang="en-GB" altLang="ru-RU" sz="1400" b="1" dirty="0">
                <a:solidFill>
                  <a:srgbClr val="333399"/>
                </a:solidFill>
                <a:latin typeface="Arial" panose="020B0604020202020204" pitchFamily="34" charset="0"/>
              </a:rPr>
              <a:t>, impedance Z</a:t>
            </a:r>
            <a:r>
              <a:rPr lang="en-GB" altLang="ru-RU" sz="1400" b="1" baseline="-25000" dirty="0">
                <a:solidFill>
                  <a:srgbClr val="333399"/>
                </a:solidFill>
                <a:latin typeface="Arial" panose="020B0604020202020204" pitchFamily="34" charset="0"/>
              </a:rPr>
              <a:t>in</a:t>
            </a:r>
            <a:r>
              <a:rPr lang="en-GB" altLang="ru-RU" sz="1400" b="1" dirty="0">
                <a:solidFill>
                  <a:srgbClr val="333399"/>
                </a:solidFill>
                <a:latin typeface="Arial" panose="020B0604020202020204" pitchFamily="34" charset="0"/>
              </a:rPr>
              <a:t> ~120</a:t>
            </a:r>
            <a:r>
              <a:rPr lang="en-GB" altLang="ru-RU" sz="1400" b="1" dirty="0">
                <a:solidFill>
                  <a:srgbClr val="333399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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GB" altLang="ru-RU" sz="1400" b="1" dirty="0">
                <a:solidFill>
                  <a:srgbClr val="333399"/>
                </a:solidFill>
                <a:latin typeface="Arial" panose="020B0604020202020204" pitchFamily="34" charset="0"/>
              </a:rPr>
              <a:t> </a:t>
            </a:r>
            <a:r>
              <a:rPr lang="en-GB" altLang="ru-RU" sz="1400" b="1" dirty="0">
                <a:solidFill>
                  <a:srgbClr val="FF0000"/>
                </a:solidFill>
                <a:latin typeface="Arial" panose="020B0604020202020204" pitchFamily="34" charset="0"/>
              </a:rPr>
              <a:t>~20ns double pulse</a:t>
            </a:r>
            <a:r>
              <a:rPr lang="en-GB" altLang="ru-RU" sz="1400" b="1" dirty="0">
                <a:solidFill>
                  <a:srgbClr val="333399"/>
                </a:solidFill>
                <a:latin typeface="Arial" panose="020B0604020202020204" pitchFamily="34" charset="0"/>
              </a:rPr>
              <a:t> resolution,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GB" altLang="ru-RU" sz="1400" b="1" dirty="0">
                <a:solidFill>
                  <a:srgbClr val="333399"/>
                </a:solidFill>
                <a:latin typeface="Arial" panose="020B0604020202020204" pitchFamily="34" charset="0"/>
              </a:rPr>
              <a:t> </a:t>
            </a:r>
            <a:r>
              <a:rPr lang="en-GB" altLang="ru-RU" sz="1400" b="1" dirty="0">
                <a:solidFill>
                  <a:srgbClr val="FF0000"/>
                </a:solidFill>
                <a:latin typeface="Arial" panose="020B0604020202020204" pitchFamily="34" charset="0"/>
              </a:rPr>
              <a:t>~200ps timing</a:t>
            </a:r>
            <a:r>
              <a:rPr lang="en-GB" altLang="ru-RU" sz="1400" b="1" dirty="0">
                <a:solidFill>
                  <a:srgbClr val="333399"/>
                </a:solidFill>
                <a:latin typeface="Arial" panose="020B0604020202020204" pitchFamily="34" charset="0"/>
              </a:rPr>
              <a:t> accuracy (</a:t>
            </a:r>
            <a:r>
              <a:rPr lang="en-GB" altLang="ru-RU" sz="1400" b="1" dirty="0">
                <a:solidFill>
                  <a:srgbClr val="FF0000"/>
                </a:solidFill>
                <a:latin typeface="Arial" panose="020B0604020202020204" pitchFamily="34" charset="0"/>
              </a:rPr>
              <a:t>our</a:t>
            </a:r>
            <a:r>
              <a:rPr lang="en-GB" altLang="ru-RU" sz="1400" b="1" dirty="0">
                <a:solidFill>
                  <a:srgbClr val="333399"/>
                </a:solidFill>
                <a:latin typeface="Arial" panose="020B0604020202020204" pitchFamily="34" charset="0"/>
              </a:rPr>
              <a:t> </a:t>
            </a:r>
            <a:r>
              <a:rPr lang="en-GB" altLang="ru-RU" sz="1400" b="1" dirty="0">
                <a:solidFill>
                  <a:srgbClr val="FF0000"/>
                </a:solidFill>
                <a:latin typeface="Arial" panose="020B0604020202020204" pitchFamily="34" charset="0"/>
              </a:rPr>
              <a:t>measure</a:t>
            </a:r>
            <a:r>
              <a:rPr lang="en-GB" altLang="ru-RU" sz="1400" b="1" dirty="0">
                <a:solidFill>
                  <a:srgbClr val="333399"/>
                </a:solidFill>
                <a:latin typeface="Arial" panose="020B0604020202020204" pitchFamily="34" charset="0"/>
              </a:rPr>
              <a:t>, incl. straw &amp; preamp)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GB" altLang="ru-RU" sz="1400" b="1" dirty="0">
                <a:solidFill>
                  <a:srgbClr val="333399"/>
                </a:solidFill>
                <a:latin typeface="Arial" panose="020B0604020202020204" pitchFamily="34" charset="0"/>
              </a:rPr>
              <a:t>  </a:t>
            </a:r>
            <a:r>
              <a:rPr lang="en-US" altLang="ru-RU" sz="1400" b="1" dirty="0">
                <a:solidFill>
                  <a:srgbClr val="33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±3V, ~140mW/chip, </a:t>
            </a:r>
            <a:r>
              <a:rPr lang="en-US" altLang="ru-RU" sz="1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low power LVDS-output</a:t>
            </a:r>
            <a:r>
              <a:rPr lang="en-US" altLang="ru-RU" sz="1400" b="1" dirty="0">
                <a:solidFill>
                  <a:srgbClr val="33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(~ 100mW) </a:t>
            </a:r>
            <a:endParaRPr lang="en-GB" altLang="ru-RU" sz="1400" b="1" dirty="0">
              <a:solidFill>
                <a:srgbClr val="333399"/>
              </a:solidFill>
              <a:latin typeface="Arial" panose="020B0604020202020204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GB" altLang="ru-RU" sz="1400" b="1" dirty="0">
                <a:solidFill>
                  <a:srgbClr val="333399"/>
                </a:solidFill>
                <a:latin typeface="Arial" panose="020B0604020202020204" pitchFamily="34" charset="0"/>
              </a:rPr>
              <a:t> differential layout to minimize pickup and crosstalk, common mode noise rejection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lang="en-GB" altLang="ru-RU" sz="1400" b="1" dirty="0">
              <a:solidFill>
                <a:srgbClr val="333399"/>
              </a:solidFill>
              <a:latin typeface="Arial" panose="020B0604020202020204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GB" altLang="ru-RU" sz="1400" b="1" dirty="0">
                <a:solidFill>
                  <a:srgbClr val="333399"/>
                </a:solidFill>
                <a:latin typeface="Arial" panose="020B0604020202020204" pitchFamily="34" charset="0"/>
              </a:rPr>
              <a:t> </a:t>
            </a:r>
            <a:r>
              <a:rPr lang="en-GB" altLang="ru-RU" sz="1600" b="1" dirty="0">
                <a:solidFill>
                  <a:srgbClr val="333399"/>
                </a:solidFill>
                <a:latin typeface="Arial" panose="020B0604020202020204" pitchFamily="34" charset="0"/>
              </a:rPr>
              <a:t>low input impedance and threshold </a:t>
            </a:r>
            <a:r>
              <a:rPr lang="en-GB" altLang="ru-RU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sym typeface="ZapfDingbats" pitchFamily="82" charset="2"/>
              </a:rPr>
              <a:t> </a:t>
            </a:r>
            <a:r>
              <a:rPr lang="en-GB" altLang="ru-RU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susceptible to RF sources (pickup)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GB" altLang="ru-RU" sz="1600" b="1" dirty="0">
                <a:solidFill>
                  <a:srgbClr val="FF0000"/>
                </a:solidFill>
                <a:latin typeface="Arial" panose="020B0604020202020204" pitchFamily="34" charset="0"/>
              </a:rPr>
              <a:t> dedicated grounding scheme</a:t>
            </a:r>
            <a:r>
              <a:rPr lang="en-GB" altLang="ru-RU" sz="1600" b="1" dirty="0">
                <a:solidFill>
                  <a:srgbClr val="333399"/>
                </a:solidFill>
                <a:latin typeface="Arial" panose="020B0604020202020204" pitchFamily="34" charset="0"/>
              </a:rPr>
              <a:t>, input and output cabling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GB" altLang="ru-RU" sz="1600" b="1" dirty="0">
                <a:solidFill>
                  <a:srgbClr val="FF0000"/>
                </a:solidFill>
                <a:latin typeface="Arial" panose="020B0604020202020204" pitchFamily="34" charset="0"/>
              </a:rPr>
              <a:t> threshold characteristic adjusted </a:t>
            </a:r>
            <a:r>
              <a:rPr lang="en-GB" altLang="ru-RU" sz="1600" b="1" dirty="0">
                <a:solidFill>
                  <a:srgbClr val="333399"/>
                </a:solidFill>
                <a:latin typeface="Arial" panose="020B0604020202020204" pitchFamily="34" charset="0"/>
              </a:rPr>
              <a:t>to our preamplifier </a:t>
            </a:r>
            <a:r>
              <a:rPr lang="en-GB" altLang="ru-RU" sz="1600" b="1" dirty="0">
                <a:solidFill>
                  <a:srgbClr val="333399"/>
                </a:solidFill>
                <a:latin typeface="Arial" panose="020B0604020202020204" pitchFamily="34" charset="0"/>
                <a:sym typeface="ZapfDingbats" pitchFamily="82" charset="2"/>
              </a:rPr>
              <a:t></a:t>
            </a:r>
            <a:r>
              <a:rPr lang="en-GB" altLang="ru-RU" sz="16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</a:p>
        </p:txBody>
      </p:sp>
      <p:sp>
        <p:nvSpPr>
          <p:cNvPr id="482438" name="Line 134"/>
          <p:cNvSpPr>
            <a:spLocks noChangeShapeType="1"/>
          </p:cNvSpPr>
          <p:nvPr/>
        </p:nvSpPr>
        <p:spPr bwMode="auto">
          <a:xfrm flipH="1">
            <a:off x="8185150" y="2132013"/>
            <a:ext cx="2159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1600" b="1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482439" name="Line 135"/>
          <p:cNvSpPr>
            <a:spLocks noChangeShapeType="1"/>
          </p:cNvSpPr>
          <p:nvPr/>
        </p:nvSpPr>
        <p:spPr bwMode="auto">
          <a:xfrm>
            <a:off x="4656138" y="2851150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1600" b="1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482440" name="Line 136"/>
          <p:cNvSpPr>
            <a:spLocks noChangeShapeType="1"/>
          </p:cNvSpPr>
          <p:nvPr/>
        </p:nvSpPr>
        <p:spPr bwMode="auto">
          <a:xfrm>
            <a:off x="4656138" y="2851151"/>
            <a:ext cx="0" cy="349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1600" b="1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482441" name="Line 137"/>
          <p:cNvSpPr>
            <a:spLocks noChangeShapeType="1"/>
          </p:cNvSpPr>
          <p:nvPr/>
        </p:nvSpPr>
        <p:spPr bwMode="auto">
          <a:xfrm>
            <a:off x="4729163" y="2816226"/>
            <a:ext cx="0" cy="349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1600" b="1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482442" name="Line 138"/>
          <p:cNvSpPr>
            <a:spLocks noChangeShapeType="1"/>
          </p:cNvSpPr>
          <p:nvPr/>
        </p:nvSpPr>
        <p:spPr bwMode="auto">
          <a:xfrm>
            <a:off x="4511675" y="2779714"/>
            <a:ext cx="0" cy="349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1600" b="1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482443" name="Line 139"/>
          <p:cNvSpPr>
            <a:spLocks noChangeShapeType="1"/>
          </p:cNvSpPr>
          <p:nvPr/>
        </p:nvSpPr>
        <p:spPr bwMode="auto">
          <a:xfrm>
            <a:off x="4584700" y="2743201"/>
            <a:ext cx="0" cy="349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1600" b="1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482444" name="Text Box 140"/>
          <p:cNvSpPr txBox="1">
            <a:spLocks noChangeArrowheads="1"/>
          </p:cNvSpPr>
          <p:nvPr/>
        </p:nvSpPr>
        <p:spPr bwMode="auto">
          <a:xfrm>
            <a:off x="4044951" y="3284539"/>
            <a:ext cx="1141659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altLang="ru-RU" sz="1200">
                <a:solidFill>
                  <a:srgbClr val="000000"/>
                </a:solidFill>
                <a:latin typeface="Arial" panose="020B0604020202020204" pitchFamily="34" charset="0"/>
              </a:rPr>
              <a:t>I = dQ/dt </a:t>
            </a:r>
            <a:r>
              <a:rPr lang="en-GB" altLang="ru-RU" sz="1200">
                <a:solidFill>
                  <a:srgbClr val="000000"/>
                </a:solidFill>
                <a:latin typeface="Arial" panose="020B0604020202020204" pitchFamily="34" charset="0"/>
                <a:sym typeface="ZapfDingbats" pitchFamily="82" charset="2"/>
              </a:rPr>
              <a:t> U</a:t>
            </a:r>
          </a:p>
        </p:txBody>
      </p:sp>
      <p:sp>
        <p:nvSpPr>
          <p:cNvPr id="482445" name="Text Box 141"/>
          <p:cNvSpPr txBox="1">
            <a:spLocks noChangeArrowheads="1"/>
          </p:cNvSpPr>
          <p:nvPr/>
        </p:nvSpPr>
        <p:spPr bwMode="auto">
          <a:xfrm>
            <a:off x="7408863" y="2967038"/>
            <a:ext cx="8699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altLang="ru-RU" sz="1600" b="1">
                <a:solidFill>
                  <a:srgbClr val="FF0000"/>
                </a:solidFill>
                <a:latin typeface="Arial" panose="020B0604020202020204" pitchFamily="34" charset="0"/>
              </a:rPr>
              <a:t>ASD8B</a:t>
            </a:r>
          </a:p>
        </p:txBody>
      </p:sp>
      <p:sp>
        <p:nvSpPr>
          <p:cNvPr id="482446" name="Text Box 142"/>
          <p:cNvSpPr txBox="1">
            <a:spLocks noChangeArrowheads="1"/>
          </p:cNvSpPr>
          <p:nvPr/>
        </p:nvSpPr>
        <p:spPr bwMode="auto">
          <a:xfrm>
            <a:off x="4152900" y="3032125"/>
            <a:ext cx="92868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altLang="ru-RU" sz="1600" b="1">
                <a:solidFill>
                  <a:srgbClr val="FF0000"/>
                </a:solidFill>
                <a:latin typeface="Arial" panose="020B0604020202020204" pitchFamily="34" charset="0"/>
              </a:rPr>
              <a:t>Preamp</a:t>
            </a:r>
          </a:p>
        </p:txBody>
      </p:sp>
      <p:sp>
        <p:nvSpPr>
          <p:cNvPr id="482447" name="Line 143"/>
          <p:cNvSpPr>
            <a:spLocks noChangeShapeType="1"/>
          </p:cNvSpPr>
          <p:nvPr/>
        </p:nvSpPr>
        <p:spPr bwMode="auto">
          <a:xfrm>
            <a:off x="5843588" y="1628775"/>
            <a:ext cx="0" cy="1836738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1600" b="1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482448" name="Line 144"/>
          <p:cNvSpPr>
            <a:spLocks noChangeShapeType="1"/>
          </p:cNvSpPr>
          <p:nvPr/>
        </p:nvSpPr>
        <p:spPr bwMode="auto">
          <a:xfrm flipH="1">
            <a:off x="5448300" y="1628775"/>
            <a:ext cx="395288" cy="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1600" b="1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482449" name="Text Box 145"/>
          <p:cNvSpPr txBox="1">
            <a:spLocks noChangeArrowheads="1"/>
          </p:cNvSpPr>
          <p:nvPr/>
        </p:nvSpPr>
        <p:spPr bwMode="auto">
          <a:xfrm>
            <a:off x="4440238" y="1449388"/>
            <a:ext cx="950912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altLang="ru-RU" sz="1600" b="1">
                <a:solidFill>
                  <a:srgbClr val="FF0000"/>
                </a:solidFill>
                <a:latin typeface="Arial" panose="020B0604020202020204" pitchFamily="34" charset="0"/>
              </a:rPr>
              <a:t>vacuum</a:t>
            </a:r>
          </a:p>
        </p:txBody>
      </p:sp>
      <p:sp>
        <p:nvSpPr>
          <p:cNvPr id="482450" name="Text Box 146"/>
          <p:cNvSpPr txBox="1">
            <a:spLocks noChangeArrowheads="1"/>
          </p:cNvSpPr>
          <p:nvPr/>
        </p:nvSpPr>
        <p:spPr bwMode="auto">
          <a:xfrm>
            <a:off x="5861050" y="2663825"/>
            <a:ext cx="46990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altLang="ru-RU" sz="1200">
                <a:solidFill>
                  <a:srgbClr val="000000"/>
                </a:solidFill>
                <a:latin typeface="Arial" panose="020B0604020202020204" pitchFamily="34" charset="0"/>
              </a:rPr>
              <a:t>50</a:t>
            </a:r>
            <a:r>
              <a:rPr lang="en-GB" altLang="ru-RU" sz="1200">
                <a:solidFill>
                  <a:srgbClr val="000000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</a:t>
            </a:r>
          </a:p>
        </p:txBody>
      </p:sp>
    </p:spTree>
    <p:extLst>
      <p:ext uri="{BB962C8B-B14F-4D97-AF65-F5344CB8AC3E}">
        <p14:creationId xmlns:p14="http://schemas.microsoft.com/office/powerpoint/2010/main" val="2676438484"/>
      </p:ext>
    </p:extLst>
  </p:cSld>
  <p:clrMapOvr>
    <a:masterClrMapping/>
  </p:clrMapOvr>
  <p:transition spd="med">
    <p:zoom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altLang="ru-RU" smtClean="0"/>
              <a:t>Nov-26, 2007, PAC</a:t>
            </a:r>
            <a:endParaRPr lang="de-DE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altLang="ru-RU" smtClean="0"/>
              <a:t>Peter Wintz </a:t>
            </a:r>
            <a:endParaRPr lang="en-GB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92D409-858A-432C-BDF8-03E75477853C}" type="slidenum">
              <a:rPr lang="en-GB" altLang="ru-RU" smtClean="0"/>
              <a:pPr/>
              <a:t>11</a:t>
            </a:fld>
            <a:r>
              <a:rPr lang="en-GB" altLang="ru-RU" smtClean="0"/>
              <a:t>/9</a:t>
            </a:r>
            <a:r>
              <a:rPr lang="en-GB" altLang="ru-RU" sz="1000" u="sng" smtClean="0">
                <a:effectLst/>
              </a:rPr>
              <a:t>  </a:t>
            </a:r>
            <a:endParaRPr lang="en-GB" altLang="ru-RU" sz="1000">
              <a:effectLst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0655" y="-70258"/>
            <a:ext cx="9248362" cy="6928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9720915"/>
      </p:ext>
    </p:extLst>
  </p:cSld>
  <p:clrMapOvr>
    <a:masterClrMapping/>
  </p:clrMapOvr>
  <p:transition spd="med">
    <p:zoom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altLang="ru-RU" smtClean="0"/>
              <a:t>Nov-26, 2007, PAC</a:t>
            </a:r>
            <a:endParaRPr lang="de-DE" alt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altLang="ru-RU" smtClean="0"/>
              <a:t>Peter Wintz </a:t>
            </a:r>
            <a:endParaRPr lang="en-GB" alt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20981B-AFF2-45FF-8A1B-C4123B8D74AA}" type="slidenum">
              <a:rPr lang="en-GB" altLang="ru-RU" smtClean="0"/>
              <a:pPr/>
              <a:t>12</a:t>
            </a:fld>
            <a:r>
              <a:rPr lang="en-GB" altLang="ru-RU" smtClean="0"/>
              <a:t>/9</a:t>
            </a:r>
            <a:r>
              <a:rPr lang="en-GB" altLang="ru-RU" sz="1000" u="sng" smtClean="0">
                <a:effectLst/>
              </a:rPr>
              <a:t>  </a:t>
            </a:r>
            <a:endParaRPr lang="en-GB" altLang="ru-RU" sz="1000">
              <a:effectLst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0829" y="0"/>
            <a:ext cx="9252274" cy="6874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4276794"/>
      </p:ext>
    </p:extLst>
  </p:cSld>
  <p:clrMapOvr>
    <a:masterClrMapping/>
  </p:clrMapOvr>
  <p:transition spd="med">
    <p:zoom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altLang="ru-RU" smtClean="0"/>
              <a:t>Nov-26, 2007, PAC</a:t>
            </a:r>
            <a:endParaRPr lang="de-DE" alt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altLang="ru-RU" smtClean="0"/>
              <a:t>Peter Wintz </a:t>
            </a:r>
            <a:endParaRPr lang="en-GB" alt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20981B-AFF2-45FF-8A1B-C4123B8D74AA}" type="slidenum">
              <a:rPr lang="en-GB" altLang="ru-RU" smtClean="0"/>
              <a:pPr/>
              <a:t>13</a:t>
            </a:fld>
            <a:r>
              <a:rPr lang="en-GB" altLang="ru-RU" smtClean="0"/>
              <a:t>/9</a:t>
            </a:r>
            <a:r>
              <a:rPr lang="en-GB" altLang="ru-RU" sz="1000" u="sng" smtClean="0">
                <a:effectLst/>
              </a:rPr>
              <a:t>  </a:t>
            </a:r>
            <a:endParaRPr lang="en-GB" altLang="ru-RU" sz="1000">
              <a:effectLst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02865" y="-4069"/>
            <a:ext cx="9089135" cy="686206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75208" y="1873188"/>
            <a:ext cx="26237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Масса 1 трубки – 2.2 г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92329373"/>
      </p:ext>
    </p:extLst>
  </p:cSld>
  <p:clrMapOvr>
    <a:masterClrMapping/>
  </p:clrMapOvr>
  <p:transition spd="med">
    <p:zoom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altLang="ru-RU" smtClean="0"/>
              <a:t>Nov-26, 2007, PAC</a:t>
            </a:r>
            <a:endParaRPr lang="de-DE" alt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altLang="ru-RU" smtClean="0"/>
              <a:t>Peter Wintz </a:t>
            </a:r>
            <a:endParaRPr lang="en-GB" alt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20981B-AFF2-45FF-8A1B-C4123B8D74AA}" type="slidenum">
              <a:rPr lang="en-GB" altLang="ru-RU" smtClean="0"/>
              <a:pPr/>
              <a:t>14</a:t>
            </a:fld>
            <a:r>
              <a:rPr lang="en-GB" altLang="ru-RU" smtClean="0"/>
              <a:t>/9</a:t>
            </a:r>
            <a:r>
              <a:rPr lang="en-GB" altLang="ru-RU" sz="1000" u="sng" smtClean="0">
                <a:effectLst/>
              </a:rPr>
              <a:t>  </a:t>
            </a:r>
            <a:endParaRPr lang="en-GB" altLang="ru-RU" sz="1000">
              <a:effectLst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2481" y="708604"/>
            <a:ext cx="6622741" cy="491780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805344" y="5921406"/>
            <a:ext cx="50545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Склейка трубок на стапеле. Точность 20 мкм.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07801945"/>
      </p:ext>
    </p:extLst>
  </p:cSld>
  <p:clrMapOvr>
    <a:masterClrMapping/>
  </p:clrMapOvr>
  <p:transition spd="med">
    <p:zoom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altLang="ru-RU">
                <a:latin typeface="Arial" panose="020B0604020202020204" pitchFamily="34" charset="0"/>
              </a:rPr>
              <a:t>Nov-26, 2007, PAC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altLang="ru-RU">
                <a:solidFill>
                  <a:srgbClr val="333399"/>
                </a:solidFill>
                <a:latin typeface="Arial" panose="020B0604020202020204" pitchFamily="34" charset="0"/>
              </a:rPr>
              <a:t>Peter Wintz 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3EDE4682-4C1C-4729-9913-3F0BD031EA67}" type="slidenum">
              <a:rPr lang="en-GB" altLang="ru-RU">
                <a:latin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15</a:t>
            </a:fld>
            <a:r>
              <a:rPr lang="en-GB" altLang="ru-RU">
                <a:latin typeface="Arial" panose="020B0604020202020204" pitchFamily="34" charset="0"/>
              </a:rPr>
              <a:t>/9</a:t>
            </a:r>
            <a:r>
              <a:rPr lang="en-GB" altLang="ru-RU" sz="1000" u="sng">
                <a:effectLst/>
                <a:latin typeface="Arial" panose="020B0604020202020204" pitchFamily="34" charset="0"/>
              </a:rPr>
              <a:t>  </a:t>
            </a:r>
            <a:endParaRPr lang="en-GB" altLang="ru-RU" sz="1000">
              <a:effectLst/>
              <a:latin typeface="Arial" panose="020B0604020202020204" pitchFamily="34" charset="0"/>
            </a:endParaRPr>
          </a:p>
        </p:txBody>
      </p:sp>
      <p:sp>
        <p:nvSpPr>
          <p:cNvPr id="4884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ru-RU"/>
              <a:t> </a:t>
            </a:r>
          </a:p>
        </p:txBody>
      </p:sp>
      <p:pic>
        <p:nvPicPr>
          <p:cNvPr id="488452" name="Picture 4" descr="small_DSCF067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3840" y="404813"/>
            <a:ext cx="7965866" cy="5967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2971195"/>
      </p:ext>
    </p:extLst>
  </p:cSld>
  <p:clrMapOvr>
    <a:masterClrMapping/>
  </p:clrMapOvr>
  <p:transition spd="med">
    <p:zoom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altLang="ru-RU" smtClean="0"/>
              <a:t>Nov-26, 2007, PAC</a:t>
            </a:r>
            <a:endParaRPr lang="de-DE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altLang="ru-RU" smtClean="0"/>
              <a:t>Peter Wintz </a:t>
            </a:r>
            <a:endParaRPr lang="en-GB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92D409-858A-432C-BDF8-03E75477853C}" type="slidenum">
              <a:rPr lang="en-GB" altLang="ru-RU" smtClean="0"/>
              <a:pPr/>
              <a:t>16</a:t>
            </a:fld>
            <a:r>
              <a:rPr lang="en-GB" altLang="ru-RU" smtClean="0"/>
              <a:t>/9</a:t>
            </a:r>
            <a:r>
              <a:rPr lang="en-GB" altLang="ru-RU" sz="1000" u="sng" smtClean="0">
                <a:effectLst/>
              </a:rPr>
              <a:t>  </a:t>
            </a:r>
            <a:endParaRPr lang="en-GB" altLang="ru-RU" sz="1000">
              <a:effectLst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193" y="1802166"/>
            <a:ext cx="11017611" cy="3311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9491877"/>
      </p:ext>
    </p:extLst>
  </p:cSld>
  <p:clrMapOvr>
    <a:masterClrMapping/>
  </p:clrMapOvr>
  <p:transition spd="med">
    <p:zoom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PANDA</a:t>
            </a:r>
            <a:r>
              <a:rPr lang="en-US" dirty="0" smtClean="0"/>
              <a:t> </a:t>
            </a:r>
            <a:r>
              <a:rPr lang="en-US" dirty="0"/>
              <a:t>STT</a:t>
            </a:r>
            <a:endParaRPr lang="ru-RU" dirty="0"/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56428432"/>
              </p:ext>
            </p:extLst>
          </p:nvPr>
        </p:nvGraphicFramePr>
        <p:xfrm>
          <a:off x="6918926" y="1418400"/>
          <a:ext cx="5273074" cy="503463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65602">
                  <a:extLst>
                    <a:ext uri="{9D8B030D-6E8A-4147-A177-3AD203B41FA5}">
                      <a16:colId xmlns:a16="http://schemas.microsoft.com/office/drawing/2014/main" val="258661345"/>
                    </a:ext>
                  </a:extLst>
                </a:gridCol>
                <a:gridCol w="1707472">
                  <a:extLst>
                    <a:ext uri="{9D8B030D-6E8A-4147-A177-3AD203B41FA5}">
                      <a16:colId xmlns:a16="http://schemas.microsoft.com/office/drawing/2014/main" val="3578394215"/>
                    </a:ext>
                  </a:extLst>
                </a:gridCol>
              </a:tblGrid>
              <a:tr h="366439">
                <a:tc>
                  <a:txBody>
                    <a:bodyPr/>
                    <a:lstStyle/>
                    <a:p>
                      <a:r>
                        <a:rPr lang="ru-RU" dirty="0"/>
                        <a:t>Диаметр трубки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/>
                        <a:t>10мм.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958014435"/>
                  </a:ext>
                </a:extLst>
              </a:tr>
              <a:tr h="366439">
                <a:tc>
                  <a:txBody>
                    <a:bodyPr/>
                    <a:lstStyle/>
                    <a:p>
                      <a:r>
                        <a:rPr lang="ru-RU" dirty="0"/>
                        <a:t>Длина чувствительной области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</a:t>
                      </a:r>
                      <a:r>
                        <a:rPr lang="ru-RU" dirty="0" smtClean="0"/>
                        <a:t>50</a:t>
                      </a:r>
                      <a:r>
                        <a:rPr lang="en-US" dirty="0" smtClean="0"/>
                        <a:t>0 </a:t>
                      </a:r>
                      <a:r>
                        <a:rPr lang="ru-RU" dirty="0" smtClean="0"/>
                        <a:t>мм</a:t>
                      </a:r>
                      <a:r>
                        <a:rPr lang="ru-RU" dirty="0"/>
                        <a:t>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4534084"/>
                  </a:ext>
                </a:extLst>
              </a:tr>
              <a:tr h="366439">
                <a:tc>
                  <a:txBody>
                    <a:bodyPr/>
                    <a:lstStyle/>
                    <a:p>
                      <a:r>
                        <a:rPr lang="ru-RU" dirty="0"/>
                        <a:t>Анодная проволочка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W, </a:t>
                      </a:r>
                      <a:r>
                        <a:rPr lang="en-US" dirty="0" smtClean="0"/>
                        <a:t>20</a:t>
                      </a:r>
                      <a:r>
                        <a:rPr lang="ru-RU" dirty="0" smtClean="0"/>
                        <a:t>мкм</a:t>
                      </a:r>
                      <a:r>
                        <a:rPr lang="ru-RU" dirty="0"/>
                        <a:t>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159986070"/>
                  </a:ext>
                </a:extLst>
              </a:tr>
              <a:tr h="366439">
                <a:tc>
                  <a:txBody>
                    <a:bodyPr/>
                    <a:lstStyle/>
                    <a:p>
                      <a:r>
                        <a:rPr lang="ru-RU" dirty="0" smtClean="0"/>
                        <a:t>Стенка</a:t>
                      </a:r>
                      <a:endParaRPr lang="ru-R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Лавсан,</a:t>
                      </a:r>
                      <a:r>
                        <a:rPr lang="ru-RU" baseline="0" dirty="0" smtClean="0"/>
                        <a:t> 2 слоя, толщина 27 мкм</a:t>
                      </a:r>
                      <a:endParaRPr lang="ru-RU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34779932"/>
                  </a:ext>
                </a:extLst>
              </a:tr>
              <a:tr h="366439">
                <a:tc>
                  <a:txBody>
                    <a:bodyPr/>
                    <a:lstStyle/>
                    <a:p>
                      <a:r>
                        <a:rPr lang="ru-RU"/>
                        <a:t>Радиус первого слоя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150 </a:t>
                      </a:r>
                      <a:r>
                        <a:rPr lang="ru-RU" dirty="0" smtClean="0"/>
                        <a:t>мм</a:t>
                      </a:r>
                      <a:r>
                        <a:rPr lang="ru-RU" dirty="0"/>
                        <a:t>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737165996"/>
                  </a:ext>
                </a:extLst>
              </a:tr>
              <a:tr h="366439">
                <a:tc>
                  <a:txBody>
                    <a:bodyPr/>
                    <a:lstStyle/>
                    <a:p>
                      <a:r>
                        <a:rPr lang="ru-RU"/>
                        <a:t>Радиус последнего слоя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450 </a:t>
                      </a:r>
                      <a:r>
                        <a:rPr lang="ru-RU" dirty="0" smtClean="0"/>
                        <a:t>мм</a:t>
                      </a:r>
                      <a:r>
                        <a:rPr lang="ru-RU" dirty="0"/>
                        <a:t>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574332387"/>
                  </a:ext>
                </a:extLst>
              </a:tr>
              <a:tr h="366439">
                <a:tc>
                  <a:txBody>
                    <a:bodyPr/>
                    <a:lstStyle/>
                    <a:p>
                      <a:r>
                        <a:rPr lang="ru-RU" dirty="0"/>
                        <a:t>Число слоев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27</a:t>
                      </a:r>
                      <a:r>
                        <a:rPr lang="ru-RU" baseline="0" dirty="0" smtClean="0"/>
                        <a:t> (8 аксиальных, 2.9</a:t>
                      </a:r>
                      <a:r>
                        <a:rPr lang="ru-RU" baseline="30000" dirty="0" smtClean="0"/>
                        <a:t>о</a:t>
                      </a:r>
                      <a:r>
                        <a:rPr lang="ru-RU" baseline="0" dirty="0" smtClean="0"/>
                        <a:t>)</a:t>
                      </a:r>
                      <a:endParaRPr lang="ru-RU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876442701"/>
                  </a:ext>
                </a:extLst>
              </a:tr>
              <a:tr h="366439">
                <a:tc>
                  <a:txBody>
                    <a:bodyPr/>
                    <a:lstStyle/>
                    <a:p>
                      <a:r>
                        <a:rPr lang="ru-RU" dirty="0" smtClean="0"/>
                        <a:t>Импульсное разрешение</a:t>
                      </a:r>
                      <a:endParaRPr lang="ru-R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1-2%</a:t>
                      </a:r>
                      <a:r>
                        <a:rPr lang="ru-RU" baseline="0" dirty="0" smtClean="0"/>
                        <a:t> </a:t>
                      </a:r>
                      <a:r>
                        <a:rPr lang="el-GR" baseline="0" dirty="0" smtClean="0"/>
                        <a:t>σ</a:t>
                      </a:r>
                      <a:r>
                        <a:rPr lang="en-US" baseline="-25000" dirty="0" smtClean="0"/>
                        <a:t>p</a:t>
                      </a:r>
                      <a:r>
                        <a:rPr lang="en-US" baseline="0" dirty="0" smtClean="0"/>
                        <a:t>/p</a:t>
                      </a:r>
                      <a:endParaRPr lang="ru-RU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656224921"/>
                  </a:ext>
                </a:extLst>
              </a:tr>
              <a:tr h="366439">
                <a:tc>
                  <a:txBody>
                    <a:bodyPr/>
                    <a:lstStyle/>
                    <a:p>
                      <a:r>
                        <a:rPr lang="ru-RU" dirty="0"/>
                        <a:t>Полное число трубок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4636</a:t>
                      </a:r>
                      <a:endParaRPr lang="ru-RU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444448995"/>
                  </a:ext>
                </a:extLst>
              </a:tr>
              <a:tr h="366439">
                <a:tc>
                  <a:txBody>
                    <a:bodyPr/>
                    <a:lstStyle/>
                    <a:p>
                      <a:r>
                        <a:rPr lang="ru-RU" dirty="0"/>
                        <a:t>Полная</a:t>
                      </a:r>
                      <a:r>
                        <a:rPr lang="ru-RU" baseline="0" dirty="0"/>
                        <a:t> </a:t>
                      </a:r>
                      <a:r>
                        <a:rPr lang="ru-RU" baseline="0" dirty="0" smtClean="0"/>
                        <a:t>масса в сборе</a:t>
                      </a:r>
                      <a:endParaRPr lang="ru-R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~</a:t>
                      </a:r>
                      <a:r>
                        <a:rPr lang="ru-RU" dirty="0" smtClean="0"/>
                        <a:t>56 </a:t>
                      </a:r>
                      <a:r>
                        <a:rPr lang="ru-RU" dirty="0"/>
                        <a:t>кг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725268296"/>
                  </a:ext>
                </a:extLst>
              </a:tr>
            </a:tbl>
          </a:graphicData>
        </a:graphic>
      </p:graphicFrame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826" y="1418400"/>
            <a:ext cx="6729099" cy="4476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400445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PANDA</a:t>
            </a:r>
            <a:r>
              <a:rPr lang="en-US" dirty="0" smtClean="0"/>
              <a:t> </a:t>
            </a:r>
            <a:r>
              <a:rPr lang="en-US" dirty="0"/>
              <a:t>STT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6261" y="1127464"/>
            <a:ext cx="5775683" cy="5431380"/>
          </a:xfrm>
          <a:prstGeom prst="rect">
            <a:avLst/>
          </a:prstGeom>
        </p:spPr>
      </p:pic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84382950"/>
              </p:ext>
            </p:extLst>
          </p:nvPr>
        </p:nvGraphicFramePr>
        <p:xfrm>
          <a:off x="6918926" y="1418400"/>
          <a:ext cx="5273074" cy="503463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65602">
                  <a:extLst>
                    <a:ext uri="{9D8B030D-6E8A-4147-A177-3AD203B41FA5}">
                      <a16:colId xmlns:a16="http://schemas.microsoft.com/office/drawing/2014/main" val="258661345"/>
                    </a:ext>
                  </a:extLst>
                </a:gridCol>
                <a:gridCol w="1707472">
                  <a:extLst>
                    <a:ext uri="{9D8B030D-6E8A-4147-A177-3AD203B41FA5}">
                      <a16:colId xmlns:a16="http://schemas.microsoft.com/office/drawing/2014/main" val="3578394215"/>
                    </a:ext>
                  </a:extLst>
                </a:gridCol>
              </a:tblGrid>
              <a:tr h="366439">
                <a:tc>
                  <a:txBody>
                    <a:bodyPr/>
                    <a:lstStyle/>
                    <a:p>
                      <a:r>
                        <a:rPr lang="ru-RU" dirty="0"/>
                        <a:t>Диаметр трубки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/>
                        <a:t>10мм.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958014435"/>
                  </a:ext>
                </a:extLst>
              </a:tr>
              <a:tr h="366439">
                <a:tc>
                  <a:txBody>
                    <a:bodyPr/>
                    <a:lstStyle/>
                    <a:p>
                      <a:r>
                        <a:rPr lang="ru-RU" dirty="0"/>
                        <a:t>Длина чувствительной области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</a:t>
                      </a:r>
                      <a:r>
                        <a:rPr lang="ru-RU" dirty="0" smtClean="0"/>
                        <a:t>50</a:t>
                      </a:r>
                      <a:r>
                        <a:rPr lang="en-US" dirty="0" smtClean="0"/>
                        <a:t>0 </a:t>
                      </a:r>
                      <a:r>
                        <a:rPr lang="ru-RU" dirty="0" smtClean="0"/>
                        <a:t>мм</a:t>
                      </a:r>
                      <a:r>
                        <a:rPr lang="ru-RU" dirty="0"/>
                        <a:t>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4534084"/>
                  </a:ext>
                </a:extLst>
              </a:tr>
              <a:tr h="366439">
                <a:tc>
                  <a:txBody>
                    <a:bodyPr/>
                    <a:lstStyle/>
                    <a:p>
                      <a:r>
                        <a:rPr lang="ru-RU" dirty="0"/>
                        <a:t>Анодная проволочка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W, </a:t>
                      </a:r>
                      <a:r>
                        <a:rPr lang="en-US" dirty="0" smtClean="0"/>
                        <a:t>20</a:t>
                      </a:r>
                      <a:r>
                        <a:rPr lang="ru-RU" dirty="0" smtClean="0"/>
                        <a:t>мкм</a:t>
                      </a:r>
                      <a:r>
                        <a:rPr lang="ru-RU" dirty="0"/>
                        <a:t>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159986070"/>
                  </a:ext>
                </a:extLst>
              </a:tr>
              <a:tr h="366439">
                <a:tc>
                  <a:txBody>
                    <a:bodyPr/>
                    <a:lstStyle/>
                    <a:p>
                      <a:r>
                        <a:rPr lang="ru-RU" dirty="0" smtClean="0"/>
                        <a:t>Стенка</a:t>
                      </a:r>
                      <a:endParaRPr lang="ru-R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Лавсан,</a:t>
                      </a:r>
                      <a:r>
                        <a:rPr lang="ru-RU" baseline="0" dirty="0" smtClean="0"/>
                        <a:t> 2 слоя, толщина 27 мкм</a:t>
                      </a:r>
                      <a:endParaRPr lang="ru-RU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34779932"/>
                  </a:ext>
                </a:extLst>
              </a:tr>
              <a:tr h="366439">
                <a:tc>
                  <a:txBody>
                    <a:bodyPr/>
                    <a:lstStyle/>
                    <a:p>
                      <a:r>
                        <a:rPr lang="ru-RU"/>
                        <a:t>Радиус первого слоя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150 </a:t>
                      </a:r>
                      <a:r>
                        <a:rPr lang="ru-RU" dirty="0" smtClean="0"/>
                        <a:t>мм</a:t>
                      </a:r>
                      <a:r>
                        <a:rPr lang="ru-RU" dirty="0"/>
                        <a:t>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737165996"/>
                  </a:ext>
                </a:extLst>
              </a:tr>
              <a:tr h="366439">
                <a:tc>
                  <a:txBody>
                    <a:bodyPr/>
                    <a:lstStyle/>
                    <a:p>
                      <a:r>
                        <a:rPr lang="ru-RU"/>
                        <a:t>Радиус последнего слоя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450 </a:t>
                      </a:r>
                      <a:r>
                        <a:rPr lang="ru-RU" dirty="0" smtClean="0"/>
                        <a:t>мм</a:t>
                      </a:r>
                      <a:r>
                        <a:rPr lang="ru-RU" dirty="0"/>
                        <a:t>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574332387"/>
                  </a:ext>
                </a:extLst>
              </a:tr>
              <a:tr h="366439">
                <a:tc>
                  <a:txBody>
                    <a:bodyPr/>
                    <a:lstStyle/>
                    <a:p>
                      <a:r>
                        <a:rPr lang="ru-RU" dirty="0"/>
                        <a:t>Число слоев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27</a:t>
                      </a:r>
                      <a:r>
                        <a:rPr lang="ru-RU" baseline="0" dirty="0" smtClean="0"/>
                        <a:t> (8 аксиальных, 2.9</a:t>
                      </a:r>
                      <a:r>
                        <a:rPr lang="ru-RU" baseline="30000" dirty="0" smtClean="0"/>
                        <a:t>о</a:t>
                      </a:r>
                      <a:r>
                        <a:rPr lang="ru-RU" baseline="0" dirty="0" smtClean="0"/>
                        <a:t>)</a:t>
                      </a:r>
                      <a:endParaRPr lang="ru-RU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876442701"/>
                  </a:ext>
                </a:extLst>
              </a:tr>
              <a:tr h="366439">
                <a:tc>
                  <a:txBody>
                    <a:bodyPr/>
                    <a:lstStyle/>
                    <a:p>
                      <a:r>
                        <a:rPr lang="ru-RU" dirty="0" smtClean="0"/>
                        <a:t>Импульсное разрешение</a:t>
                      </a:r>
                      <a:endParaRPr lang="ru-R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1-2%</a:t>
                      </a:r>
                      <a:r>
                        <a:rPr lang="ru-RU" baseline="0" dirty="0" smtClean="0"/>
                        <a:t> </a:t>
                      </a:r>
                      <a:r>
                        <a:rPr lang="el-GR" baseline="0" dirty="0" smtClean="0"/>
                        <a:t>σ</a:t>
                      </a:r>
                      <a:r>
                        <a:rPr lang="en-US" baseline="-25000" dirty="0" smtClean="0"/>
                        <a:t>p</a:t>
                      </a:r>
                      <a:r>
                        <a:rPr lang="en-US" baseline="0" dirty="0" smtClean="0"/>
                        <a:t>/p</a:t>
                      </a:r>
                      <a:endParaRPr lang="ru-RU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656224921"/>
                  </a:ext>
                </a:extLst>
              </a:tr>
              <a:tr h="366439">
                <a:tc>
                  <a:txBody>
                    <a:bodyPr/>
                    <a:lstStyle/>
                    <a:p>
                      <a:r>
                        <a:rPr lang="ru-RU" dirty="0"/>
                        <a:t>Полное число трубок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4636</a:t>
                      </a:r>
                      <a:endParaRPr lang="ru-RU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444448995"/>
                  </a:ext>
                </a:extLst>
              </a:tr>
              <a:tr h="366439">
                <a:tc>
                  <a:txBody>
                    <a:bodyPr/>
                    <a:lstStyle/>
                    <a:p>
                      <a:r>
                        <a:rPr lang="ru-RU" dirty="0"/>
                        <a:t>Полная</a:t>
                      </a:r>
                      <a:r>
                        <a:rPr lang="ru-RU" baseline="0" dirty="0"/>
                        <a:t> </a:t>
                      </a:r>
                      <a:r>
                        <a:rPr lang="ru-RU" baseline="0" dirty="0" smtClean="0"/>
                        <a:t>масса в сборе</a:t>
                      </a:r>
                      <a:endParaRPr lang="ru-R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~</a:t>
                      </a:r>
                      <a:r>
                        <a:rPr lang="ru-RU" dirty="0" smtClean="0"/>
                        <a:t>56 </a:t>
                      </a:r>
                      <a:r>
                        <a:rPr lang="ru-RU" dirty="0"/>
                        <a:t>кг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72526829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1912020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Сегмент </a:t>
            </a:r>
            <a:r>
              <a:rPr lang="en-US" dirty="0" smtClean="0"/>
              <a:t>STT </a:t>
            </a:r>
            <a:r>
              <a:rPr lang="ru-RU" dirty="0" err="1" smtClean="0"/>
              <a:t>трекера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/>
          </p:nvPr>
        </p:nvPicPr>
        <p:blipFill>
          <a:blip r:embed="rId2"/>
          <a:stretch>
            <a:fillRect/>
          </a:stretch>
        </p:blipFill>
        <p:spPr>
          <a:xfrm>
            <a:off x="2485747" y="1401635"/>
            <a:ext cx="7474483" cy="453752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030462" y="6338656"/>
            <a:ext cx="42385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Фотография одного сегмента </a:t>
            </a:r>
            <a:r>
              <a:rPr lang="ru-RU" dirty="0" err="1" smtClean="0"/>
              <a:t>трекера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659420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KEDR STT</a:t>
            </a:r>
            <a:endParaRPr lang="ru-RU" dirty="0"/>
          </a:p>
        </p:txBody>
      </p:sp>
      <p:pic>
        <p:nvPicPr>
          <p:cNvPr id="1026" name="Picture 2" descr="https://kedr.inp.nsk.su/DETECTOR/VD/PIC/vd.jpg"/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3527" y="1596085"/>
            <a:ext cx="5364640" cy="4023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18442076"/>
              </p:ext>
            </p:extLst>
          </p:nvPr>
        </p:nvGraphicFramePr>
        <p:xfrm>
          <a:off x="7317172" y="1596085"/>
          <a:ext cx="4712072" cy="320515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24809">
                  <a:extLst>
                    <a:ext uri="{9D8B030D-6E8A-4147-A177-3AD203B41FA5}">
                      <a16:colId xmlns:a16="http://schemas.microsoft.com/office/drawing/2014/main" val="258661345"/>
                    </a:ext>
                  </a:extLst>
                </a:gridCol>
                <a:gridCol w="1287263">
                  <a:extLst>
                    <a:ext uri="{9D8B030D-6E8A-4147-A177-3AD203B41FA5}">
                      <a16:colId xmlns:a16="http://schemas.microsoft.com/office/drawing/2014/main" val="3578394215"/>
                    </a:ext>
                  </a:extLst>
                </a:gridCol>
              </a:tblGrid>
              <a:tr h="366439">
                <a:tc>
                  <a:txBody>
                    <a:bodyPr/>
                    <a:lstStyle/>
                    <a:p>
                      <a:r>
                        <a:rPr lang="ru-RU" dirty="0"/>
                        <a:t>Диаметр трубки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/>
                        <a:t>10мм.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958014435"/>
                  </a:ext>
                </a:extLst>
              </a:tr>
              <a:tr h="366439">
                <a:tc>
                  <a:txBody>
                    <a:bodyPr/>
                    <a:lstStyle/>
                    <a:p>
                      <a:r>
                        <a:rPr lang="ru-RU" dirty="0"/>
                        <a:t>Длина чувствительной области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/>
                        <a:t>670мм.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4534084"/>
                  </a:ext>
                </a:extLst>
              </a:tr>
              <a:tr h="366439">
                <a:tc>
                  <a:txBody>
                    <a:bodyPr/>
                    <a:lstStyle/>
                    <a:p>
                      <a:r>
                        <a:rPr lang="ru-RU"/>
                        <a:t>Анодная проволочка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/>
                        <a:t>W, 20</a:t>
                      </a:r>
                      <a:r>
                        <a:rPr lang="ru-RU"/>
                        <a:t>мкм.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159986070"/>
                  </a:ext>
                </a:extLst>
              </a:tr>
              <a:tr h="366439">
                <a:tc>
                  <a:txBody>
                    <a:bodyPr/>
                    <a:lstStyle/>
                    <a:p>
                      <a:r>
                        <a:rPr lang="ru-RU"/>
                        <a:t>Радиус первого слоя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/>
                        <a:t>67.1мм.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737165996"/>
                  </a:ext>
                </a:extLst>
              </a:tr>
              <a:tr h="366439">
                <a:tc>
                  <a:txBody>
                    <a:bodyPr/>
                    <a:lstStyle/>
                    <a:p>
                      <a:r>
                        <a:rPr lang="ru-RU"/>
                        <a:t>Радиус последнего слоя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/>
                        <a:t>116.84мм.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574332387"/>
                  </a:ext>
                </a:extLst>
              </a:tr>
              <a:tr h="366439">
                <a:tc>
                  <a:txBody>
                    <a:bodyPr/>
                    <a:lstStyle/>
                    <a:p>
                      <a:r>
                        <a:rPr lang="ru-RU"/>
                        <a:t>Число слоев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/>
                        <a:t>6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876442701"/>
                  </a:ext>
                </a:extLst>
              </a:tr>
              <a:tr h="366439">
                <a:tc>
                  <a:txBody>
                    <a:bodyPr/>
                    <a:lstStyle/>
                    <a:p>
                      <a:r>
                        <a:rPr lang="ru-RU" dirty="0"/>
                        <a:t>Полное число трубок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312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444448995"/>
                  </a:ext>
                </a:extLst>
              </a:tr>
              <a:tr h="366439">
                <a:tc>
                  <a:txBody>
                    <a:bodyPr/>
                    <a:lstStyle/>
                    <a:p>
                      <a:r>
                        <a:rPr lang="ru-RU" dirty="0"/>
                        <a:t>Полная</a:t>
                      </a:r>
                      <a:r>
                        <a:rPr lang="ru-RU" baseline="0" dirty="0"/>
                        <a:t> нагрузка на фланец</a:t>
                      </a:r>
                      <a:endParaRPr lang="ru-R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~</a:t>
                      </a:r>
                      <a:r>
                        <a:rPr lang="ru-RU" dirty="0"/>
                        <a:t>240 кг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72526829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2842388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4790" y="104925"/>
            <a:ext cx="10972417" cy="1144800"/>
          </a:xfrm>
        </p:spPr>
        <p:txBody>
          <a:bodyPr/>
          <a:lstStyle/>
          <a:p>
            <a:r>
              <a:rPr lang="ru-RU" dirty="0" smtClean="0"/>
              <a:t>Прототип поддерживающей структуры для </a:t>
            </a:r>
            <a:r>
              <a:rPr lang="en-US" dirty="0" smtClean="0"/>
              <a:t>PANDA STT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/>
          </p:nvPr>
        </p:nvPicPr>
        <p:blipFill>
          <a:blip r:embed="rId2"/>
          <a:stretch>
            <a:fillRect/>
          </a:stretch>
        </p:blipFill>
        <p:spPr>
          <a:xfrm>
            <a:off x="3116062" y="1374549"/>
            <a:ext cx="6798278" cy="5061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23874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Структура </a:t>
            </a:r>
            <a:r>
              <a:rPr lang="en-US" dirty="0" smtClean="0"/>
              <a:t>SPD STT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/>
          </p:nvPr>
        </p:nvPicPr>
        <p:blipFill>
          <a:blip r:embed="rId2"/>
          <a:stretch>
            <a:fillRect/>
          </a:stretch>
        </p:blipFill>
        <p:spPr>
          <a:xfrm>
            <a:off x="3302492" y="1385268"/>
            <a:ext cx="6596109" cy="5213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424620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SPD STT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3591" y="1177130"/>
            <a:ext cx="9650029" cy="5382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488740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/>
          </p:nvPr>
        </p:nvPicPr>
        <p:blipFill>
          <a:blip r:embed="rId2"/>
          <a:stretch>
            <a:fillRect/>
          </a:stretch>
        </p:blipFill>
        <p:spPr>
          <a:xfrm>
            <a:off x="311139" y="275205"/>
            <a:ext cx="11718103" cy="6451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610186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855" y="79898"/>
            <a:ext cx="12040861" cy="6715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418639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6624" y="122680"/>
            <a:ext cx="11359656" cy="6336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209159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Предварительные оценки </a:t>
            </a:r>
            <a:r>
              <a:rPr lang="en-US" dirty="0" smtClean="0"/>
              <a:t>STT </a:t>
            </a:r>
            <a:endParaRPr lang="ru-RU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/>
            <p:extLst>
              <p:ext uri="{D42A27DB-BD31-4B8C-83A1-F6EECF244321}">
                <p14:modId xmlns:p14="http://schemas.microsoft.com/office/powerpoint/2010/main" val="51337012"/>
              </p:ext>
            </p:extLst>
          </p:nvPr>
        </p:nvGraphicFramePr>
        <p:xfrm>
          <a:off x="3494843" y="1747006"/>
          <a:ext cx="5524870" cy="2966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81165">
                  <a:extLst>
                    <a:ext uri="{9D8B030D-6E8A-4147-A177-3AD203B41FA5}">
                      <a16:colId xmlns:a16="http://schemas.microsoft.com/office/drawing/2014/main" val="2019087401"/>
                    </a:ext>
                  </a:extLst>
                </a:gridCol>
                <a:gridCol w="2343705">
                  <a:extLst>
                    <a:ext uri="{9D8B030D-6E8A-4147-A177-3AD203B41FA5}">
                      <a16:colId xmlns:a16="http://schemas.microsoft.com/office/drawing/2014/main" val="341833895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8852377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Внутренний радиус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150 мм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239929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Наружный</a:t>
                      </a:r>
                      <a:r>
                        <a:rPr lang="ru-RU" baseline="0" dirty="0" smtClean="0"/>
                        <a:t> радиус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700 мм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9168737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Импульсное разрешение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~ </a:t>
                      </a:r>
                      <a:r>
                        <a:rPr lang="ru-RU" dirty="0" smtClean="0"/>
                        <a:t>1%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4487525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Толщина</a:t>
                      </a:r>
                      <a:r>
                        <a:rPr lang="ru-RU" baseline="0" dirty="0" smtClean="0"/>
                        <a:t> в единицах </a:t>
                      </a:r>
                      <a:r>
                        <a:rPr lang="en-US" baseline="0" dirty="0" smtClean="0"/>
                        <a:t>X</a:t>
                      </a:r>
                      <a:r>
                        <a:rPr lang="en-US" baseline="-25000" dirty="0" smtClean="0"/>
                        <a:t>0</a:t>
                      </a:r>
                      <a:endParaRPr lang="ru-RU" baseline="-25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~ 2.5%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8672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dE</a:t>
                      </a:r>
                      <a:r>
                        <a:rPr lang="en-US" dirty="0" smtClean="0"/>
                        <a:t>/</a:t>
                      </a:r>
                      <a:r>
                        <a:rPr lang="en-US" dirty="0" err="1" smtClean="0"/>
                        <a:t>dX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~ 10%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8414321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4877099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3948414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253109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KEDR STT</a:t>
            </a:r>
            <a:endParaRPr lang="ru-RU" dirty="0"/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28419154"/>
              </p:ext>
            </p:extLst>
          </p:nvPr>
        </p:nvGraphicFramePr>
        <p:xfrm>
          <a:off x="7317172" y="1596085"/>
          <a:ext cx="4712072" cy="320515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24809">
                  <a:extLst>
                    <a:ext uri="{9D8B030D-6E8A-4147-A177-3AD203B41FA5}">
                      <a16:colId xmlns:a16="http://schemas.microsoft.com/office/drawing/2014/main" val="258661345"/>
                    </a:ext>
                  </a:extLst>
                </a:gridCol>
                <a:gridCol w="1287263">
                  <a:extLst>
                    <a:ext uri="{9D8B030D-6E8A-4147-A177-3AD203B41FA5}">
                      <a16:colId xmlns:a16="http://schemas.microsoft.com/office/drawing/2014/main" val="3578394215"/>
                    </a:ext>
                  </a:extLst>
                </a:gridCol>
              </a:tblGrid>
              <a:tr h="366439">
                <a:tc>
                  <a:txBody>
                    <a:bodyPr/>
                    <a:lstStyle/>
                    <a:p>
                      <a:r>
                        <a:rPr lang="ru-RU" dirty="0"/>
                        <a:t>Диаметр трубки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/>
                        <a:t>10мм.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958014435"/>
                  </a:ext>
                </a:extLst>
              </a:tr>
              <a:tr h="366439">
                <a:tc>
                  <a:txBody>
                    <a:bodyPr/>
                    <a:lstStyle/>
                    <a:p>
                      <a:r>
                        <a:rPr lang="ru-RU" dirty="0"/>
                        <a:t>Длина чувствительной области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/>
                        <a:t>670мм.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4534084"/>
                  </a:ext>
                </a:extLst>
              </a:tr>
              <a:tr h="366439">
                <a:tc>
                  <a:txBody>
                    <a:bodyPr/>
                    <a:lstStyle/>
                    <a:p>
                      <a:r>
                        <a:rPr lang="ru-RU"/>
                        <a:t>Анодная проволочка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/>
                        <a:t>W, 20</a:t>
                      </a:r>
                      <a:r>
                        <a:rPr lang="ru-RU"/>
                        <a:t>мкм.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159986070"/>
                  </a:ext>
                </a:extLst>
              </a:tr>
              <a:tr h="366439">
                <a:tc>
                  <a:txBody>
                    <a:bodyPr/>
                    <a:lstStyle/>
                    <a:p>
                      <a:r>
                        <a:rPr lang="ru-RU"/>
                        <a:t>Радиус первого слоя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/>
                        <a:t>67.1мм.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737165996"/>
                  </a:ext>
                </a:extLst>
              </a:tr>
              <a:tr h="366439">
                <a:tc>
                  <a:txBody>
                    <a:bodyPr/>
                    <a:lstStyle/>
                    <a:p>
                      <a:r>
                        <a:rPr lang="ru-RU"/>
                        <a:t>Радиус последнего слоя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/>
                        <a:t>116.84мм.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574332387"/>
                  </a:ext>
                </a:extLst>
              </a:tr>
              <a:tr h="366439">
                <a:tc>
                  <a:txBody>
                    <a:bodyPr/>
                    <a:lstStyle/>
                    <a:p>
                      <a:r>
                        <a:rPr lang="ru-RU"/>
                        <a:t>Число слоев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/>
                        <a:t>6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876442701"/>
                  </a:ext>
                </a:extLst>
              </a:tr>
              <a:tr h="366439">
                <a:tc>
                  <a:txBody>
                    <a:bodyPr/>
                    <a:lstStyle/>
                    <a:p>
                      <a:r>
                        <a:rPr lang="ru-RU" dirty="0"/>
                        <a:t>Полное число трубок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312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444448995"/>
                  </a:ext>
                </a:extLst>
              </a:tr>
              <a:tr h="366439">
                <a:tc>
                  <a:txBody>
                    <a:bodyPr/>
                    <a:lstStyle/>
                    <a:p>
                      <a:r>
                        <a:rPr lang="ru-RU" dirty="0"/>
                        <a:t>Полная</a:t>
                      </a:r>
                      <a:r>
                        <a:rPr lang="ru-RU" baseline="0" dirty="0"/>
                        <a:t> нагрузка на фланец</a:t>
                      </a:r>
                      <a:endParaRPr lang="ru-R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~</a:t>
                      </a:r>
                      <a:r>
                        <a:rPr lang="ru-RU" dirty="0"/>
                        <a:t>240 кг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725268296"/>
                  </a:ext>
                </a:extLst>
              </a:tr>
            </a:tbl>
          </a:graphicData>
        </a:graphic>
      </p:graphicFrame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7153" y="1418400"/>
            <a:ext cx="5144984" cy="5016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0472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Пространственное разрешение</a:t>
            </a:r>
          </a:p>
        </p:txBody>
      </p:sp>
      <p:pic>
        <p:nvPicPr>
          <p:cNvPr id="8" name="Объект 7"/>
          <p:cNvPicPr>
            <a:picLocks noGrp="1" noChangeAspect="1"/>
          </p:cNvPicPr>
          <p:nvPr>
            <p:ph/>
          </p:nvPr>
        </p:nvPicPr>
        <p:blipFill>
          <a:blip r:embed="rId2"/>
          <a:stretch>
            <a:fillRect/>
          </a:stretch>
        </p:blipFill>
        <p:spPr>
          <a:xfrm>
            <a:off x="2201661" y="1214214"/>
            <a:ext cx="4725206" cy="5122738"/>
          </a:xfrm>
          <a:prstGeom prst="rect">
            <a:avLst/>
          </a:prstGeom>
        </p:spPr>
      </p:pic>
      <p:cxnSp>
        <p:nvCxnSpPr>
          <p:cNvPr id="11" name="Прямая соединительная линия 10"/>
          <p:cNvCxnSpPr/>
          <p:nvPr/>
        </p:nvCxnSpPr>
        <p:spPr>
          <a:xfrm flipV="1">
            <a:off x="2769833" y="2359014"/>
            <a:ext cx="1651247" cy="2446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 flipV="1">
            <a:off x="4922670" y="2366925"/>
            <a:ext cx="1651247" cy="2446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/>
          <p:cNvCxnSpPr/>
          <p:nvPr/>
        </p:nvCxnSpPr>
        <p:spPr>
          <a:xfrm flipV="1">
            <a:off x="2769832" y="4652412"/>
            <a:ext cx="1651247" cy="2446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/>
          <p:cNvCxnSpPr/>
          <p:nvPr/>
        </p:nvCxnSpPr>
        <p:spPr>
          <a:xfrm flipV="1">
            <a:off x="4967056" y="4649966"/>
            <a:ext cx="1651247" cy="2446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3037367" y="1751616"/>
            <a:ext cx="138371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err="1"/>
              <a:t>Ar</a:t>
            </a:r>
            <a:r>
              <a:rPr lang="en-US" sz="1600" b="1" dirty="0"/>
              <a:t> +50%CO</a:t>
            </a:r>
            <a:r>
              <a:rPr lang="en-US" sz="1600" b="1" baseline="-25000" dirty="0"/>
              <a:t>2</a:t>
            </a:r>
          </a:p>
          <a:p>
            <a:pPr algn="ctr"/>
            <a:r>
              <a:rPr lang="en-US" sz="1600" b="1" dirty="0"/>
              <a:t>1.8 </a:t>
            </a:r>
            <a:r>
              <a:rPr lang="ru-RU" sz="1600" b="1" dirty="0" err="1"/>
              <a:t>ата</a:t>
            </a:r>
            <a:endParaRPr lang="ru-RU" sz="1600" b="1" dirty="0"/>
          </a:p>
        </p:txBody>
      </p:sp>
      <p:sp>
        <p:nvSpPr>
          <p:cNvPr id="17" name="TextBox 16"/>
          <p:cNvSpPr txBox="1"/>
          <p:nvPr/>
        </p:nvSpPr>
        <p:spPr>
          <a:xfrm>
            <a:off x="5043018" y="1711952"/>
            <a:ext cx="1754006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/>
              <a:t>Ar</a:t>
            </a:r>
            <a:r>
              <a:rPr lang="en-US" b="1" dirty="0"/>
              <a:t> +</a:t>
            </a:r>
            <a:r>
              <a:rPr lang="ru-RU" b="1" dirty="0"/>
              <a:t>30</a:t>
            </a:r>
            <a:r>
              <a:rPr lang="en-US" b="1" dirty="0"/>
              <a:t>%iC</a:t>
            </a:r>
            <a:r>
              <a:rPr lang="en-US" b="1" baseline="-25000" dirty="0"/>
              <a:t>4</a:t>
            </a:r>
            <a:r>
              <a:rPr lang="en-US" b="1" dirty="0"/>
              <a:t>H</a:t>
            </a:r>
            <a:r>
              <a:rPr lang="en-US" b="1" baseline="-25000" dirty="0"/>
              <a:t>10</a:t>
            </a:r>
          </a:p>
          <a:p>
            <a:pPr algn="ctr"/>
            <a:r>
              <a:rPr lang="en-US" sz="1600" b="1" dirty="0"/>
              <a:t>1.8 </a:t>
            </a:r>
            <a:r>
              <a:rPr lang="ru-RU" sz="1600" b="1" dirty="0" err="1"/>
              <a:t>ата</a:t>
            </a:r>
            <a:endParaRPr lang="ru-RU" sz="1600" b="1" dirty="0"/>
          </a:p>
        </p:txBody>
      </p:sp>
      <p:sp>
        <p:nvSpPr>
          <p:cNvPr id="19" name="TextBox 18"/>
          <p:cNvSpPr txBox="1"/>
          <p:nvPr/>
        </p:nvSpPr>
        <p:spPr>
          <a:xfrm>
            <a:off x="2956706" y="3979874"/>
            <a:ext cx="19659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CO</a:t>
            </a:r>
            <a:r>
              <a:rPr lang="en-US" sz="1600" b="1" baseline="-25000" dirty="0"/>
              <a:t>2</a:t>
            </a:r>
            <a:r>
              <a:rPr lang="en-US" sz="1600" b="1" dirty="0"/>
              <a:t> +10%iC</a:t>
            </a:r>
            <a:r>
              <a:rPr lang="en-US" sz="1600" b="1" baseline="-25000" dirty="0"/>
              <a:t>4</a:t>
            </a:r>
            <a:r>
              <a:rPr lang="en-US" sz="1600" b="1" dirty="0"/>
              <a:t>H</a:t>
            </a:r>
            <a:r>
              <a:rPr lang="en-US" sz="1600" b="1" baseline="-25000" dirty="0"/>
              <a:t>10</a:t>
            </a:r>
            <a:endParaRPr lang="ru-RU" sz="1600" b="1" baseline="-25000" dirty="0"/>
          </a:p>
        </p:txBody>
      </p:sp>
      <p:sp>
        <p:nvSpPr>
          <p:cNvPr id="20" name="TextBox 19"/>
          <p:cNvSpPr txBox="1"/>
          <p:nvPr/>
        </p:nvSpPr>
        <p:spPr>
          <a:xfrm>
            <a:off x="5748293" y="4034881"/>
            <a:ext cx="73770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/>
              <a:t>DME</a:t>
            </a:r>
            <a:endParaRPr lang="en-US" sz="1600" b="1" baseline="-25000" dirty="0"/>
          </a:p>
          <a:p>
            <a:pPr algn="ctr"/>
            <a:r>
              <a:rPr lang="en-US" sz="1600" b="1" dirty="0"/>
              <a:t>1 </a:t>
            </a:r>
            <a:r>
              <a:rPr lang="ru-RU" sz="1600" b="1" dirty="0" err="1"/>
              <a:t>ата</a:t>
            </a:r>
            <a:endParaRPr lang="ru-RU" sz="1600" b="1" dirty="0"/>
          </a:p>
        </p:txBody>
      </p:sp>
      <p:sp>
        <p:nvSpPr>
          <p:cNvPr id="21" name="TextBox 20"/>
          <p:cNvSpPr txBox="1"/>
          <p:nvPr/>
        </p:nvSpPr>
        <p:spPr>
          <a:xfrm>
            <a:off x="7457243" y="1491449"/>
            <a:ext cx="455900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Пространственные разрешения</a:t>
            </a:r>
          </a:p>
          <a:p>
            <a:r>
              <a:rPr lang="ru-RU" dirty="0"/>
              <a:t>для различных газовых смесей.</a:t>
            </a:r>
          </a:p>
          <a:p>
            <a:r>
              <a:rPr lang="ru-RU" dirty="0"/>
              <a:t>Данные получены на позитронном пучке</a:t>
            </a:r>
          </a:p>
          <a:p>
            <a:r>
              <a:rPr lang="ru-RU" dirty="0"/>
              <a:t>ВЭПП-3, на установке ЭТАП</a:t>
            </a:r>
          </a:p>
        </p:txBody>
      </p:sp>
    </p:spTree>
    <p:extLst>
      <p:ext uri="{BB962C8B-B14F-4D97-AF65-F5344CB8AC3E}">
        <p14:creationId xmlns:p14="http://schemas.microsoft.com/office/powerpoint/2010/main" val="97840900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Пространственное разрешение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6481" y="1216404"/>
            <a:ext cx="4751375" cy="477196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33793" y="1216404"/>
            <a:ext cx="4798099" cy="477196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805344" y="1991872"/>
            <a:ext cx="15760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/>
              <a:t>Ar</a:t>
            </a:r>
            <a:r>
              <a:rPr lang="en-US" b="1" dirty="0"/>
              <a:t> +10%CO</a:t>
            </a:r>
            <a:r>
              <a:rPr lang="en-US" b="1" baseline="-25000" dirty="0"/>
              <a:t>2</a:t>
            </a:r>
            <a:endParaRPr lang="ru-RU" b="1" baseline="-25000" dirty="0"/>
          </a:p>
        </p:txBody>
      </p:sp>
      <p:sp>
        <p:nvSpPr>
          <p:cNvPr id="9" name="TextBox 8"/>
          <p:cNvSpPr txBox="1"/>
          <p:nvPr/>
        </p:nvSpPr>
        <p:spPr>
          <a:xfrm>
            <a:off x="7935058" y="1991872"/>
            <a:ext cx="13324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Ar+10%He</a:t>
            </a:r>
            <a:endParaRPr lang="ru-RU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3622624" y="5988370"/>
            <a:ext cx="57102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Порог срабатывания в 3 раза ниже, чем на </a:t>
            </a:r>
            <a:r>
              <a:rPr lang="ru-RU" dirty="0" err="1"/>
              <a:t>КЕДРе</a:t>
            </a:r>
            <a:r>
              <a:rPr lang="ru-RU" dirty="0"/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9913737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Уроки </a:t>
            </a:r>
            <a:r>
              <a:rPr lang="ru-RU" dirty="0" err="1"/>
              <a:t>КЕДРа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/>
          </p:nvPr>
        </p:nvSpPr>
        <p:spPr>
          <a:xfrm>
            <a:off x="1322774" y="1604520"/>
            <a:ext cx="10804124" cy="3977280"/>
          </a:xfrm>
        </p:spPr>
        <p:txBody>
          <a:bodyPr>
            <a:normAutofit fontScale="92500"/>
          </a:bodyPr>
          <a:lstStyle/>
          <a:p>
            <a:r>
              <a:rPr lang="ru-RU" sz="3100" dirty="0"/>
              <a:t>Некоторые выводы на основе опыта эксплуатации ВД </a:t>
            </a:r>
            <a:r>
              <a:rPr lang="ru-RU" sz="3100" dirty="0" err="1"/>
              <a:t>КЕДРа</a:t>
            </a:r>
            <a:r>
              <a:rPr lang="ru-RU" sz="3100" dirty="0" smtClean="0"/>
              <a:t>:</a:t>
            </a:r>
            <a:endParaRPr lang="en-US" sz="3100" dirty="0" smtClean="0"/>
          </a:p>
          <a:p>
            <a:endParaRPr lang="ru-RU" sz="3100" dirty="0"/>
          </a:p>
          <a:p>
            <a:pPr marL="742950" indent="-514350" algn="l">
              <a:buFont typeface="+mj-lt"/>
              <a:buAutoNum type="arabicPeriod"/>
            </a:pPr>
            <a:r>
              <a:rPr lang="ru-RU" sz="2800" dirty="0"/>
              <a:t>Тщательный выбор конструкции трубки! </a:t>
            </a:r>
            <a:r>
              <a:rPr lang="ru-RU" sz="2000" i="1" dirty="0"/>
              <a:t>Большинство трубок ВД потеряли герметичность через </a:t>
            </a:r>
            <a:r>
              <a:rPr lang="en-US" sz="2000" i="1" dirty="0"/>
              <a:t>~ 3-4</a:t>
            </a:r>
            <a:r>
              <a:rPr lang="ru-RU" sz="2000" i="1" dirty="0"/>
              <a:t> года после установки в КЕДР.</a:t>
            </a:r>
          </a:p>
          <a:p>
            <a:pPr marL="742950" indent="-514350" algn="l">
              <a:buFont typeface="+mj-lt"/>
              <a:buAutoNum type="arabicPeriod"/>
            </a:pPr>
            <a:r>
              <a:rPr lang="ru-RU" sz="2800" dirty="0"/>
              <a:t>Электроника должна быть адекватна используемой смеси. </a:t>
            </a:r>
            <a:r>
              <a:rPr lang="en-US" sz="2800" dirty="0"/>
              <a:t> </a:t>
            </a:r>
            <a:r>
              <a:rPr lang="ru-RU" sz="2000" i="1" dirty="0"/>
              <a:t>Из-за того что электроника была рассчитана на работу с газовой смесью </a:t>
            </a:r>
            <a:r>
              <a:rPr lang="en-US" sz="2000" i="1" dirty="0"/>
              <a:t>CO</a:t>
            </a:r>
            <a:r>
              <a:rPr lang="en-US" sz="2000" i="1" baseline="-25000" dirty="0"/>
              <a:t>2</a:t>
            </a:r>
            <a:r>
              <a:rPr lang="en-US" sz="2000" i="1" dirty="0"/>
              <a:t>+10% iC</a:t>
            </a:r>
            <a:r>
              <a:rPr lang="en-US" sz="2000" i="1" baseline="-25000" dirty="0"/>
              <a:t>4</a:t>
            </a:r>
            <a:r>
              <a:rPr lang="en-US" sz="2000" i="1" dirty="0"/>
              <a:t>H</a:t>
            </a:r>
            <a:r>
              <a:rPr lang="en-US" sz="2000" i="1" baseline="-25000" dirty="0"/>
              <a:t>10</a:t>
            </a:r>
            <a:r>
              <a:rPr lang="ru-RU" sz="2000" i="1" dirty="0"/>
              <a:t> при давлении 1.8 </a:t>
            </a:r>
            <a:r>
              <a:rPr lang="ru-RU" sz="2000" i="1" dirty="0" err="1"/>
              <a:t>ата</a:t>
            </a:r>
            <a:r>
              <a:rPr lang="ru-RU" sz="2000" i="1" dirty="0"/>
              <a:t>, а работает с газовой смесью </a:t>
            </a:r>
            <a:r>
              <a:rPr lang="en-US" sz="2000" i="1" dirty="0"/>
              <a:t> </a:t>
            </a:r>
            <a:r>
              <a:rPr lang="en-US" sz="2000" i="1" dirty="0" err="1"/>
              <a:t>Ar</a:t>
            </a:r>
            <a:r>
              <a:rPr lang="en-US" sz="2000" i="1" dirty="0"/>
              <a:t> +50%CO</a:t>
            </a:r>
            <a:r>
              <a:rPr lang="en-US" sz="2000" i="1" baseline="-25000" dirty="0"/>
              <a:t>2</a:t>
            </a:r>
            <a:r>
              <a:rPr lang="ru-RU" sz="2000" i="1" dirty="0"/>
              <a:t>, то это приводит к значительному ухудшению пространственного разрешения.</a:t>
            </a:r>
          </a:p>
          <a:p>
            <a:pPr marL="742950" indent="-514350" algn="l">
              <a:buFont typeface="+mj-lt"/>
              <a:buAutoNum type="arabicPeriod"/>
            </a:pPr>
            <a:r>
              <a:rPr lang="ru-RU" sz="2800" dirty="0"/>
              <a:t>Желательно избегать конструкции ВД с массивными поддерживающими </a:t>
            </a:r>
            <a:r>
              <a:rPr lang="ru-RU" sz="2600" dirty="0"/>
              <a:t>фланцами.</a:t>
            </a:r>
            <a:r>
              <a:rPr lang="ru-RU" dirty="0"/>
              <a:t> </a:t>
            </a:r>
            <a:r>
              <a:rPr lang="ru-RU" sz="2200" i="1" dirty="0"/>
              <a:t>В идеале трубки должны поддерживать пространственное положение за счёт избыточного давления.</a:t>
            </a:r>
            <a:endParaRPr lang="en-US" sz="2200" i="1" dirty="0"/>
          </a:p>
          <a:p>
            <a:pPr marL="742950" indent="-514350" algn="l">
              <a:buFont typeface="+mj-lt"/>
              <a:buAutoNum type="arabicPeriod"/>
            </a:pP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36061788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altLang="ru-RU">
                <a:latin typeface="Arial" panose="020B0604020202020204" pitchFamily="34" charset="0"/>
              </a:rPr>
              <a:t>Nov-26, 2007, PAC</a:t>
            </a:r>
          </a:p>
        </p:txBody>
      </p:sp>
      <p:sp>
        <p:nvSpPr>
          <p:cNvPr id="3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altLang="ru-RU">
                <a:solidFill>
                  <a:srgbClr val="333399"/>
                </a:solidFill>
                <a:latin typeface="Arial" panose="020B0604020202020204" pitchFamily="34" charset="0"/>
              </a:rPr>
              <a:t>Peter Wintz </a:t>
            </a:r>
          </a:p>
        </p:txBody>
      </p:sp>
      <p:sp>
        <p:nvSpPr>
          <p:cNvPr id="3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1E2CDA7B-B3DF-4763-BE34-6ECDA8DAE1C5}" type="slidenum">
              <a:rPr lang="en-GB" altLang="ru-RU">
                <a:latin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7</a:t>
            </a:fld>
            <a:r>
              <a:rPr lang="en-GB" altLang="ru-RU">
                <a:latin typeface="Arial" panose="020B0604020202020204" pitchFamily="34" charset="0"/>
              </a:rPr>
              <a:t>/9</a:t>
            </a:r>
            <a:r>
              <a:rPr lang="en-GB" altLang="ru-RU" sz="1000" u="sng">
                <a:effectLst/>
                <a:latin typeface="Arial" panose="020B0604020202020204" pitchFamily="34" charset="0"/>
              </a:rPr>
              <a:t>  </a:t>
            </a:r>
            <a:endParaRPr lang="en-GB" altLang="ru-RU" sz="1000">
              <a:effectLst/>
              <a:latin typeface="Arial" panose="020B0604020202020204" pitchFamily="34" charset="0"/>
            </a:endParaRPr>
          </a:p>
        </p:txBody>
      </p:sp>
      <p:sp>
        <p:nvSpPr>
          <p:cNvPr id="4567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ru-RU"/>
              <a:t>COSY-TOF Commissioning Setup</a:t>
            </a:r>
          </a:p>
        </p:txBody>
      </p:sp>
      <p:grpSp>
        <p:nvGrpSpPr>
          <p:cNvPr id="456744" name="Group 40"/>
          <p:cNvGrpSpPr>
            <a:grpSpLocks/>
          </p:cNvGrpSpPr>
          <p:nvPr/>
        </p:nvGrpSpPr>
        <p:grpSpPr bwMode="auto">
          <a:xfrm>
            <a:off x="1990725" y="1230314"/>
            <a:ext cx="8110538" cy="5089525"/>
            <a:chOff x="294" y="775"/>
            <a:chExt cx="5109" cy="3206"/>
          </a:xfrm>
        </p:grpSpPr>
        <p:graphicFrame>
          <p:nvGraphicFramePr>
            <p:cNvPr id="456707" name="Object 3"/>
            <p:cNvGraphicFramePr>
              <a:graphicFrameLocks noChangeAspect="1"/>
            </p:cNvGraphicFramePr>
            <p:nvPr/>
          </p:nvGraphicFramePr>
          <p:xfrm>
            <a:off x="1654" y="1115"/>
            <a:ext cx="3255" cy="281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082" name="DWG TrueView Drawing" r:id="rId3" imgW="11001240" imgH="7505640" progId="DWG TrueView.Drawing.17">
                    <p:embed/>
                  </p:oleObj>
                </mc:Choice>
                <mc:Fallback>
                  <p:oleObj name="DWG TrueView Drawing" r:id="rId3" imgW="11001240" imgH="7505640" progId="DWG TrueView.Drawing.17">
                    <p:embed/>
                    <p:pic>
                      <p:nvPicPr>
                        <p:cNvPr id="456707" name="Object 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 l="21271" t="9784" r="11256" b="4749"/>
                        <a:stretch>
                          <a:fillRect/>
                        </a:stretch>
                      </p:blipFill>
                      <p:spPr bwMode="auto">
                        <a:xfrm>
                          <a:off x="1654" y="1115"/>
                          <a:ext cx="3255" cy="2814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pSp>
          <p:nvGrpSpPr>
            <p:cNvPr id="456721" name="Group 17"/>
            <p:cNvGrpSpPr>
              <a:grpSpLocks/>
            </p:cNvGrpSpPr>
            <p:nvPr/>
          </p:nvGrpSpPr>
          <p:grpSpPr bwMode="auto">
            <a:xfrm>
              <a:off x="725" y="2658"/>
              <a:ext cx="1180" cy="502"/>
              <a:chOff x="839" y="2750"/>
              <a:chExt cx="1180" cy="502"/>
            </a:xfrm>
          </p:grpSpPr>
          <p:sp>
            <p:nvSpPr>
              <p:cNvPr id="456710" name="Text Box 6"/>
              <p:cNvSpPr txBox="1">
                <a:spLocks noChangeArrowheads="1"/>
              </p:cNvSpPr>
              <p:nvPr/>
            </p:nvSpPr>
            <p:spPr bwMode="auto">
              <a:xfrm>
                <a:off x="839" y="2886"/>
                <a:ext cx="1180" cy="36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GB" altLang="ru-RU" sz="1600" b="1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Arial" panose="020B0604020202020204" pitchFamily="34" charset="0"/>
                  </a:rPr>
                  <a:t>Si-µQuirl </a:t>
                </a:r>
              </a:p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GB" altLang="ru-RU" sz="1600" b="1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Arial" panose="020B0604020202020204" pitchFamily="34" charset="0"/>
                  </a:rPr>
                  <a:t>Telescope</a:t>
                </a:r>
              </a:p>
            </p:txBody>
          </p:sp>
          <p:sp>
            <p:nvSpPr>
              <p:cNvPr id="456712" name="Line 8"/>
              <p:cNvSpPr>
                <a:spLocks noChangeShapeType="1"/>
              </p:cNvSpPr>
              <p:nvPr/>
            </p:nvSpPr>
            <p:spPr bwMode="auto">
              <a:xfrm flipH="1" flipV="1">
                <a:off x="2018" y="2750"/>
                <a:ext cx="1" cy="249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z="1600" b="1">
                  <a:solidFill>
                    <a:srgbClr val="000000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456716" name="Line 12"/>
              <p:cNvSpPr>
                <a:spLocks noChangeShapeType="1"/>
              </p:cNvSpPr>
              <p:nvPr/>
            </p:nvSpPr>
            <p:spPr bwMode="auto">
              <a:xfrm flipH="1">
                <a:off x="1769" y="2999"/>
                <a:ext cx="250" cy="0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z="1600" b="1">
                  <a:solidFill>
                    <a:srgbClr val="000000"/>
                  </a:solidFill>
                  <a:latin typeface="Arial" panose="020B0604020202020204" pitchFamily="34" charset="0"/>
                </a:endParaRPr>
              </a:p>
            </p:txBody>
          </p:sp>
        </p:grpSp>
        <p:sp>
          <p:nvSpPr>
            <p:cNvPr id="456723" name="Text Box 19"/>
            <p:cNvSpPr txBox="1">
              <a:spLocks noChangeArrowheads="1"/>
            </p:cNvSpPr>
            <p:nvPr/>
          </p:nvSpPr>
          <p:spPr bwMode="auto">
            <a:xfrm>
              <a:off x="294" y="1819"/>
              <a:ext cx="915" cy="19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ru-RU" sz="1400" b="1" dirty="0">
                  <a:solidFill>
                    <a:srgbClr val="000000"/>
                  </a:solidFill>
                  <a:latin typeface="Arial" panose="020B0604020202020204" pitchFamily="34" charset="0"/>
                </a:rPr>
                <a:t>F</a:t>
              </a:r>
              <a:r>
                <a:rPr lang="en-GB" altLang="ru-RU" sz="1400" b="1" dirty="0">
                  <a:solidFill>
                    <a:srgbClr val="000000"/>
                  </a:solidFill>
                  <a:latin typeface="Arial" panose="020B0604020202020204" pitchFamily="34" charset="0"/>
                </a:rPr>
                <a:t>H</a:t>
              </a:r>
              <a:r>
                <a:rPr lang="en-GB" altLang="ru-RU" sz="1400" b="1" baseline="-25000" dirty="0">
                  <a:solidFill>
                    <a:srgbClr val="000000"/>
                  </a:solidFill>
                  <a:latin typeface="Arial" panose="020B0604020202020204" pitchFamily="34" charset="0"/>
                </a:rPr>
                <a:t>2</a:t>
              </a:r>
              <a:r>
                <a:rPr lang="en-GB" altLang="ru-RU" sz="1400" b="1" dirty="0">
                  <a:solidFill>
                    <a:srgbClr val="000000"/>
                  </a:solidFill>
                  <a:latin typeface="Arial" panose="020B0604020202020204" pitchFamily="34" charset="0"/>
                </a:rPr>
                <a:t> Target Cell</a:t>
              </a:r>
            </a:p>
          </p:txBody>
        </p:sp>
        <p:sp>
          <p:nvSpPr>
            <p:cNvPr id="456724" name="Line 20"/>
            <p:cNvSpPr>
              <a:spLocks noChangeShapeType="1"/>
            </p:cNvSpPr>
            <p:nvPr/>
          </p:nvSpPr>
          <p:spPr bwMode="auto">
            <a:xfrm>
              <a:off x="1858" y="1932"/>
              <a:ext cx="0" cy="38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z="1600" b="1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456726" name="Line 22"/>
            <p:cNvSpPr>
              <a:spLocks noChangeShapeType="1"/>
            </p:cNvSpPr>
            <p:nvPr/>
          </p:nvSpPr>
          <p:spPr bwMode="auto">
            <a:xfrm flipH="1">
              <a:off x="1201" y="1932"/>
              <a:ext cx="64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z="1600" b="1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456727" name="Text Box 23"/>
            <p:cNvSpPr txBox="1">
              <a:spLocks noChangeArrowheads="1"/>
            </p:cNvSpPr>
            <p:nvPr/>
          </p:nvSpPr>
          <p:spPr bwMode="auto">
            <a:xfrm>
              <a:off x="2947" y="889"/>
              <a:ext cx="1172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GB" altLang="ru-RU" sz="1400" b="1">
                  <a:solidFill>
                    <a:srgbClr val="000000"/>
                  </a:solidFill>
                  <a:latin typeface="Arial" panose="020B0604020202020204" pitchFamily="34" charset="0"/>
                </a:rPr>
                <a:t>“Barrel” Scint Hodo</a:t>
              </a:r>
            </a:p>
          </p:txBody>
        </p:sp>
        <p:sp>
          <p:nvSpPr>
            <p:cNvPr id="456728" name="Text Box 24"/>
            <p:cNvSpPr txBox="1">
              <a:spLocks noChangeArrowheads="1"/>
            </p:cNvSpPr>
            <p:nvPr/>
          </p:nvSpPr>
          <p:spPr bwMode="auto">
            <a:xfrm>
              <a:off x="4217" y="889"/>
              <a:ext cx="711" cy="3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GB" altLang="ru-RU" sz="1400" b="1">
                  <a:solidFill>
                    <a:srgbClr val="000000"/>
                  </a:solidFill>
                  <a:latin typeface="Arial" panose="020B0604020202020204" pitchFamily="34" charset="0"/>
                </a:rPr>
                <a:t>“Ring” </a:t>
              </a: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GB" altLang="ru-RU" sz="1400" b="1">
                  <a:solidFill>
                    <a:srgbClr val="000000"/>
                  </a:solidFill>
                  <a:latin typeface="Arial" panose="020B0604020202020204" pitchFamily="34" charset="0"/>
                </a:rPr>
                <a:t>Scint Hodo</a:t>
              </a:r>
            </a:p>
          </p:txBody>
        </p:sp>
        <p:sp>
          <p:nvSpPr>
            <p:cNvPr id="456729" name="Text Box 25"/>
            <p:cNvSpPr txBox="1">
              <a:spLocks noChangeArrowheads="1"/>
            </p:cNvSpPr>
            <p:nvPr/>
          </p:nvSpPr>
          <p:spPr bwMode="auto">
            <a:xfrm>
              <a:off x="4467" y="1274"/>
              <a:ext cx="711" cy="3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GB" altLang="ru-RU" sz="1400" b="1">
                  <a:solidFill>
                    <a:srgbClr val="000000"/>
                  </a:solidFill>
                  <a:latin typeface="Arial" panose="020B0604020202020204" pitchFamily="34" charset="0"/>
                </a:rPr>
                <a:t>“Quirl”</a:t>
              </a: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GB" altLang="ru-RU" sz="1400" b="1">
                  <a:solidFill>
                    <a:srgbClr val="000000"/>
                  </a:solidFill>
                  <a:latin typeface="Arial" panose="020B0604020202020204" pitchFamily="34" charset="0"/>
                </a:rPr>
                <a:t>Scint Hodo</a:t>
              </a:r>
            </a:p>
          </p:txBody>
        </p:sp>
        <p:sp>
          <p:nvSpPr>
            <p:cNvPr id="456730" name="Text Box 26"/>
            <p:cNvSpPr txBox="1">
              <a:spLocks noChangeArrowheads="1"/>
            </p:cNvSpPr>
            <p:nvPr/>
          </p:nvSpPr>
          <p:spPr bwMode="auto">
            <a:xfrm>
              <a:off x="4399" y="3111"/>
              <a:ext cx="738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GB" altLang="ru-RU" sz="1400" b="1">
                  <a:solidFill>
                    <a:srgbClr val="000000"/>
                  </a:solidFill>
                  <a:latin typeface="Arial" panose="020B0604020202020204" pitchFamily="34" charset="0"/>
                </a:rPr>
                <a:t>Calorimeter</a:t>
              </a:r>
            </a:p>
          </p:txBody>
        </p:sp>
        <p:sp>
          <p:nvSpPr>
            <p:cNvPr id="456731" name="Line 27"/>
            <p:cNvSpPr>
              <a:spLocks noChangeShapeType="1"/>
            </p:cNvSpPr>
            <p:nvPr/>
          </p:nvSpPr>
          <p:spPr bwMode="auto">
            <a:xfrm flipH="1" flipV="1">
              <a:off x="4126" y="2703"/>
              <a:ext cx="409" cy="38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z="1600" b="1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456732" name="Line 28"/>
            <p:cNvSpPr>
              <a:spLocks noChangeShapeType="1"/>
            </p:cNvSpPr>
            <p:nvPr/>
          </p:nvSpPr>
          <p:spPr bwMode="auto">
            <a:xfrm flipH="1">
              <a:off x="2992" y="1115"/>
              <a:ext cx="386" cy="31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z="1600" b="1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456733" name="Line 29"/>
            <p:cNvSpPr>
              <a:spLocks noChangeShapeType="1"/>
            </p:cNvSpPr>
            <p:nvPr/>
          </p:nvSpPr>
          <p:spPr bwMode="auto">
            <a:xfrm flipH="1">
              <a:off x="3832" y="1229"/>
              <a:ext cx="499" cy="3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z="1600" b="1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456734" name="Line 30"/>
            <p:cNvSpPr>
              <a:spLocks noChangeShapeType="1"/>
            </p:cNvSpPr>
            <p:nvPr/>
          </p:nvSpPr>
          <p:spPr bwMode="auto">
            <a:xfrm flipH="1">
              <a:off x="3854" y="1433"/>
              <a:ext cx="612" cy="63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z="1600" b="1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grpSp>
          <p:nvGrpSpPr>
            <p:cNvPr id="456743" name="Group 39"/>
            <p:cNvGrpSpPr>
              <a:grpSpLocks/>
            </p:cNvGrpSpPr>
            <p:nvPr/>
          </p:nvGrpSpPr>
          <p:grpSpPr bwMode="auto">
            <a:xfrm>
              <a:off x="679" y="775"/>
              <a:ext cx="1474" cy="975"/>
              <a:chOff x="679" y="775"/>
              <a:chExt cx="1474" cy="975"/>
            </a:xfrm>
          </p:grpSpPr>
          <p:sp>
            <p:nvSpPr>
              <p:cNvPr id="456708" name="Text Box 4"/>
              <p:cNvSpPr txBox="1">
                <a:spLocks noChangeArrowheads="1"/>
              </p:cNvSpPr>
              <p:nvPr/>
            </p:nvSpPr>
            <p:spPr bwMode="auto">
              <a:xfrm>
                <a:off x="861" y="889"/>
                <a:ext cx="842" cy="36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GB" altLang="ru-RU" sz="1600" b="1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Arial" panose="020B0604020202020204" pitchFamily="34" charset="0"/>
                  </a:rPr>
                  <a:t>Straw Tube </a:t>
                </a:r>
              </a:p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GB" altLang="ru-RU" sz="1600" b="1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Arial" panose="020B0604020202020204" pitchFamily="34" charset="0"/>
                  </a:rPr>
                  <a:t>Tracker </a:t>
                </a:r>
              </a:p>
            </p:txBody>
          </p:sp>
          <p:sp>
            <p:nvSpPr>
              <p:cNvPr id="456713" name="Line 9"/>
              <p:cNvSpPr>
                <a:spLocks noChangeShapeType="1"/>
              </p:cNvSpPr>
              <p:nvPr/>
            </p:nvSpPr>
            <p:spPr bwMode="auto">
              <a:xfrm flipH="1">
                <a:off x="2153" y="1002"/>
                <a:ext cx="0" cy="748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z="1600" b="1">
                  <a:solidFill>
                    <a:srgbClr val="000000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456718" name="Line 14"/>
              <p:cNvSpPr>
                <a:spLocks noChangeShapeType="1"/>
              </p:cNvSpPr>
              <p:nvPr/>
            </p:nvSpPr>
            <p:spPr bwMode="auto">
              <a:xfrm flipH="1">
                <a:off x="1897" y="1002"/>
                <a:ext cx="256" cy="0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z="1600" b="1">
                  <a:solidFill>
                    <a:srgbClr val="000000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456735" name="Oval 31"/>
              <p:cNvSpPr>
                <a:spLocks noChangeArrowheads="1"/>
              </p:cNvSpPr>
              <p:nvPr/>
            </p:nvSpPr>
            <p:spPr bwMode="auto">
              <a:xfrm>
                <a:off x="679" y="775"/>
                <a:ext cx="1179" cy="613"/>
              </a:xfrm>
              <a:prstGeom prst="ellipse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z="1600" b="1">
                  <a:solidFill>
                    <a:srgbClr val="000000"/>
                  </a:solidFill>
                  <a:latin typeface="Arial" panose="020B0604020202020204" pitchFamily="34" charset="0"/>
                </a:endParaRPr>
              </a:p>
            </p:txBody>
          </p:sp>
        </p:grpSp>
        <p:sp>
          <p:nvSpPr>
            <p:cNvPr id="456736" name="Oval 32"/>
            <p:cNvSpPr>
              <a:spLocks noChangeArrowheads="1"/>
            </p:cNvSpPr>
            <p:nvPr/>
          </p:nvSpPr>
          <p:spPr bwMode="auto">
            <a:xfrm>
              <a:off x="588" y="2726"/>
              <a:ext cx="976" cy="544"/>
            </a:xfrm>
            <a:prstGeom prst="ellips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z="1600" b="1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456737" name="AutoShape 33"/>
            <p:cNvSpPr>
              <a:spLocks noChangeArrowheads="1"/>
            </p:cNvSpPr>
            <p:nvPr/>
          </p:nvSpPr>
          <p:spPr bwMode="auto">
            <a:xfrm>
              <a:off x="1178" y="2317"/>
              <a:ext cx="386" cy="46"/>
            </a:xfrm>
            <a:prstGeom prst="rightArrow">
              <a:avLst>
                <a:gd name="adj1" fmla="val 50000"/>
                <a:gd name="adj2" fmla="val 209783"/>
              </a:avLst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de-DE" altLang="ru-RU" sz="1600" b="1">
                <a:solidFill>
                  <a:srgbClr val="80808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456738" name="Text Box 34"/>
            <p:cNvSpPr txBox="1">
              <a:spLocks noChangeArrowheads="1"/>
            </p:cNvSpPr>
            <p:nvPr/>
          </p:nvSpPr>
          <p:spPr bwMode="auto">
            <a:xfrm>
              <a:off x="906" y="2363"/>
              <a:ext cx="564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GB" altLang="ru-RU" sz="1600" b="1">
                  <a:solidFill>
                    <a:srgbClr val="000000"/>
                  </a:solidFill>
                  <a:latin typeface="Arial" panose="020B0604020202020204" pitchFamily="34" charset="0"/>
                </a:rPr>
                <a:t>p beam</a:t>
              </a:r>
            </a:p>
          </p:txBody>
        </p:sp>
        <p:sp>
          <p:nvSpPr>
            <p:cNvPr id="456742" name="Text Box 38"/>
            <p:cNvSpPr txBox="1">
              <a:spLocks noChangeArrowheads="1"/>
            </p:cNvSpPr>
            <p:nvPr/>
          </p:nvSpPr>
          <p:spPr bwMode="auto">
            <a:xfrm>
              <a:off x="4020" y="3769"/>
              <a:ext cx="1383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GB" altLang="ru-RU" sz="1600" b="1">
                  <a:solidFill>
                    <a:srgbClr val="000000"/>
                  </a:solidFill>
                  <a:latin typeface="Arial" panose="020B0604020202020204" pitchFamily="34" charset="0"/>
                </a:rPr>
                <a:t>COSY-TOF side view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60909724"/>
      </p:ext>
    </p:extLst>
  </p:cSld>
  <p:clrMapOvr>
    <a:masterClrMapping/>
  </p:clrMapOvr>
  <p:transition spd="med">
    <p:zoom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altLang="ru-RU">
                <a:latin typeface="Arial" panose="020B0604020202020204" pitchFamily="34" charset="0"/>
              </a:rPr>
              <a:t>Nov-26, 2007, PAC</a:t>
            </a:r>
          </a:p>
        </p:txBody>
      </p:sp>
      <p:sp>
        <p:nvSpPr>
          <p:cNvPr id="3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altLang="ru-RU">
                <a:solidFill>
                  <a:srgbClr val="333399"/>
                </a:solidFill>
                <a:latin typeface="Arial" panose="020B0604020202020204" pitchFamily="34" charset="0"/>
              </a:rPr>
              <a:t>Peter Wintz </a:t>
            </a:r>
          </a:p>
        </p:txBody>
      </p:sp>
      <p:sp>
        <p:nvSpPr>
          <p:cNvPr id="3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30D346BC-B3F3-414B-8D56-7B8575921A28}" type="slidenum">
              <a:rPr lang="en-GB" altLang="ru-RU">
                <a:latin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8</a:t>
            </a:fld>
            <a:r>
              <a:rPr lang="en-GB" altLang="ru-RU">
                <a:latin typeface="Arial" panose="020B0604020202020204" pitchFamily="34" charset="0"/>
              </a:rPr>
              <a:t>/9</a:t>
            </a:r>
            <a:r>
              <a:rPr lang="en-GB" altLang="ru-RU" sz="1000" u="sng">
                <a:effectLst/>
                <a:latin typeface="Arial" panose="020B0604020202020204" pitchFamily="34" charset="0"/>
              </a:rPr>
              <a:t>  </a:t>
            </a:r>
            <a:endParaRPr lang="en-GB" altLang="ru-RU" sz="1000">
              <a:effectLst/>
              <a:latin typeface="Arial" panose="020B0604020202020204" pitchFamily="34" charset="0"/>
            </a:endParaRPr>
          </a:p>
        </p:txBody>
      </p:sp>
      <p:sp>
        <p:nvSpPr>
          <p:cNvPr id="4577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ru-RU"/>
              <a:t>Commissioning Setup</a:t>
            </a:r>
          </a:p>
        </p:txBody>
      </p:sp>
      <p:sp>
        <p:nvSpPr>
          <p:cNvPr id="457752" name="Text Box 24"/>
          <p:cNvSpPr txBox="1">
            <a:spLocks noChangeArrowheads="1"/>
          </p:cNvSpPr>
          <p:nvPr/>
        </p:nvSpPr>
        <p:spPr bwMode="auto">
          <a:xfrm>
            <a:off x="2835275" y="1131888"/>
            <a:ext cx="1841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de-DE" altLang="ru-RU" sz="1600" b="1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graphicFrame>
        <p:nvGraphicFramePr>
          <p:cNvPr id="457731" name="Object 3"/>
          <p:cNvGraphicFramePr>
            <a:graphicFrameLocks noChangeAspect="1"/>
          </p:cNvGraphicFramePr>
          <p:nvPr/>
        </p:nvGraphicFramePr>
        <p:xfrm>
          <a:off x="3071814" y="2168525"/>
          <a:ext cx="2414587" cy="3492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38" name="DWG TrueView Drawing" r:id="rId3" imgW="11001240" imgH="7505640" progId="DWG TrueView.Drawing.17">
                  <p:embed/>
                </p:oleObj>
              </mc:Choice>
              <mc:Fallback>
                <p:oleObj name="DWG TrueView Drawing" r:id="rId3" imgW="11001240" imgH="7505640" progId="DWG TrueView.Drawing.17">
                  <p:embed/>
                  <p:pic>
                    <p:nvPicPr>
                      <p:cNvPr id="457731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21271" t="31293" r="64171" b="37836"/>
                      <a:stretch>
                        <a:fillRect/>
                      </a:stretch>
                    </p:blipFill>
                    <p:spPr bwMode="auto">
                      <a:xfrm>
                        <a:off x="3071814" y="2168525"/>
                        <a:ext cx="2414587" cy="3492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57732" name="Text Box 4"/>
          <p:cNvSpPr txBox="1">
            <a:spLocks noChangeArrowheads="1"/>
          </p:cNvSpPr>
          <p:nvPr/>
        </p:nvSpPr>
        <p:spPr bwMode="auto">
          <a:xfrm>
            <a:off x="5087938" y="1341438"/>
            <a:ext cx="3313112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altLang="ru-RU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Straw Tube Tracker (STT)</a:t>
            </a:r>
          </a:p>
        </p:txBody>
      </p:sp>
      <p:sp>
        <p:nvSpPr>
          <p:cNvPr id="457733" name="Text Box 5"/>
          <p:cNvSpPr txBox="1">
            <a:spLocks noChangeArrowheads="1"/>
          </p:cNvSpPr>
          <p:nvPr/>
        </p:nvSpPr>
        <p:spPr bwMode="auto">
          <a:xfrm>
            <a:off x="3905250" y="1484313"/>
            <a:ext cx="113685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altLang="ru-RU" sz="1400" b="1">
                <a:solidFill>
                  <a:srgbClr val="000000"/>
                </a:solidFill>
                <a:latin typeface="Arial" panose="020B0604020202020204" pitchFamily="34" charset="0"/>
              </a:rPr>
              <a:t>Sci fibre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altLang="ru-RU" sz="1400" b="1">
                <a:solidFill>
                  <a:srgbClr val="000000"/>
                </a:solidFill>
                <a:latin typeface="Arial" panose="020B0604020202020204" pitchFamily="34" charset="0"/>
              </a:rPr>
              <a:t>hodoscope</a:t>
            </a:r>
          </a:p>
        </p:txBody>
      </p:sp>
      <p:sp>
        <p:nvSpPr>
          <p:cNvPr id="457734" name="Text Box 6"/>
          <p:cNvSpPr txBox="1">
            <a:spLocks noChangeArrowheads="1"/>
          </p:cNvSpPr>
          <p:nvPr/>
        </p:nvSpPr>
        <p:spPr bwMode="auto">
          <a:xfrm>
            <a:off x="2460625" y="1989139"/>
            <a:ext cx="1873250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altLang="ru-RU" sz="16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Si-µQuirl (SMQ)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altLang="ru-RU" sz="16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telescope</a:t>
            </a:r>
          </a:p>
        </p:txBody>
      </p:sp>
      <p:sp>
        <p:nvSpPr>
          <p:cNvPr id="457737" name="Line 9"/>
          <p:cNvSpPr>
            <a:spLocks noChangeShapeType="1"/>
          </p:cNvSpPr>
          <p:nvPr/>
        </p:nvSpPr>
        <p:spPr bwMode="auto">
          <a:xfrm flipH="1">
            <a:off x="4151314" y="2024063"/>
            <a:ext cx="1587" cy="79375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1600" b="1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457735" name="Line 7"/>
          <p:cNvSpPr>
            <a:spLocks noChangeShapeType="1"/>
          </p:cNvSpPr>
          <p:nvPr/>
        </p:nvSpPr>
        <p:spPr bwMode="auto">
          <a:xfrm flipH="1">
            <a:off x="3913189" y="2313781"/>
            <a:ext cx="52636" cy="1475581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1600" b="1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457741" name="Text Box 13"/>
          <p:cNvSpPr txBox="1">
            <a:spLocks noChangeArrowheads="1"/>
          </p:cNvSpPr>
          <p:nvPr/>
        </p:nvSpPr>
        <p:spPr bwMode="auto">
          <a:xfrm>
            <a:off x="1847851" y="2565400"/>
            <a:ext cx="1312667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altLang="ru-RU" sz="1400" b="1" dirty="0">
                <a:solidFill>
                  <a:srgbClr val="000000"/>
                </a:solidFill>
                <a:latin typeface="Arial" panose="020B0604020202020204" pitchFamily="34" charset="0"/>
              </a:rPr>
              <a:t>H</a:t>
            </a:r>
            <a:r>
              <a:rPr lang="en-GB" altLang="ru-RU" sz="1400" b="1" baseline="-25000" dirty="0">
                <a:solidFill>
                  <a:srgbClr val="000000"/>
                </a:solidFill>
                <a:latin typeface="Arial" panose="020B0604020202020204" pitchFamily="34" charset="0"/>
              </a:rPr>
              <a:t>2</a:t>
            </a:r>
            <a:r>
              <a:rPr lang="en-GB" altLang="ru-RU" sz="1400" b="1" dirty="0">
                <a:solidFill>
                  <a:srgbClr val="000000"/>
                </a:solidFill>
                <a:latin typeface="Arial" panose="020B0604020202020204" pitchFamily="34" charset="0"/>
              </a:rPr>
              <a:t> Target cell</a:t>
            </a:r>
          </a:p>
        </p:txBody>
      </p:sp>
      <p:sp>
        <p:nvSpPr>
          <p:cNvPr id="457742" name="Line 14"/>
          <p:cNvSpPr>
            <a:spLocks noChangeShapeType="1"/>
          </p:cNvSpPr>
          <p:nvPr/>
        </p:nvSpPr>
        <p:spPr bwMode="auto">
          <a:xfrm>
            <a:off x="3036889" y="2852738"/>
            <a:ext cx="788987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1600" b="1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457743" name="Line 15"/>
          <p:cNvSpPr>
            <a:spLocks noChangeShapeType="1"/>
          </p:cNvSpPr>
          <p:nvPr/>
        </p:nvSpPr>
        <p:spPr bwMode="auto">
          <a:xfrm>
            <a:off x="3825874" y="2852737"/>
            <a:ext cx="1" cy="105727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1600" b="1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457744" name="Line 16"/>
          <p:cNvSpPr>
            <a:spLocks noChangeShapeType="1"/>
          </p:cNvSpPr>
          <p:nvPr/>
        </p:nvSpPr>
        <p:spPr bwMode="auto">
          <a:xfrm>
            <a:off x="3867150" y="5840413"/>
            <a:ext cx="611188" cy="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1600" b="1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457745" name="Text Box 17"/>
          <p:cNvSpPr txBox="1">
            <a:spLocks noChangeArrowheads="1"/>
          </p:cNvSpPr>
          <p:nvPr/>
        </p:nvSpPr>
        <p:spPr bwMode="auto">
          <a:xfrm>
            <a:off x="3830638" y="5913439"/>
            <a:ext cx="1630362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altLang="ru-RU" sz="1600" b="1">
                <a:solidFill>
                  <a:srgbClr val="33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320 mm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altLang="ru-RU" sz="1600" b="1">
                <a:solidFill>
                  <a:srgbClr val="33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target distance</a:t>
            </a:r>
          </a:p>
        </p:txBody>
      </p:sp>
      <p:sp>
        <p:nvSpPr>
          <p:cNvPr id="457750" name="AutoShape 22"/>
          <p:cNvSpPr>
            <a:spLocks noChangeArrowheads="1"/>
          </p:cNvSpPr>
          <p:nvPr/>
        </p:nvSpPr>
        <p:spPr bwMode="auto">
          <a:xfrm>
            <a:off x="2352676" y="3895726"/>
            <a:ext cx="612775" cy="73025"/>
          </a:xfrm>
          <a:prstGeom prst="rightArrow">
            <a:avLst>
              <a:gd name="adj1" fmla="val 50000"/>
              <a:gd name="adj2" fmla="val 209783"/>
            </a:avLst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de-DE" altLang="ru-RU" sz="1600" b="1">
              <a:solidFill>
                <a:srgbClr val="808080"/>
              </a:solidFill>
              <a:latin typeface="Arial" panose="020B0604020202020204" pitchFamily="34" charset="0"/>
            </a:endParaRPr>
          </a:p>
        </p:txBody>
      </p:sp>
      <p:sp>
        <p:nvSpPr>
          <p:cNvPr id="457751" name="Text Box 23"/>
          <p:cNvSpPr txBox="1">
            <a:spLocks noChangeArrowheads="1"/>
          </p:cNvSpPr>
          <p:nvPr/>
        </p:nvSpPr>
        <p:spPr bwMode="auto">
          <a:xfrm>
            <a:off x="1920875" y="3968750"/>
            <a:ext cx="8953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altLang="ru-RU" sz="1600" b="1">
                <a:solidFill>
                  <a:srgbClr val="000000"/>
                </a:solidFill>
                <a:latin typeface="Arial" panose="020B0604020202020204" pitchFamily="34" charset="0"/>
              </a:rPr>
              <a:t>p beam</a:t>
            </a:r>
          </a:p>
        </p:txBody>
      </p:sp>
      <p:sp>
        <p:nvSpPr>
          <p:cNvPr id="457756" name="Line 28"/>
          <p:cNvSpPr>
            <a:spLocks noChangeShapeType="1"/>
          </p:cNvSpPr>
          <p:nvPr/>
        </p:nvSpPr>
        <p:spPr bwMode="auto">
          <a:xfrm>
            <a:off x="4476751" y="5732463"/>
            <a:ext cx="576263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1600" b="1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457758" name="Line 30"/>
          <p:cNvSpPr>
            <a:spLocks noChangeShapeType="1"/>
          </p:cNvSpPr>
          <p:nvPr/>
        </p:nvSpPr>
        <p:spPr bwMode="auto">
          <a:xfrm>
            <a:off x="5160963" y="2924175"/>
            <a:ext cx="0" cy="19812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1600" b="1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457759" name="Text Box 31"/>
          <p:cNvSpPr txBox="1">
            <a:spLocks noChangeArrowheads="1"/>
          </p:cNvSpPr>
          <p:nvPr/>
        </p:nvSpPr>
        <p:spPr bwMode="auto">
          <a:xfrm>
            <a:off x="4530725" y="5697538"/>
            <a:ext cx="52228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altLang="ru-RU" sz="1600" b="1">
                <a:solidFill>
                  <a:srgbClr val="FF0000"/>
                </a:solidFill>
                <a:latin typeface="Arial" panose="020B0604020202020204" pitchFamily="34" charset="0"/>
              </a:rPr>
              <a:t>281</a:t>
            </a:r>
          </a:p>
        </p:txBody>
      </p:sp>
      <p:sp>
        <p:nvSpPr>
          <p:cNvPr id="457760" name="Text Box 32"/>
          <p:cNvSpPr txBox="1">
            <a:spLocks noChangeArrowheads="1"/>
          </p:cNvSpPr>
          <p:nvPr/>
        </p:nvSpPr>
        <p:spPr bwMode="auto">
          <a:xfrm rot="16200000">
            <a:off x="5011738" y="3938588"/>
            <a:ext cx="6350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altLang="ru-RU" sz="1600" b="1">
                <a:solidFill>
                  <a:srgbClr val="FF0000"/>
                </a:solidFill>
                <a:latin typeface="Arial" panose="020B0604020202020204" pitchFamily="34" charset="0"/>
              </a:rPr>
              <a:t>1030</a:t>
            </a:r>
          </a:p>
        </p:txBody>
      </p:sp>
      <p:sp>
        <p:nvSpPr>
          <p:cNvPr id="457762" name="Text Box 34"/>
          <p:cNvSpPr txBox="1">
            <a:spLocks noChangeArrowheads="1"/>
          </p:cNvSpPr>
          <p:nvPr/>
        </p:nvSpPr>
        <p:spPr bwMode="auto">
          <a:xfrm rot="18574321" flipH="1">
            <a:off x="5006976" y="1962151"/>
            <a:ext cx="960437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altLang="ru-RU" b="1">
                <a:solidFill>
                  <a:srgbClr val="777777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 ~ 50°</a:t>
            </a:r>
          </a:p>
        </p:txBody>
      </p:sp>
      <p:grpSp>
        <p:nvGrpSpPr>
          <p:cNvPr id="457767" name="Group 39"/>
          <p:cNvGrpSpPr>
            <a:grpSpLocks/>
          </p:cNvGrpSpPr>
          <p:nvPr/>
        </p:nvGrpSpPr>
        <p:grpSpPr bwMode="auto">
          <a:xfrm>
            <a:off x="4727575" y="1484313"/>
            <a:ext cx="863600" cy="4826000"/>
            <a:chOff x="2018" y="935"/>
            <a:chExt cx="544" cy="3040"/>
          </a:xfrm>
        </p:grpSpPr>
        <p:sp>
          <p:nvSpPr>
            <p:cNvPr id="457761" name="Line 33"/>
            <p:cNvSpPr>
              <a:spLocks noChangeShapeType="1"/>
            </p:cNvSpPr>
            <p:nvPr/>
          </p:nvSpPr>
          <p:spPr bwMode="auto">
            <a:xfrm rot="18600000">
              <a:off x="1156" y="1797"/>
              <a:ext cx="1724" cy="0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z="1600" b="1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457765" name="Line 37"/>
            <p:cNvSpPr>
              <a:spLocks noChangeShapeType="1"/>
            </p:cNvSpPr>
            <p:nvPr/>
          </p:nvSpPr>
          <p:spPr bwMode="auto">
            <a:xfrm rot="3000000">
              <a:off x="1156" y="3113"/>
              <a:ext cx="1724" cy="0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z="1600" b="1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457766" name="Line 38"/>
            <p:cNvSpPr>
              <a:spLocks noChangeShapeType="1"/>
            </p:cNvSpPr>
            <p:nvPr/>
          </p:nvSpPr>
          <p:spPr bwMode="auto">
            <a:xfrm>
              <a:off x="2562" y="1139"/>
              <a:ext cx="0" cy="263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z="1600" b="1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</p:grpSp>
      <p:sp>
        <p:nvSpPr>
          <p:cNvPr id="457768" name="Line 40"/>
          <p:cNvSpPr>
            <a:spLocks noChangeShapeType="1"/>
          </p:cNvSpPr>
          <p:nvPr/>
        </p:nvSpPr>
        <p:spPr bwMode="auto">
          <a:xfrm flipH="1">
            <a:off x="5051426" y="1736726"/>
            <a:ext cx="252413" cy="468313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1600" b="1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pic>
        <p:nvPicPr>
          <p:cNvPr id="457769" name="Picture 41" descr="DSCF025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20" r="6676" b="5145"/>
          <a:stretch>
            <a:fillRect/>
          </a:stretch>
        </p:blipFill>
        <p:spPr bwMode="auto">
          <a:xfrm>
            <a:off x="6396039" y="2298701"/>
            <a:ext cx="2662237" cy="3203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457770" name="Object 42"/>
          <p:cNvGraphicFramePr>
            <a:graphicFrameLocks noChangeAspect="1"/>
          </p:cNvGraphicFramePr>
          <p:nvPr/>
        </p:nvGraphicFramePr>
        <p:xfrm>
          <a:off x="6640514" y="3871914"/>
          <a:ext cx="104775" cy="200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39" name="Formel" r:id="rId6" imgW="139680" imgH="266400" progId="Equation.3">
                  <p:embed/>
                </p:oleObj>
              </mc:Choice>
              <mc:Fallback>
                <p:oleObj name="Formel" r:id="rId6" imgW="139680" imgH="266400" progId="Equation.3">
                  <p:embed/>
                  <p:pic>
                    <p:nvPicPr>
                      <p:cNvPr id="457770" name="Object 4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40514" y="3871914"/>
                        <a:ext cx="104775" cy="2000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57771" name="Line 43"/>
          <p:cNvSpPr>
            <a:spLocks noChangeAspect="1" noChangeShapeType="1"/>
          </p:cNvSpPr>
          <p:nvPr/>
        </p:nvSpPr>
        <p:spPr bwMode="auto">
          <a:xfrm>
            <a:off x="6962776" y="5619750"/>
            <a:ext cx="1774824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1600" b="1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457772" name="Text Box 44"/>
          <p:cNvSpPr txBox="1">
            <a:spLocks noChangeAspect="1" noChangeArrowheads="1"/>
          </p:cNvSpPr>
          <p:nvPr/>
        </p:nvSpPr>
        <p:spPr bwMode="auto">
          <a:xfrm>
            <a:off x="7404100" y="5646738"/>
            <a:ext cx="9969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altLang="ru-RU" sz="1600" b="1">
                <a:solidFill>
                  <a:srgbClr val="FF0000"/>
                </a:solidFill>
                <a:latin typeface="Arial" panose="020B0604020202020204" pitchFamily="34" charset="0"/>
              </a:rPr>
              <a:t>1030mm</a:t>
            </a:r>
          </a:p>
        </p:txBody>
      </p:sp>
      <p:sp>
        <p:nvSpPr>
          <p:cNvPr id="457776" name="Line 48"/>
          <p:cNvSpPr>
            <a:spLocks noChangeShapeType="1"/>
          </p:cNvSpPr>
          <p:nvPr/>
        </p:nvSpPr>
        <p:spPr bwMode="auto">
          <a:xfrm>
            <a:off x="5537200" y="3910013"/>
            <a:ext cx="839788" cy="0"/>
          </a:xfrm>
          <a:prstGeom prst="line">
            <a:avLst/>
          </a:prstGeom>
          <a:noFill/>
          <a:ln w="12700">
            <a:solidFill>
              <a:srgbClr val="95CFD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1600" b="1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457778" name="Line 50"/>
          <p:cNvSpPr>
            <a:spLocks noChangeShapeType="1"/>
          </p:cNvSpPr>
          <p:nvPr/>
        </p:nvSpPr>
        <p:spPr bwMode="auto">
          <a:xfrm>
            <a:off x="6996113" y="1700214"/>
            <a:ext cx="360362" cy="504825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1600" b="1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457779" name="Text Box 51"/>
          <p:cNvSpPr txBox="1">
            <a:spLocks noChangeArrowheads="1"/>
          </p:cNvSpPr>
          <p:nvPr/>
        </p:nvSpPr>
        <p:spPr bwMode="auto">
          <a:xfrm>
            <a:off x="9555164" y="3698875"/>
            <a:ext cx="71437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altLang="ru-RU" sz="1600" b="1">
                <a:solidFill>
                  <a:srgbClr val="000000"/>
                </a:solidFill>
                <a:latin typeface="Arial" panose="020B0604020202020204" pitchFamily="34" charset="0"/>
              </a:rPr>
              <a:t>beam</a:t>
            </a:r>
          </a:p>
        </p:txBody>
      </p:sp>
      <p:sp>
        <p:nvSpPr>
          <p:cNvPr id="457777" name="Line 49"/>
          <p:cNvSpPr>
            <a:spLocks noChangeShapeType="1"/>
          </p:cNvSpPr>
          <p:nvPr/>
        </p:nvSpPr>
        <p:spPr bwMode="auto">
          <a:xfrm>
            <a:off x="7989889" y="3897313"/>
            <a:ext cx="1584325" cy="0"/>
          </a:xfrm>
          <a:prstGeom prst="line">
            <a:avLst/>
          </a:prstGeom>
          <a:noFill/>
          <a:ln w="12700">
            <a:solidFill>
              <a:srgbClr val="95CFD3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1600" b="1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457774" name="Text Box 46"/>
          <p:cNvSpPr txBox="1">
            <a:spLocks noChangeAspect="1" noChangeArrowheads="1"/>
          </p:cNvSpPr>
          <p:nvPr/>
        </p:nvSpPr>
        <p:spPr bwMode="auto">
          <a:xfrm rot="16200000">
            <a:off x="8801100" y="3613150"/>
            <a:ext cx="9969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altLang="ru-RU" sz="1600" b="1">
                <a:solidFill>
                  <a:srgbClr val="FF0000"/>
                </a:solidFill>
                <a:latin typeface="Arial" panose="020B0604020202020204" pitchFamily="34" charset="0"/>
              </a:rPr>
              <a:t>1030mm</a:t>
            </a:r>
          </a:p>
        </p:txBody>
      </p:sp>
      <p:sp>
        <p:nvSpPr>
          <p:cNvPr id="457773" name="Line 45"/>
          <p:cNvSpPr>
            <a:spLocks noChangeAspect="1" noChangeShapeType="1"/>
          </p:cNvSpPr>
          <p:nvPr/>
        </p:nvSpPr>
        <p:spPr bwMode="auto">
          <a:xfrm rot="5400000">
            <a:off x="8318501" y="3906838"/>
            <a:ext cx="1673225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1600" b="1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4664771"/>
      </p:ext>
    </p:extLst>
  </p:cSld>
  <p:clrMapOvr>
    <a:masterClrMapping/>
  </p:clrMapOvr>
  <p:transition spd="med">
    <p:zoom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altLang="ru-RU">
                <a:latin typeface="Arial" panose="020B0604020202020204" pitchFamily="34" charset="0"/>
              </a:rPr>
              <a:t>Nov-26, 2007, PAC</a:t>
            </a:r>
          </a:p>
        </p:txBody>
      </p:sp>
      <p:sp>
        <p:nvSpPr>
          <p:cNvPr id="7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altLang="ru-RU">
                <a:solidFill>
                  <a:srgbClr val="333399"/>
                </a:solidFill>
                <a:latin typeface="Arial" panose="020B0604020202020204" pitchFamily="34" charset="0"/>
              </a:rPr>
              <a:t>Peter Wintz </a:t>
            </a:r>
          </a:p>
        </p:txBody>
      </p:sp>
      <p:sp>
        <p:nvSpPr>
          <p:cNvPr id="8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2C7638DC-5921-4D6D-8A31-94AD915F262E}" type="slidenum">
              <a:rPr lang="en-GB" altLang="ru-RU">
                <a:latin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9</a:t>
            </a:fld>
            <a:r>
              <a:rPr lang="en-GB" altLang="ru-RU">
                <a:latin typeface="Arial" panose="020B0604020202020204" pitchFamily="34" charset="0"/>
              </a:rPr>
              <a:t>/9</a:t>
            </a:r>
            <a:r>
              <a:rPr lang="en-GB" altLang="ru-RU" sz="1000" u="sng">
                <a:effectLst/>
                <a:latin typeface="Arial" panose="020B0604020202020204" pitchFamily="34" charset="0"/>
              </a:rPr>
              <a:t>  </a:t>
            </a:r>
            <a:endParaRPr lang="en-GB" altLang="ru-RU" sz="1000">
              <a:effectLst/>
              <a:latin typeface="Arial" panose="020B0604020202020204" pitchFamily="34" charset="0"/>
            </a:endParaRPr>
          </a:p>
        </p:txBody>
      </p:sp>
      <p:sp>
        <p:nvSpPr>
          <p:cNvPr id="4751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ru-RU"/>
              <a:t>STT Setup </a:t>
            </a:r>
          </a:p>
        </p:txBody>
      </p:sp>
      <p:sp>
        <p:nvSpPr>
          <p:cNvPr id="475140" name="Text Box 4"/>
          <p:cNvSpPr txBox="1">
            <a:spLocks noChangeArrowheads="1"/>
          </p:cNvSpPr>
          <p:nvPr/>
        </p:nvSpPr>
        <p:spPr bwMode="auto">
          <a:xfrm>
            <a:off x="2074864" y="1285875"/>
            <a:ext cx="7534275" cy="203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en-GB" altLang="ru-RU" b="1" dirty="0">
                <a:solidFill>
                  <a:srgbClr val="333399"/>
                </a:solidFill>
                <a:latin typeface="Arial" panose="020B0604020202020204" pitchFamily="34" charset="0"/>
              </a:rPr>
              <a:t> </a:t>
            </a:r>
            <a:r>
              <a:rPr lang="en-GB" altLang="ru-RU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Detector setup:</a:t>
            </a:r>
          </a:p>
          <a:p>
            <a:pPr fontAlgn="base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GB" altLang="ru-RU" b="1" dirty="0">
                <a:solidFill>
                  <a:srgbClr val="333399"/>
                </a:solidFill>
                <a:latin typeface="Arial" panose="020B0604020202020204" pitchFamily="34" charset="0"/>
              </a:rPr>
              <a:t> </a:t>
            </a:r>
            <a:r>
              <a:rPr lang="en-GB" altLang="ru-RU" sz="1600" b="1" dirty="0">
                <a:solidFill>
                  <a:srgbClr val="333399"/>
                </a:solidFill>
                <a:latin typeface="Arial" panose="020B0604020202020204" pitchFamily="34" charset="0"/>
              </a:rPr>
              <a:t>Final straw </a:t>
            </a:r>
            <a:r>
              <a:rPr lang="en-GB" altLang="ru-RU" sz="1600" b="1" dirty="0">
                <a:solidFill>
                  <a:srgbClr val="FF0000"/>
                </a:solidFill>
                <a:latin typeface="Arial" panose="020B0604020202020204" pitchFamily="34" charset="0"/>
              </a:rPr>
              <a:t>gas</a:t>
            </a:r>
            <a:r>
              <a:rPr lang="en-GB" altLang="ru-RU" sz="1600" b="1" dirty="0">
                <a:solidFill>
                  <a:srgbClr val="333399"/>
                </a:solidFill>
                <a:latin typeface="Arial" panose="020B0604020202020204" pitchFamily="34" charset="0"/>
              </a:rPr>
              <a:t> </a:t>
            </a:r>
            <a:r>
              <a:rPr lang="en-GB" altLang="ru-RU" sz="1600" b="1" dirty="0">
                <a:solidFill>
                  <a:srgbClr val="FF0000"/>
                </a:solidFill>
                <a:latin typeface="Arial" panose="020B0604020202020204" pitchFamily="34" charset="0"/>
              </a:rPr>
              <a:t>leakage</a:t>
            </a:r>
            <a:r>
              <a:rPr lang="en-GB" altLang="ru-RU" sz="1600" b="1" dirty="0">
                <a:solidFill>
                  <a:srgbClr val="333399"/>
                </a:solidFill>
                <a:latin typeface="Arial" panose="020B0604020202020204" pitchFamily="34" charset="0"/>
              </a:rPr>
              <a:t> test and curing, &gt; 12000 single gas connections </a:t>
            </a:r>
          </a:p>
          <a:p>
            <a:pPr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GB" altLang="ru-RU" sz="1600" b="1" dirty="0">
                <a:solidFill>
                  <a:srgbClr val="333399"/>
                </a:solidFill>
                <a:latin typeface="Arial" panose="020B0604020202020204" pitchFamily="34" charset="0"/>
              </a:rPr>
              <a:t> </a:t>
            </a:r>
            <a:r>
              <a:rPr lang="en-GB" altLang="ru-RU" sz="1600" b="1" dirty="0">
                <a:solidFill>
                  <a:srgbClr val="FF0000"/>
                </a:solidFill>
                <a:latin typeface="Arial" panose="020B0604020202020204" pitchFamily="34" charset="0"/>
              </a:rPr>
              <a:t>Broken wire test</a:t>
            </a:r>
            <a:r>
              <a:rPr lang="en-GB" altLang="ru-RU" sz="1600" b="1" dirty="0">
                <a:solidFill>
                  <a:srgbClr val="333399"/>
                </a:solidFill>
                <a:latin typeface="Arial" panose="020B0604020202020204" pitchFamily="34" charset="0"/>
              </a:rPr>
              <a:t> and single straw replacements </a:t>
            </a:r>
          </a:p>
          <a:p>
            <a:pPr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GB" altLang="ru-RU" sz="1600" b="1" dirty="0">
                <a:solidFill>
                  <a:srgbClr val="333399"/>
                </a:solidFill>
                <a:latin typeface="Arial" panose="020B0604020202020204" pitchFamily="34" charset="0"/>
              </a:rPr>
              <a:t> </a:t>
            </a:r>
            <a:r>
              <a:rPr lang="en-GB" altLang="ru-RU" sz="1600" b="1" dirty="0">
                <a:solidFill>
                  <a:srgbClr val="FF0000"/>
                </a:solidFill>
                <a:latin typeface="Arial" panose="020B0604020202020204" pitchFamily="34" charset="0"/>
              </a:rPr>
              <a:t>Straw layer mounting</a:t>
            </a:r>
            <a:r>
              <a:rPr lang="en-GB" altLang="ru-RU" sz="1600" b="1" dirty="0">
                <a:solidFill>
                  <a:srgbClr val="333399"/>
                </a:solidFill>
                <a:latin typeface="Arial" panose="020B0604020202020204" pitchFamily="34" charset="0"/>
              </a:rPr>
              <a:t> and positioning on base plate</a:t>
            </a:r>
          </a:p>
          <a:p>
            <a:pPr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GB" altLang="ru-RU" sz="1600" b="1" dirty="0">
                <a:solidFill>
                  <a:srgbClr val="333399"/>
                </a:solidFill>
                <a:latin typeface="Arial" panose="020B0604020202020204" pitchFamily="34" charset="0"/>
              </a:rPr>
              <a:t> Front end preamp cabling, gas &amp; HV supply </a:t>
            </a:r>
          </a:p>
          <a:p>
            <a:pPr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GB" altLang="ru-RU" sz="1600" b="1" dirty="0">
                <a:solidFill>
                  <a:srgbClr val="333399"/>
                </a:solidFill>
                <a:latin typeface="Arial" panose="020B0604020202020204" pitchFamily="34" charset="0"/>
              </a:rPr>
              <a:t> Full </a:t>
            </a:r>
            <a:r>
              <a:rPr lang="en-GB" altLang="ru-RU" sz="1600" b="1" dirty="0">
                <a:solidFill>
                  <a:srgbClr val="FF0000"/>
                </a:solidFill>
                <a:latin typeface="Arial" panose="020B0604020202020204" pitchFamily="34" charset="0"/>
              </a:rPr>
              <a:t>straw &amp; preamp readout tests </a:t>
            </a:r>
            <a:r>
              <a:rPr lang="en-GB" altLang="ru-RU" sz="1600" b="1" dirty="0">
                <a:solidFill>
                  <a:srgbClr val="333399"/>
                </a:solidFill>
                <a:latin typeface="Arial" panose="020B0604020202020204" pitchFamily="34" charset="0"/>
              </a:rPr>
              <a:t>(</a:t>
            </a:r>
            <a:r>
              <a:rPr lang="en-GB" altLang="ru-RU" sz="1600" b="1" baseline="30000" dirty="0">
                <a:solidFill>
                  <a:srgbClr val="333399"/>
                </a:solidFill>
                <a:latin typeface="Arial" panose="020B0604020202020204" pitchFamily="34" charset="0"/>
              </a:rPr>
              <a:t>55</a:t>
            </a:r>
            <a:r>
              <a:rPr lang="en-GB" altLang="ru-RU" sz="1600" b="1" dirty="0">
                <a:solidFill>
                  <a:srgbClr val="333399"/>
                </a:solidFill>
                <a:latin typeface="Arial" panose="020B0604020202020204" pitchFamily="34" charset="0"/>
              </a:rPr>
              <a:t>Fe), 3120 straws completed</a:t>
            </a:r>
          </a:p>
        </p:txBody>
      </p:sp>
      <p:pic>
        <p:nvPicPr>
          <p:cNvPr id="475142" name="Picture 6" descr="small_DSCF065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6151" y="3505201"/>
            <a:ext cx="3616325" cy="2708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5143" name="Picture 7" descr="small_DSCF066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3014" y="3503614"/>
            <a:ext cx="3616325" cy="2708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9790213"/>
      </p:ext>
    </p:extLst>
  </p:cSld>
  <p:clrMapOvr>
    <a:masterClrMapping/>
  </p:clrMapOvr>
  <p:transition spd="med">
    <p:zoom/>
  </p:transition>
</p:sld>
</file>

<file path=ppt/theme/theme1.xml><?xml version="1.0" encoding="utf-8"?>
<a:theme xmlns:a="http://schemas.openxmlformats.org/drawingml/2006/main" name="1_Office Theme">
  <a:themeElements>
    <a:clrScheme name="Office">
      <a:dk1>
        <a:srgbClr val="000000"/>
      </a:dk1>
      <a:lt1>
        <a:srgbClr val="FFFFFF"/>
      </a:lt1>
      <a:dk2>
        <a:srgbClr val="000000"/>
      </a:dk2>
      <a:lt2>
        <a:srgbClr val="F2ECE2"/>
      </a:lt2>
      <a:accent1>
        <a:srgbClr val="9BAAB7"/>
      </a:accent1>
      <a:accent2>
        <a:srgbClr val="B8D082"/>
      </a:accent2>
      <a:accent3>
        <a:srgbClr val="EFDB85"/>
      </a:accent3>
      <a:accent4>
        <a:srgbClr val="E8A565"/>
      </a:accent4>
      <a:accent5>
        <a:srgbClr val="BC9AAE"/>
      </a:accent5>
      <a:accent6>
        <a:srgbClr val="BABABA"/>
      </a:accent6>
      <a:hlink>
        <a:srgbClr val="8FC48C"/>
      </a:hlink>
      <a:folHlink>
        <a:srgbClr val="969696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/>
        </a:gradFill>
      </a:fillStyleLst>
      <a:lnStyleLst>
        <a:ln w="9525" cap="flat" cmpd="sng" algn="ctr">
          <a:prstDash val="solid"/>
          <a:miter/>
        </a:ln>
        <a:ln w="25400" cap="flat" cmpd="sng" algn="ctr">
          <a:prstDash val="solid"/>
          <a:miter/>
        </a:ln>
        <a:ln w="3810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000000"/>
      </a:dk2>
      <a:lt2>
        <a:srgbClr val="F2ECE2"/>
      </a:lt2>
      <a:accent1>
        <a:srgbClr val="9BAAB7"/>
      </a:accent1>
      <a:accent2>
        <a:srgbClr val="B8D082"/>
      </a:accent2>
      <a:accent3>
        <a:srgbClr val="EFDB85"/>
      </a:accent3>
      <a:accent4>
        <a:srgbClr val="E8A565"/>
      </a:accent4>
      <a:accent5>
        <a:srgbClr val="BC9AAE"/>
      </a:accent5>
      <a:accent6>
        <a:srgbClr val="BABABA"/>
      </a:accent6>
      <a:hlink>
        <a:srgbClr val="8FC48C"/>
      </a:hlink>
      <a:folHlink>
        <a:srgbClr val="969696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/>
        </a:gradFill>
      </a:fillStyleLst>
      <a:lnStyleLst>
        <a:ln w="9525" cap="flat" cmpd="sng" algn="ctr">
          <a:prstDash val="solid"/>
          <a:miter/>
        </a:ln>
        <a:ln w="25400" cap="flat" cmpd="sng" algn="ctr">
          <a:prstDash val="solid"/>
          <a:miter/>
        </a:ln>
        <a:ln w="3810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ydesign">
  <a:themeElements>
    <a:clrScheme name="My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Mydesign">
      <a:majorFont>
        <a:latin typeface="Arial"/>
        <a:ea typeface=""/>
        <a:cs typeface=""/>
      </a:majorFont>
      <a:minorFont>
        <a:latin typeface="Helvetica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altLang="ru-RU" sz="16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altLang="ru-RU" sz="16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lnDef>
  </a:objectDefaults>
  <a:extraClrSchemeLst>
    <a:extraClrScheme>
      <a:clrScheme name="My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y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y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y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y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y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y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y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y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y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y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y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PANDA">
  <a:themeElements>
    <a:clrScheme name="PANDA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ANDA">
      <a:majorFont>
        <a:latin typeface="Arial"/>
        <a:ea typeface=""/>
        <a:cs typeface=""/>
      </a:majorFont>
      <a:minorFont>
        <a:latin typeface="Helvetica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altLang="ru-RU" sz="16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altLang="ru-RU" sz="16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lnDef>
  </a:objectDefaults>
  <a:extraClrSchemeLst>
    <a:extraClrScheme>
      <a:clrScheme name="PAND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ANDA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ANDA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ANDA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ANDA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ANDA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ANDA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ANDA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ANDA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ANDA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ANDA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ANDA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437</TotalTime>
  <Words>813</Words>
  <Application>Microsoft Office PowerPoint</Application>
  <PresentationFormat>Широкоэкранный</PresentationFormat>
  <Paragraphs>226</Paragraphs>
  <Slides>26</Slides>
  <Notes>1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4</vt:i4>
      </vt:variant>
      <vt:variant>
        <vt:lpstr>Внедренные серверы OLE</vt:lpstr>
      </vt:variant>
      <vt:variant>
        <vt:i4>2</vt:i4>
      </vt:variant>
      <vt:variant>
        <vt:lpstr>Заголовки слайдов</vt:lpstr>
      </vt:variant>
      <vt:variant>
        <vt:i4>26</vt:i4>
      </vt:variant>
    </vt:vector>
  </HeadingPairs>
  <TitlesOfParts>
    <vt:vector size="39" baseType="lpstr">
      <vt:lpstr>Arial</vt:lpstr>
      <vt:lpstr>Calibri</vt:lpstr>
      <vt:lpstr>DejaVu Sans</vt:lpstr>
      <vt:lpstr>Helvetica</vt:lpstr>
      <vt:lpstr>Symbol</vt:lpstr>
      <vt:lpstr>Times</vt:lpstr>
      <vt:lpstr>ZapfDingbats</vt:lpstr>
      <vt:lpstr>1_Office Theme</vt:lpstr>
      <vt:lpstr>Office Theme</vt:lpstr>
      <vt:lpstr>Mydesign</vt:lpstr>
      <vt:lpstr>PANDA</vt:lpstr>
      <vt:lpstr>DWG TrueView Drawing</vt:lpstr>
      <vt:lpstr>Formel</vt:lpstr>
      <vt:lpstr>Презентация PowerPoint</vt:lpstr>
      <vt:lpstr>KEDR STT</vt:lpstr>
      <vt:lpstr>KEDR STT</vt:lpstr>
      <vt:lpstr>Пространственное разрешение</vt:lpstr>
      <vt:lpstr>Пространственное разрешение</vt:lpstr>
      <vt:lpstr>Уроки КЕДРа</vt:lpstr>
      <vt:lpstr>COSY-TOF Commissioning Setup</vt:lpstr>
      <vt:lpstr>Commissioning Setup</vt:lpstr>
      <vt:lpstr>STT Setup </vt:lpstr>
      <vt:lpstr>ASD8-B Discriminator</vt:lpstr>
      <vt:lpstr>Презентация PowerPoint</vt:lpstr>
      <vt:lpstr>Презентация PowerPoint</vt:lpstr>
      <vt:lpstr>Презентация PowerPoint</vt:lpstr>
      <vt:lpstr>Презентация PowerPoint</vt:lpstr>
      <vt:lpstr> </vt:lpstr>
      <vt:lpstr>Презентация PowerPoint</vt:lpstr>
      <vt:lpstr>PANDA STT</vt:lpstr>
      <vt:lpstr>PANDA STT</vt:lpstr>
      <vt:lpstr>Сегмент STT трекера</vt:lpstr>
      <vt:lpstr>Прототип поддерживающей структуры для PANDA STT</vt:lpstr>
      <vt:lpstr>Структура SPD STT</vt:lpstr>
      <vt:lpstr>SPD STT</vt:lpstr>
      <vt:lpstr>Презентация PowerPoint</vt:lpstr>
      <vt:lpstr>Презентация PowerPoint</vt:lpstr>
      <vt:lpstr>Презентация PowerPoint</vt:lpstr>
      <vt:lpstr>Предварительные оценки STT </vt:lpstr>
    </vt:vector>
  </TitlesOfParts>
  <Company>BINP SB RAS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BINP User</dc:creator>
  <cp:lastModifiedBy>BINP User</cp:lastModifiedBy>
  <cp:revision>58</cp:revision>
  <dcterms:created xsi:type="dcterms:W3CDTF">2025-04-09T08:12:05Z</dcterms:created>
  <dcterms:modified xsi:type="dcterms:W3CDTF">2025-04-10T04:20:50Z</dcterms:modified>
</cp:coreProperties>
</file>