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5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140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E5CB-0740-4362-AE80-86D2D0B71955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799D8-9D0D-4362-9CDF-C1F9B7586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38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8172C1-3DE6-42E5-9D5C-8872A94AFC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3624" y="1662459"/>
            <a:ext cx="8036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Options of the Inner Tracker for SCTF Detector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0371" y="2996952"/>
            <a:ext cx="37032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Shekhtman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Budker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INP</a:t>
            </a:r>
          </a:p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Novosibirsk State University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2" y="476672"/>
            <a:ext cx="5815723" cy="50131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64" t="42778" r="49982" b="43804"/>
          <a:stretch/>
        </p:blipFill>
        <p:spPr>
          <a:xfrm>
            <a:off x="6211376" y="1450366"/>
            <a:ext cx="2742942" cy="1797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00192" y="3717032"/>
            <a:ext cx="26645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Tracker: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mm &lt; R &lt; 200 mm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-300 mm &lt; Z &lt; 300 mm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31" y="8285"/>
            <a:ext cx="755206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purpose of  the Inner Tracker: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tracks from the Drift Chamber to Inner region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of low momentum particles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65953"/>
              </p:ext>
            </p:extLst>
          </p:nvPr>
        </p:nvGraphicFramePr>
        <p:xfrm>
          <a:off x="251519" y="1700808"/>
          <a:ext cx="864096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080121"/>
                <a:gridCol w="1440160"/>
                <a:gridCol w="1224136"/>
                <a:gridCol w="1728192"/>
                <a:gridCol w="1728192"/>
              </a:tblGrid>
              <a:tr h="8641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budjet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channels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</a:t>
                      </a:r>
                      <a:endParaRPr lang="ru-RU" dirty="0"/>
                    </a:p>
                  </a:txBody>
                  <a:tcPr/>
                </a:tc>
              </a:tr>
              <a:tr h="496850">
                <a:tc>
                  <a:txBody>
                    <a:bodyPr/>
                    <a:lstStyle/>
                    <a:p>
                      <a:r>
                        <a:rPr lang="en-US" dirty="0" smtClean="0"/>
                        <a:t>TPC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1%X0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100-150 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3x10</a:t>
                      </a:r>
                      <a:r>
                        <a:rPr lang="en-US" baseline="30000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CSA+shaper+an.memory</a:t>
                      </a:r>
                      <a:r>
                        <a:rPr lang="en-US" dirty="0" smtClean="0"/>
                        <a:t> for 10-30 </a:t>
                      </a: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s+buffer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on-line tracking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TUM (ALICE</a:t>
                      </a:r>
                      <a:r>
                        <a:rPr lang="en-US" baseline="0" dirty="0" smtClean="0"/>
                        <a:t> TPC)</a:t>
                      </a:r>
                      <a:endParaRPr lang="ru-RU" dirty="0"/>
                    </a:p>
                  </a:txBody>
                  <a:tcPr/>
                </a:tc>
              </a:tr>
              <a:tr h="554693">
                <a:tc>
                  <a:txBody>
                    <a:bodyPr/>
                    <a:lstStyle/>
                    <a:p>
                      <a:r>
                        <a:rPr lang="en-US" dirty="0" smtClean="0"/>
                        <a:t>Si-strips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0.6%X0 per layer = 2.4% X0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10-20 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2x10</a:t>
                      </a:r>
                      <a:r>
                        <a:rPr lang="en-US" baseline="30000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CSA+shaper+an.memory</a:t>
                      </a:r>
                      <a:r>
                        <a:rPr lang="en-US" dirty="0" smtClean="0"/>
                        <a:t> for ~1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7486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Cyl.GEM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0.3%X0 per layer = 1.2%X0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5x10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baseline="0" dirty="0" smtClean="0"/>
                        <a:t>-10</a:t>
                      </a:r>
                      <a:r>
                        <a:rPr lang="en-US" baseline="30000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CSA+shaper+an.memory</a:t>
                      </a:r>
                      <a:r>
                        <a:rPr lang="en-US" dirty="0" smtClean="0"/>
                        <a:t> for ~1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INFN </a:t>
                      </a:r>
                      <a:r>
                        <a:rPr lang="en-US" dirty="0" err="1" smtClean="0"/>
                        <a:t>Frascatti</a:t>
                      </a:r>
                      <a:r>
                        <a:rPr lang="en-US" dirty="0" smtClean="0"/>
                        <a:t>+…</a:t>
                      </a:r>
                    </a:p>
                    <a:p>
                      <a:r>
                        <a:rPr lang="en-US" dirty="0" smtClean="0"/>
                        <a:t>(CGEM KHLOE2)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9913" y="1196752"/>
            <a:ext cx="1664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options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650546"/>
            <a:ext cx="6319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threshold with different IT options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988840"/>
            <a:ext cx="64027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VP – 3mm Be + 0.5 mm </a:t>
            </a:r>
            <a:r>
              <a:rPr lang="en-US" dirty="0" err="1" smtClean="0"/>
              <a:t>parafin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TPC – 1mm glass fiber (G10) + 0.1 mm </a:t>
            </a:r>
            <a:r>
              <a:rPr lang="en-US" dirty="0" err="1" smtClean="0"/>
              <a:t>teflon</a:t>
            </a:r>
            <a:r>
              <a:rPr lang="en-US" dirty="0" smtClean="0"/>
              <a:t> +15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cs typeface="Times New Roman" panose="02020603050405020304" pitchFamily="18" charset="0"/>
              </a:rPr>
              <a:t> copper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Si- strips – 0.32 mm Si + 0.4 mm carbon fiber 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CGEM – 0.25 mm </a:t>
            </a:r>
            <a:r>
              <a:rPr lang="en-US" dirty="0" err="1" smtClean="0">
                <a:cs typeface="Times New Roman" panose="02020603050405020304" pitchFamily="18" charset="0"/>
              </a:rPr>
              <a:t>kapton</a:t>
            </a:r>
            <a:r>
              <a:rPr lang="en-US" dirty="0" smtClean="0">
                <a:cs typeface="Times New Roman" panose="02020603050405020304" pitchFamily="18" charset="0"/>
              </a:rPr>
              <a:t> + 40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dirty="0" smtClean="0">
                <a:cs typeface="Times New Roman" panose="02020603050405020304" pitchFamily="18" charset="0"/>
              </a:rPr>
              <a:t>copper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720441"/>
              </p:ext>
            </p:extLst>
          </p:nvPr>
        </p:nvGraphicFramePr>
        <p:xfrm>
          <a:off x="0" y="1412776"/>
          <a:ext cx="4499992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Graph" r:id="rId3" imgW="4153680" imgH="2895480" progId="Origin50.Graph">
                  <p:embed/>
                </p:oleObj>
              </mc:Choice>
              <mc:Fallback>
                <p:oleObj name="Graph" r:id="rId3" imgW="4153680" imgH="28954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412776"/>
                        <a:ext cx="4499992" cy="42484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978914"/>
              </p:ext>
            </p:extLst>
          </p:nvPr>
        </p:nvGraphicFramePr>
        <p:xfrm>
          <a:off x="4572000" y="1412776"/>
          <a:ext cx="4464496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Graph" r:id="rId5" imgW="4153680" imgH="2895480" progId="Origin50.Graph">
                  <p:embed/>
                </p:oleObj>
              </mc:Choice>
              <mc:Fallback>
                <p:oleObj name="Graph" r:id="rId5" imgW="4153680" imgH="28954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412776"/>
                        <a:ext cx="4464496" cy="42484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5536" y="650546"/>
            <a:ext cx="6319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threshold with different IT options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t="4555" r="12711" b="13090"/>
          <a:stretch/>
        </p:blipFill>
        <p:spPr>
          <a:xfrm>
            <a:off x="83079" y="2276872"/>
            <a:ext cx="4510827" cy="34113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" t="8757" r="13709" b="12185"/>
          <a:stretch/>
        </p:blipFill>
        <p:spPr>
          <a:xfrm>
            <a:off x="4769243" y="2327480"/>
            <a:ext cx="4379301" cy="3384376"/>
          </a:xfrm>
          <a:prstGeom prst="rect">
            <a:avLst/>
          </a:prstGeom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95536" y="650546"/>
            <a:ext cx="6319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Estimates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threshold with different IT options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04664"/>
            <a:ext cx="7978466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Budker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INP IT group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senior scientists (detector design, mounting, measurements, final analysis)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young scientist (software and firmware design, design of front-end and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data processing electronics, measurements, data analysis)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students (measurements, data analysis, simulations)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students will be involved…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Infrastructure: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room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“Grey” room with bonding machine, probe station and microscopes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equipped for detector testing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Extracted electron beam facility (electrons 0.1 – 3 GeV with magnet,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rigger and DAQ system)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674" y="0"/>
            <a:ext cx="8396850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Cascaded GEMs, recently micro-RWELL, micro-RWELL+GEM, Si-strips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detectors for KEDR TS (128x100mm, 256x100 mm, 70 um resolution)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operation since 2010;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detectors for  DEUTERON photon tagging system (160x40 mm,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50 um resolution), in operation since 2016;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detectors for Extracted beam facility (128 x 64 mm, 250 um strip pitch,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30 um resolution), 1 in operation since 2017, 3 in production;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detector for VEPP-4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polarimeter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(128x40 mm pixel structure) mounted,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electronics in production;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Upgrade of the tracking system of CMD-3 (50 cm diameter discs and 63 cm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diameter 75 cm long cylinder) based on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muRWELL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technology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Single-side Si-strip detector for fast X-ray imaging at SR beam (55x35 mm,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1024 channels, 50 um pitch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26.05.2018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on BINP SCTF project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1052736"/>
            <a:ext cx="76090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considered options of the IT (TPC, Si-strips, CGEM)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are almost equivalent from physics point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criteria should be applied (robustness, complexity,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electronics, cost, experience etc.)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opened for all possible (reasonable)  ideas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2836</TotalTime>
  <Words>533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Воздушный поток</vt:lpstr>
      <vt:lpstr>Origin Graph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</dc:creator>
  <cp:lastModifiedBy>Лев</cp:lastModifiedBy>
  <cp:revision>18</cp:revision>
  <dcterms:created xsi:type="dcterms:W3CDTF">2018-05-22T02:26:01Z</dcterms:created>
  <dcterms:modified xsi:type="dcterms:W3CDTF">2018-05-25T07:33:03Z</dcterms:modified>
</cp:coreProperties>
</file>