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2" r:id="rId3"/>
    <p:sldId id="270" r:id="rId4"/>
    <p:sldId id="275" r:id="rId5"/>
    <p:sldId id="276" r:id="rId6"/>
    <p:sldId id="277" r:id="rId7"/>
    <p:sldId id="278" r:id="rId8"/>
    <p:sldId id="27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08" autoAdjust="0"/>
  </p:normalViewPr>
  <p:slideViewPr>
    <p:cSldViewPr snapToGrid="0">
      <p:cViewPr varScale="1">
        <p:scale>
          <a:sx n="90" d="100"/>
          <a:sy n="90" d="100"/>
        </p:scale>
        <p:origin x="191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B67FD-41C9-4E99-AF09-A9DD6B124E70}" type="datetimeFigureOut">
              <a:rPr lang="ru-RU" smtClean="0"/>
              <a:t>27.08.2021</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10EE7-71EB-4717-A1D7-8CAB19B91601}" type="slidenum">
              <a:rPr lang="ru-RU" smtClean="0"/>
              <a:t>‹#›</a:t>
            </a:fld>
            <a:endParaRPr lang="ru-RU"/>
          </a:p>
        </p:txBody>
      </p:sp>
    </p:spTree>
    <p:extLst>
      <p:ext uri="{BB962C8B-B14F-4D97-AF65-F5344CB8AC3E}">
        <p14:creationId xmlns:p14="http://schemas.microsoft.com/office/powerpoint/2010/main" val="4199345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Hello everyone,</a:t>
            </a:r>
          </a:p>
          <a:p>
            <a:r>
              <a:rPr lang="en-US" dirty="0"/>
              <a:t>Thank you for joining us today for the CREMLIN+ Detector School Org. Comm. Meeting.</a:t>
            </a:r>
          </a:p>
          <a:p>
            <a:r>
              <a:rPr lang="en-US" dirty="0"/>
              <a:t>I would like to update you on the status of the school. It’s not so much happened since our last meeting in November.</a:t>
            </a:r>
          </a:p>
          <a:p>
            <a:endParaRPr lang="ru-RU" dirty="0"/>
          </a:p>
        </p:txBody>
      </p:sp>
      <p:sp>
        <p:nvSpPr>
          <p:cNvPr id="4" name="Номер слайда 3"/>
          <p:cNvSpPr>
            <a:spLocks noGrp="1"/>
          </p:cNvSpPr>
          <p:nvPr>
            <p:ph type="sldNum" sz="quarter" idx="5"/>
          </p:nvPr>
        </p:nvSpPr>
        <p:spPr/>
        <p:txBody>
          <a:bodyPr/>
          <a:lstStyle/>
          <a:p>
            <a:fld id="{48D10EE7-71EB-4717-A1D7-8CAB19B91601}" type="slidenum">
              <a:rPr lang="ru-RU" smtClean="0"/>
              <a:t>1</a:t>
            </a:fld>
            <a:endParaRPr lang="ru-RU"/>
          </a:p>
        </p:txBody>
      </p:sp>
    </p:spTree>
    <p:extLst>
      <p:ext uri="{BB962C8B-B14F-4D97-AF65-F5344CB8AC3E}">
        <p14:creationId xmlns:p14="http://schemas.microsoft.com/office/powerpoint/2010/main" val="3737955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our plan of the school organization activities. Current activities are marked by 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set up the Indico page with a preliminary timetable. It is a question for discussion if we need a separate website for the event. If you have a candidate who could develop an attractive web site please let me know.</a:t>
            </a:r>
            <a:endParaRPr lang="ru-RU" dirty="0"/>
          </a:p>
          <a:p>
            <a:endParaRPr lang="en-US" dirty="0"/>
          </a:p>
          <a:p>
            <a:r>
              <a:rPr lang="en-US" dirty="0"/>
              <a:t>I would like to urge you to look for good lecturers. It becomes even more important in the light of unfortunate overlap with other detector schools in 2022. We will come back to this issue later. I think we should do most of the work of filling lecturer vacancies by Summer, a year before the actual event. </a:t>
            </a:r>
          </a:p>
        </p:txBody>
      </p:sp>
      <p:sp>
        <p:nvSpPr>
          <p:cNvPr id="4" name="Номер слайда 3"/>
          <p:cNvSpPr>
            <a:spLocks noGrp="1"/>
          </p:cNvSpPr>
          <p:nvPr>
            <p:ph type="sldNum" sz="quarter" idx="5"/>
          </p:nvPr>
        </p:nvSpPr>
        <p:spPr/>
        <p:txBody>
          <a:bodyPr/>
          <a:lstStyle/>
          <a:p>
            <a:fld id="{48D10EE7-71EB-4717-A1D7-8CAB19B91601}" type="slidenum">
              <a:rPr lang="ru-RU" smtClean="0"/>
              <a:t>2</a:t>
            </a:fld>
            <a:endParaRPr lang="ru-RU"/>
          </a:p>
        </p:txBody>
      </p:sp>
    </p:spTree>
    <p:extLst>
      <p:ext uri="{BB962C8B-B14F-4D97-AF65-F5344CB8AC3E}">
        <p14:creationId xmlns:p14="http://schemas.microsoft.com/office/powerpoint/2010/main" val="3548313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would like to remind you we have the following resources for planning the school. First of all it is the wiki page whether I gather all relevant information including the presentations where we release the info about school status. </a:t>
            </a:r>
            <a:br>
              <a:rPr lang="en-US" dirty="0"/>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I said we already have an Indico page for the school that will be gradually filled. I drew a preliminary schedule of the sessions splitting them between lectures and practical courses giving more time for the latter. I think we can define exact time for lectures and practical courses later when we find actual speakers and find out their considerations for lecture durations and dates. Hands-on exercises should be scheduled when we have signed-up students and know their preferences. Then we could break students in groups and plan the practical courses in detail.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Finally, we have Google spreadsheets for hands-on  exercises, lectures and social events.</a:t>
            </a:r>
            <a:endParaRPr lang="ru-RU" dirty="0"/>
          </a:p>
          <a:p>
            <a:endParaRPr lang="ru-RU" dirty="0"/>
          </a:p>
        </p:txBody>
      </p:sp>
      <p:sp>
        <p:nvSpPr>
          <p:cNvPr id="4" name="Номер слайда 3"/>
          <p:cNvSpPr>
            <a:spLocks noGrp="1"/>
          </p:cNvSpPr>
          <p:nvPr>
            <p:ph type="sldNum" sz="quarter" idx="5"/>
          </p:nvPr>
        </p:nvSpPr>
        <p:spPr/>
        <p:txBody>
          <a:bodyPr/>
          <a:lstStyle/>
          <a:p>
            <a:fld id="{48D10EE7-71EB-4717-A1D7-8CAB19B91601}" type="slidenum">
              <a:rPr lang="ru-RU" smtClean="0"/>
              <a:t>3</a:t>
            </a:fld>
            <a:endParaRPr lang="ru-RU"/>
          </a:p>
        </p:txBody>
      </p:sp>
    </p:spTree>
    <p:extLst>
      <p:ext uri="{BB962C8B-B14F-4D97-AF65-F5344CB8AC3E}">
        <p14:creationId xmlns:p14="http://schemas.microsoft.com/office/powerpoint/2010/main" val="30158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09C0F88-4960-40E2-A8D1-2528E4D41EC9}" type="datetimeFigureOut">
              <a:rPr lang="ru-RU" smtClean="0"/>
              <a:t>27.08.2021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4002700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09C0F88-4960-40E2-A8D1-2528E4D41EC9}" type="datetimeFigureOut">
              <a:rPr lang="ru-RU" smtClean="0"/>
              <a:t>27.08.2021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395572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09C0F88-4960-40E2-A8D1-2528E4D41EC9}" type="datetimeFigureOut">
              <a:rPr lang="ru-RU" smtClean="0"/>
              <a:t>27.08.2021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390866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09C0F88-4960-40E2-A8D1-2528E4D41EC9}" type="datetimeFigureOut">
              <a:rPr lang="ru-RU" smtClean="0"/>
              <a:t>27.08.2021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222361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09C0F88-4960-40E2-A8D1-2528E4D41EC9}" type="datetimeFigureOut">
              <a:rPr lang="ru-RU" smtClean="0"/>
              <a:t>27.08.2021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28415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09C0F88-4960-40E2-A8D1-2528E4D41EC9}" type="datetimeFigureOut">
              <a:rPr lang="ru-RU" smtClean="0"/>
              <a:t>27.08.2021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283967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09C0F88-4960-40E2-A8D1-2528E4D41EC9}" type="datetimeFigureOut">
              <a:rPr lang="ru-RU" smtClean="0"/>
              <a:t>27.08.2021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22571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09C0F88-4960-40E2-A8D1-2528E4D41EC9}" type="datetimeFigureOut">
              <a:rPr lang="ru-RU" smtClean="0"/>
              <a:t>27.08.2021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199094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C0F88-4960-40E2-A8D1-2528E4D41EC9}" type="datetimeFigureOut">
              <a:rPr lang="ru-RU" smtClean="0"/>
              <a:t>27.08.2021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152719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C09C0F88-4960-40E2-A8D1-2528E4D41EC9}" type="datetimeFigureOut">
              <a:rPr lang="ru-RU" smtClean="0"/>
              <a:t>27.08.2021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74524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C09C0F88-4960-40E2-A8D1-2528E4D41EC9}" type="datetimeFigureOut">
              <a:rPr lang="ru-RU" smtClean="0"/>
              <a:t>27.08.2021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2B3477-EB71-477D-87A1-2D428F73E333}" type="slidenum">
              <a:rPr lang="ru-RU" smtClean="0"/>
              <a:t>‹#›</a:t>
            </a:fld>
            <a:endParaRPr lang="ru-RU"/>
          </a:p>
        </p:txBody>
      </p:sp>
    </p:spTree>
    <p:extLst>
      <p:ext uri="{BB962C8B-B14F-4D97-AF65-F5344CB8AC3E}">
        <p14:creationId xmlns:p14="http://schemas.microsoft.com/office/powerpoint/2010/main" val="363324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C0F88-4960-40E2-A8D1-2528E4D41EC9}" type="datetimeFigureOut">
              <a:rPr lang="ru-RU" smtClean="0"/>
              <a:t>27.08.2021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B3477-EB71-477D-87A1-2D428F73E333}" type="slidenum">
              <a:rPr lang="ru-RU" smtClean="0"/>
              <a:t>‹#›</a:t>
            </a:fld>
            <a:endParaRPr lang="ru-RU"/>
          </a:p>
        </p:txBody>
      </p:sp>
    </p:spTree>
    <p:extLst>
      <p:ext uri="{BB962C8B-B14F-4D97-AF65-F5344CB8AC3E}">
        <p14:creationId xmlns:p14="http://schemas.microsoft.com/office/powerpoint/2010/main" val="727736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td.inp.nsk.su/wiki/index.php/Detector_school_CREMLINplu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docs.google.com/spreadsheets/d/1GhG-1pajMyffXE6BPpqz_VzSh1T-qbjMA-s3MtKKdoI/edit?usp=sharing" TargetMode="External"/><Relationship Id="rId4" Type="http://schemas.openxmlformats.org/officeDocument/2006/relationships/hyperlink" Target="https://indico.inp.nsk.su/event/4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nspirehep.net/conferences/187039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AA0070-DFD3-4BEF-A65E-11CA4F9185E8}"/>
              </a:ext>
            </a:extLst>
          </p:cNvPr>
          <p:cNvSpPr>
            <a:spLocks noGrp="1"/>
          </p:cNvSpPr>
          <p:nvPr>
            <p:ph type="ctrTitle"/>
          </p:nvPr>
        </p:nvSpPr>
        <p:spPr/>
        <p:txBody>
          <a:bodyPr>
            <a:normAutofit fontScale="90000"/>
          </a:bodyPr>
          <a:lstStyle/>
          <a:p>
            <a:br>
              <a:rPr lang="ru-RU" dirty="0">
                <a:ln w="0"/>
                <a:solidFill>
                  <a:schemeClr val="accent1"/>
                </a:solidFill>
                <a:effectLst>
                  <a:outerShdw blurRad="38100" dist="25400" dir="5400000" algn="ctr" rotWithShape="0">
                    <a:srgbClr val="6E747A">
                      <a:alpha val="43000"/>
                    </a:srgbClr>
                  </a:outerShdw>
                </a:effectLst>
              </a:rPr>
            </a:br>
            <a:r>
              <a:rPr lang="en-US" dirty="0">
                <a:ln w="0"/>
                <a:solidFill>
                  <a:schemeClr val="accent1"/>
                </a:solidFill>
                <a:effectLst>
                  <a:outerShdw blurRad="38100" dist="25400" dir="5400000" algn="ctr" rotWithShape="0">
                    <a:srgbClr val="6E747A">
                      <a:alpha val="43000"/>
                    </a:srgbClr>
                  </a:outerShdw>
                </a:effectLst>
              </a:rPr>
              <a:t>Status update of the CREMLIN+ Detector School </a:t>
            </a:r>
            <a:endParaRPr lang="ru-RU" dirty="0">
              <a:ln w="0"/>
              <a:solidFill>
                <a:schemeClr val="accent1"/>
              </a:solidFill>
              <a:effectLst>
                <a:outerShdw blurRad="38100" dist="25400" dir="5400000" algn="ctr" rotWithShape="0">
                  <a:srgbClr val="6E747A">
                    <a:alpha val="43000"/>
                  </a:srgbClr>
                </a:outerShdw>
              </a:effectLst>
            </a:endParaRPr>
          </a:p>
        </p:txBody>
      </p:sp>
      <p:sp>
        <p:nvSpPr>
          <p:cNvPr id="3" name="Подзаголовок 2">
            <a:extLst>
              <a:ext uri="{FF2B5EF4-FFF2-40B4-BE49-F238E27FC236}">
                <a16:creationId xmlns:a16="http://schemas.microsoft.com/office/drawing/2014/main" id="{D86EF4E2-09E1-413B-A202-75DB1AD4285A}"/>
              </a:ext>
            </a:extLst>
          </p:cNvPr>
          <p:cNvSpPr>
            <a:spLocks noGrp="1"/>
          </p:cNvSpPr>
          <p:nvPr>
            <p:ph type="subTitle" idx="1"/>
          </p:nvPr>
        </p:nvSpPr>
        <p:spPr/>
        <p:txBody>
          <a:bodyPr>
            <a:normAutofit lnSpcReduction="10000"/>
          </a:bodyPr>
          <a:lstStyle/>
          <a:p>
            <a:r>
              <a:rPr lang="en-US" i="1" dirty="0"/>
              <a:t>Sergey Kononov</a:t>
            </a:r>
          </a:p>
          <a:p>
            <a:r>
              <a:rPr lang="en-US" sz="1500" i="1" dirty="0" err="1"/>
              <a:t>Budker</a:t>
            </a:r>
            <a:r>
              <a:rPr lang="en-US" sz="1500" i="1" dirty="0"/>
              <a:t> Institute of Nuclear Physics</a:t>
            </a:r>
            <a:endParaRPr lang="en-US" i="1" dirty="0"/>
          </a:p>
          <a:p>
            <a:r>
              <a:rPr lang="en-US" dirty="0"/>
              <a:t>International Organizing Committee meeting</a:t>
            </a:r>
          </a:p>
          <a:p>
            <a:r>
              <a:rPr lang="en-US" dirty="0"/>
              <a:t>August 27, </a:t>
            </a:r>
            <a:r>
              <a:rPr lang="ru-RU" dirty="0"/>
              <a:t>202</a:t>
            </a:r>
            <a:r>
              <a:rPr lang="en-US" dirty="0"/>
              <a:t>1</a:t>
            </a:r>
          </a:p>
        </p:txBody>
      </p:sp>
    </p:spTree>
    <p:extLst>
      <p:ext uri="{BB962C8B-B14F-4D97-AF65-F5344CB8AC3E}">
        <p14:creationId xmlns:p14="http://schemas.microsoft.com/office/powerpoint/2010/main" val="545105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75BF40-83E2-4306-8E78-6960FFE8271D}"/>
              </a:ext>
            </a:extLst>
          </p:cNvPr>
          <p:cNvSpPr>
            <a:spLocks noGrp="1"/>
          </p:cNvSpPr>
          <p:nvPr>
            <p:ph type="title"/>
          </p:nvPr>
        </p:nvSpPr>
        <p:spPr/>
        <p:txBody>
          <a:bodyPr/>
          <a:lstStyle/>
          <a:p>
            <a:r>
              <a:rPr lang="en-US" dirty="0">
                <a:ln w="0"/>
                <a:solidFill>
                  <a:schemeClr val="accent1"/>
                </a:solidFill>
                <a:effectLst>
                  <a:outerShdw blurRad="38100" dist="25400" dir="5400000" algn="ctr" rotWithShape="0">
                    <a:srgbClr val="6E747A">
                      <a:alpha val="43000"/>
                    </a:srgbClr>
                  </a:outerShdw>
                </a:effectLst>
              </a:rPr>
              <a:t>Organizational plan</a:t>
            </a:r>
            <a:endParaRPr lang="ru-RU" dirty="0">
              <a:ln w="0"/>
              <a:solidFill>
                <a:schemeClr val="accent1"/>
              </a:solidFill>
              <a:effectLst>
                <a:outerShdw blurRad="38100" dist="25400" dir="5400000" algn="ctr" rotWithShape="0">
                  <a:srgbClr val="6E747A">
                    <a:alpha val="43000"/>
                  </a:srgbClr>
                </a:outerShdw>
              </a:effectLst>
            </a:endParaRPr>
          </a:p>
        </p:txBody>
      </p:sp>
      <p:sp>
        <p:nvSpPr>
          <p:cNvPr id="3" name="Объект 2">
            <a:extLst>
              <a:ext uri="{FF2B5EF4-FFF2-40B4-BE49-F238E27FC236}">
                <a16:creationId xmlns:a16="http://schemas.microsoft.com/office/drawing/2014/main" id="{13EB8403-0996-47C5-8BBB-1D685F8D18EC}"/>
              </a:ext>
            </a:extLst>
          </p:cNvPr>
          <p:cNvSpPr>
            <a:spLocks noGrp="1"/>
          </p:cNvSpPr>
          <p:nvPr>
            <p:ph idx="1"/>
          </p:nvPr>
        </p:nvSpPr>
        <p:spPr>
          <a:xfrm>
            <a:off x="628651" y="1825625"/>
            <a:ext cx="7886700" cy="4667251"/>
          </a:xfrm>
        </p:spPr>
        <p:txBody>
          <a:bodyPr>
            <a:normAutofit fontScale="92500" lnSpcReduction="20000"/>
          </a:bodyPr>
          <a:lstStyle/>
          <a:p>
            <a:pPr>
              <a:buFont typeface="Wingdings" panose="05000000000000000000" pitchFamily="2" charset="2"/>
              <a:buChar char="ü"/>
            </a:pPr>
            <a:r>
              <a:rPr lang="en-US" sz="2400" dirty="0">
                <a:solidFill>
                  <a:schemeClr val="accent6"/>
                </a:solidFill>
              </a:rPr>
              <a:t>Hold first LOC and IOC meetings and make them regular</a:t>
            </a:r>
          </a:p>
          <a:p>
            <a:pPr>
              <a:buFont typeface="Wingdings" panose="05000000000000000000" pitchFamily="2" charset="2"/>
              <a:buChar char="ü"/>
            </a:pPr>
            <a:r>
              <a:rPr lang="en-US" sz="2400" dirty="0">
                <a:solidFill>
                  <a:schemeClr val="accent6"/>
                </a:solidFill>
              </a:rPr>
              <a:t>Gather ideas for the school</a:t>
            </a:r>
          </a:p>
          <a:p>
            <a:pPr>
              <a:buFont typeface="Wingdings" panose="05000000000000000000" pitchFamily="2" charset="2"/>
              <a:buChar char="ü"/>
            </a:pPr>
            <a:r>
              <a:rPr lang="en-US" sz="2400" dirty="0">
                <a:solidFill>
                  <a:schemeClr val="accent6"/>
                </a:solidFill>
              </a:rPr>
              <a:t>Compile preliminary list of lectures and hands-on experiments</a:t>
            </a:r>
          </a:p>
          <a:p>
            <a:pPr>
              <a:buFont typeface="Wingdings" panose="05000000000000000000" pitchFamily="2" charset="2"/>
              <a:buChar char="ü"/>
            </a:pPr>
            <a:r>
              <a:rPr lang="en-US" sz="2400" dirty="0">
                <a:solidFill>
                  <a:schemeClr val="accent6"/>
                </a:solidFill>
              </a:rPr>
              <a:t>Define max number of participants: </a:t>
            </a:r>
            <a:r>
              <a:rPr lang="en-US" sz="2400" dirty="0">
                <a:solidFill>
                  <a:schemeClr val="accent6">
                    <a:lumMod val="50000"/>
                  </a:schemeClr>
                </a:solidFill>
              </a:rPr>
              <a:t>about 50</a:t>
            </a:r>
          </a:p>
          <a:p>
            <a:pPr>
              <a:buFont typeface="Wingdings" panose="05000000000000000000" pitchFamily="2" charset="2"/>
              <a:buChar char="ü"/>
            </a:pPr>
            <a:r>
              <a:rPr lang="en-US" sz="2400" dirty="0">
                <a:solidFill>
                  <a:schemeClr val="accent6"/>
                </a:solidFill>
              </a:rPr>
              <a:t>Determine the scope and format: </a:t>
            </a:r>
            <a:r>
              <a:rPr lang="en-US" sz="2400" dirty="0">
                <a:solidFill>
                  <a:schemeClr val="accent6">
                    <a:lumMod val="50000"/>
                  </a:schemeClr>
                </a:solidFill>
              </a:rPr>
              <a:t>Ion/nuclear physics, Particle physics, Neutron physics; lectures and elective hands-on exercises</a:t>
            </a:r>
          </a:p>
          <a:p>
            <a:pPr>
              <a:buFont typeface="Wingdings" panose="05000000000000000000" pitchFamily="2" charset="2"/>
              <a:buChar char="ü"/>
            </a:pPr>
            <a:r>
              <a:rPr lang="en-US" sz="2400" dirty="0">
                <a:solidFill>
                  <a:schemeClr val="accent6"/>
                </a:solidFill>
              </a:rPr>
              <a:t>Define the date and duration: </a:t>
            </a:r>
            <a:r>
              <a:rPr lang="en-US" sz="2400" b="1" dirty="0">
                <a:solidFill>
                  <a:srgbClr val="C00000"/>
                </a:solidFill>
              </a:rPr>
              <a:t>July 4-15, 2022 (12 days)</a:t>
            </a:r>
          </a:p>
          <a:p>
            <a:pPr>
              <a:buFont typeface="Wingdings" panose="05000000000000000000" pitchFamily="2" charset="2"/>
              <a:buChar char="ü"/>
            </a:pPr>
            <a:r>
              <a:rPr lang="en-US" sz="2400" dirty="0">
                <a:solidFill>
                  <a:schemeClr val="accent6"/>
                </a:solidFill>
              </a:rPr>
              <a:t>Set up Indico</a:t>
            </a:r>
          </a:p>
          <a:p>
            <a:pPr>
              <a:buFont typeface="Wingdings" panose="05000000000000000000" pitchFamily="2" charset="2"/>
              <a:buChar char="Ø"/>
            </a:pPr>
            <a:r>
              <a:rPr lang="en-US" sz="2400" dirty="0">
                <a:solidFill>
                  <a:srgbClr val="C00000"/>
                </a:solidFill>
              </a:rPr>
              <a:t>Find lecturers</a:t>
            </a:r>
          </a:p>
          <a:p>
            <a:pPr>
              <a:buFont typeface="Wingdings" panose="05000000000000000000" pitchFamily="2" charset="2"/>
              <a:buChar char="q"/>
            </a:pPr>
            <a:r>
              <a:rPr lang="en-US" sz="2400" dirty="0">
                <a:solidFill>
                  <a:schemeClr val="tx1">
                    <a:lumMod val="50000"/>
                    <a:lumOff val="50000"/>
                  </a:schemeClr>
                </a:solidFill>
              </a:rPr>
              <a:t>Announce and advertise</a:t>
            </a:r>
          </a:p>
          <a:p>
            <a:pPr>
              <a:buFont typeface="Wingdings" panose="05000000000000000000" pitchFamily="2" charset="2"/>
              <a:buChar char="q"/>
            </a:pPr>
            <a:r>
              <a:rPr lang="en-US" sz="2400" dirty="0">
                <a:solidFill>
                  <a:schemeClr val="tx1">
                    <a:lumMod val="50000"/>
                    <a:lumOff val="50000"/>
                  </a:schemeClr>
                </a:solidFill>
              </a:rPr>
              <a:t>Organize student admission and selection</a:t>
            </a:r>
            <a:endParaRPr lang="ru-RU" sz="2400" dirty="0">
              <a:solidFill>
                <a:schemeClr val="tx1">
                  <a:lumMod val="50000"/>
                  <a:lumOff val="50000"/>
                </a:schemeClr>
              </a:solidFill>
            </a:endParaRPr>
          </a:p>
          <a:p>
            <a:pPr>
              <a:buFont typeface="Wingdings" panose="05000000000000000000" pitchFamily="2" charset="2"/>
              <a:buChar char="q"/>
            </a:pPr>
            <a:r>
              <a:rPr lang="en-US" sz="2400" dirty="0">
                <a:solidFill>
                  <a:schemeClr val="tx1">
                    <a:lumMod val="50000"/>
                    <a:lumOff val="50000"/>
                  </a:schemeClr>
                </a:solidFill>
              </a:rPr>
              <a:t>Prepare the hands-on experiments</a:t>
            </a:r>
          </a:p>
          <a:p>
            <a:pPr>
              <a:buFont typeface="Wingdings" panose="05000000000000000000" pitchFamily="2" charset="2"/>
              <a:buChar char="q"/>
            </a:pPr>
            <a:r>
              <a:rPr lang="en-US" sz="2400" dirty="0">
                <a:solidFill>
                  <a:schemeClr val="tx1">
                    <a:lumMod val="50000"/>
                    <a:lumOff val="50000"/>
                  </a:schemeClr>
                </a:solidFill>
              </a:rPr>
              <a:t>Hold the school</a:t>
            </a:r>
          </a:p>
          <a:p>
            <a:pPr marL="0" indent="0">
              <a:buNone/>
            </a:pPr>
            <a:endParaRPr lang="ru-RU" sz="2400" dirty="0"/>
          </a:p>
        </p:txBody>
      </p:sp>
    </p:spTree>
    <p:extLst>
      <p:ext uri="{BB962C8B-B14F-4D97-AF65-F5344CB8AC3E}">
        <p14:creationId xmlns:p14="http://schemas.microsoft.com/office/powerpoint/2010/main" val="725732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CD4321-E2D4-4158-A63B-294E237A1676}"/>
              </a:ext>
            </a:extLst>
          </p:cNvPr>
          <p:cNvSpPr>
            <a:spLocks noGrp="1"/>
          </p:cNvSpPr>
          <p:nvPr>
            <p:ph type="title"/>
          </p:nvPr>
        </p:nvSpPr>
        <p:spPr/>
        <p:txBody>
          <a:bodyPr/>
          <a:lstStyle/>
          <a:p>
            <a:r>
              <a:rPr lang="en-US" dirty="0">
                <a:ln w="0"/>
                <a:solidFill>
                  <a:schemeClr val="accent1"/>
                </a:solidFill>
                <a:effectLst>
                  <a:outerShdw blurRad="38100" dist="25400" dir="5400000" algn="ctr" rotWithShape="0">
                    <a:srgbClr val="6E747A">
                      <a:alpha val="43000"/>
                    </a:srgbClr>
                  </a:outerShdw>
                </a:effectLst>
              </a:rPr>
              <a:t>Web resources</a:t>
            </a:r>
            <a:endParaRPr lang="ru-RU" dirty="0">
              <a:ln w="0"/>
              <a:solidFill>
                <a:schemeClr val="accent1"/>
              </a:solidFill>
              <a:effectLst>
                <a:outerShdw blurRad="38100" dist="25400" dir="5400000" algn="ctr" rotWithShape="0">
                  <a:srgbClr val="6E747A">
                    <a:alpha val="43000"/>
                  </a:srgbClr>
                </a:outerShdw>
              </a:effectLst>
            </a:endParaRPr>
          </a:p>
        </p:txBody>
      </p:sp>
      <p:sp>
        <p:nvSpPr>
          <p:cNvPr id="3" name="Объект 2">
            <a:extLst>
              <a:ext uri="{FF2B5EF4-FFF2-40B4-BE49-F238E27FC236}">
                <a16:creationId xmlns:a16="http://schemas.microsoft.com/office/drawing/2014/main" id="{4C222983-F6B7-4859-B68F-D14CEB5023E0}"/>
              </a:ext>
            </a:extLst>
          </p:cNvPr>
          <p:cNvSpPr>
            <a:spLocks noGrp="1"/>
          </p:cNvSpPr>
          <p:nvPr>
            <p:ph idx="1"/>
          </p:nvPr>
        </p:nvSpPr>
        <p:spPr>
          <a:xfrm>
            <a:off x="628650" y="1634793"/>
            <a:ext cx="7886700" cy="5076108"/>
          </a:xfrm>
        </p:spPr>
        <p:txBody>
          <a:bodyPr>
            <a:normAutofit fontScale="92500" lnSpcReduction="10000"/>
          </a:bodyPr>
          <a:lstStyle/>
          <a:p>
            <a:r>
              <a:rPr lang="en-US" dirty="0"/>
              <a:t>Wiki-page for organizers:</a:t>
            </a:r>
            <a:br>
              <a:rPr lang="en-US" dirty="0"/>
            </a:br>
            <a:r>
              <a:rPr lang="en-US" sz="2000" dirty="0">
                <a:hlinkClick r:id="rId3"/>
              </a:rPr>
              <a:t>https://ctd.inp.nsk.su/wiki/index.php/Detector_school_CREMLINplus</a:t>
            </a:r>
            <a:endParaRPr lang="en-US" sz="2000" dirty="0"/>
          </a:p>
          <a:p>
            <a:r>
              <a:rPr lang="en-US" dirty="0"/>
              <a:t>Indico</a:t>
            </a:r>
            <a:r>
              <a:rPr lang="ru-RU" dirty="0"/>
              <a:t> </a:t>
            </a:r>
            <a:r>
              <a:rPr lang="en-US" dirty="0"/>
              <a:t>page of the School:</a:t>
            </a:r>
            <a:br>
              <a:rPr lang="en-US" dirty="0"/>
            </a:br>
            <a:r>
              <a:rPr lang="en-US" sz="2000" dirty="0">
                <a:hlinkClick r:id="rId4"/>
              </a:rPr>
              <a:t>https://indico.inp.nsk.su/event/41/</a:t>
            </a: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endParaRPr lang="en-US" dirty="0"/>
          </a:p>
          <a:p>
            <a:r>
              <a:rPr lang="en-US" dirty="0"/>
              <a:t>Planning spreadsheet:</a:t>
            </a:r>
            <a:br>
              <a:rPr lang="en-US" sz="2000" dirty="0"/>
            </a:br>
            <a:r>
              <a:rPr lang="en-US" sz="2000" dirty="0">
                <a:hlinkClick r:id="rId5"/>
              </a:rPr>
              <a:t>https://docs.google.com/spreadsheets/d/1GhG-1pajMyffXE6BPpqz_VzSh1T-qbjMA-s3MtKKdoI/edit?usp=sharing</a:t>
            </a:r>
            <a:endParaRPr lang="en-US" sz="2000" dirty="0"/>
          </a:p>
          <a:p>
            <a:pPr lvl="1"/>
            <a:r>
              <a:rPr lang="en-US" sz="2000" dirty="0"/>
              <a:t>Hands-on exercises</a:t>
            </a:r>
          </a:p>
          <a:p>
            <a:pPr lvl="1"/>
            <a:r>
              <a:rPr lang="en-US" sz="2000" dirty="0"/>
              <a:t>Lectures</a:t>
            </a:r>
          </a:p>
          <a:p>
            <a:pPr lvl="1"/>
            <a:r>
              <a:rPr lang="en-US" sz="2000" dirty="0"/>
              <a:t>Social events</a:t>
            </a:r>
          </a:p>
        </p:txBody>
      </p:sp>
      <p:pic>
        <p:nvPicPr>
          <p:cNvPr id="5" name="Рисунок 4">
            <a:extLst>
              <a:ext uri="{FF2B5EF4-FFF2-40B4-BE49-F238E27FC236}">
                <a16:creationId xmlns:a16="http://schemas.microsoft.com/office/drawing/2014/main" id="{07747D02-E244-4D0C-9878-0B2FD782DF38}"/>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628650" y="2960356"/>
            <a:ext cx="8391766" cy="1707542"/>
          </a:xfrm>
          <a:prstGeom prst="rect">
            <a:avLst/>
          </a:prstGeom>
          <a:ln w="15875">
            <a:no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94643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B5C745-3825-4EF9-B967-3474C150FC8C}"/>
              </a:ext>
            </a:extLst>
          </p:cNvPr>
          <p:cNvSpPr>
            <a:spLocks noGrp="1"/>
          </p:cNvSpPr>
          <p:nvPr>
            <p:ph type="title"/>
          </p:nvPr>
        </p:nvSpPr>
        <p:spPr/>
        <p:txBody>
          <a:bodyPr/>
          <a:lstStyle/>
          <a:p>
            <a:r>
              <a:rPr lang="en-US" dirty="0">
                <a:ln w="0"/>
                <a:solidFill>
                  <a:schemeClr val="accent1"/>
                </a:solidFill>
                <a:effectLst>
                  <a:outerShdw blurRad="38100" dist="25400" dir="5400000" algn="ctr" rotWithShape="0">
                    <a:srgbClr val="6E747A">
                      <a:alpha val="43000"/>
                    </a:srgbClr>
                  </a:outerShdw>
                </a:effectLst>
              </a:rPr>
              <a:t>Current expenses</a:t>
            </a:r>
            <a:endParaRPr lang="ru-RU" dirty="0">
              <a:ln w="0"/>
              <a:solidFill>
                <a:schemeClr val="accent1"/>
              </a:solidFill>
              <a:effectLst>
                <a:outerShdw blurRad="38100" dist="25400" dir="5400000" algn="ctr" rotWithShape="0">
                  <a:srgbClr val="6E747A">
                    <a:alpha val="43000"/>
                  </a:srgbClr>
                </a:outerShdw>
              </a:effectLst>
            </a:endParaRPr>
          </a:p>
        </p:txBody>
      </p:sp>
      <p:sp>
        <p:nvSpPr>
          <p:cNvPr id="3" name="Объект 2">
            <a:extLst>
              <a:ext uri="{FF2B5EF4-FFF2-40B4-BE49-F238E27FC236}">
                <a16:creationId xmlns:a16="http://schemas.microsoft.com/office/drawing/2014/main" id="{31F20691-91A2-4237-BB14-2A309E416F0E}"/>
              </a:ext>
            </a:extLst>
          </p:cNvPr>
          <p:cNvSpPr>
            <a:spLocks noGrp="1"/>
          </p:cNvSpPr>
          <p:nvPr>
            <p:ph idx="1"/>
          </p:nvPr>
        </p:nvSpPr>
        <p:spPr/>
        <p:txBody>
          <a:bodyPr/>
          <a:lstStyle/>
          <a:p>
            <a:r>
              <a:rPr lang="ru-RU" dirty="0"/>
              <a:t>2 </a:t>
            </a:r>
            <a:r>
              <a:rPr lang="en-US" dirty="0"/>
              <a:t>FPGA</a:t>
            </a:r>
            <a:r>
              <a:rPr lang="ru-RU" dirty="0"/>
              <a:t> </a:t>
            </a:r>
            <a:r>
              <a:rPr lang="en-US" dirty="0"/>
              <a:t>kits for exercise “Introduction to FPGA”. </a:t>
            </a:r>
            <a:r>
              <a:rPr lang="ru-RU" dirty="0"/>
              <a:t>(</a:t>
            </a:r>
            <a:r>
              <a:rPr lang="en-US" dirty="0"/>
              <a:t>L</a:t>
            </a:r>
            <a:r>
              <a:rPr lang="ru-RU" dirty="0"/>
              <a:t>.</a:t>
            </a:r>
            <a:r>
              <a:rPr lang="en-US" dirty="0" err="1"/>
              <a:t>Epshtein</a:t>
            </a:r>
            <a:r>
              <a:rPr lang="ru-RU" dirty="0"/>
              <a:t>), </a:t>
            </a:r>
            <a:r>
              <a:rPr lang="en-US" dirty="0"/>
              <a:t>~</a:t>
            </a:r>
            <a:r>
              <a:rPr lang="ru-RU" dirty="0"/>
              <a:t>3</a:t>
            </a:r>
            <a:r>
              <a:rPr lang="en-US" dirty="0"/>
              <a:t>900</a:t>
            </a:r>
            <a:r>
              <a:rPr lang="ru-RU" dirty="0"/>
              <a:t> </a:t>
            </a:r>
            <a:r>
              <a:rPr lang="en-US" dirty="0"/>
              <a:t>Euro</a:t>
            </a:r>
            <a:endParaRPr lang="ru-RU" dirty="0"/>
          </a:p>
          <a:p>
            <a:r>
              <a:rPr lang="en-US" dirty="0"/>
              <a:t>Desktop</a:t>
            </a:r>
            <a:r>
              <a:rPr lang="ru-RU" dirty="0"/>
              <a:t> </a:t>
            </a:r>
            <a:r>
              <a:rPr lang="en-US" dirty="0"/>
              <a:t>HVS  for exercise “Large area scintillation counters  for TAIGA experiment” (E</a:t>
            </a:r>
            <a:r>
              <a:rPr lang="ru-RU" dirty="0"/>
              <a:t>.</a:t>
            </a:r>
            <a:r>
              <a:rPr lang="en-US" dirty="0"/>
              <a:t>Kravchenko)</a:t>
            </a:r>
            <a:r>
              <a:rPr lang="ru-RU" dirty="0"/>
              <a:t>, </a:t>
            </a:r>
            <a:r>
              <a:rPr lang="en-US" dirty="0"/>
              <a:t>~</a:t>
            </a:r>
            <a:r>
              <a:rPr lang="ru-RU" dirty="0"/>
              <a:t>6</a:t>
            </a:r>
            <a:r>
              <a:rPr lang="en-US" dirty="0"/>
              <a:t>900 Euro</a:t>
            </a:r>
            <a:endParaRPr lang="ru-RU" dirty="0"/>
          </a:p>
          <a:p>
            <a:r>
              <a:rPr lang="en-US" dirty="0"/>
              <a:t>GEMs for exercise “Time projection chamber”</a:t>
            </a:r>
            <a:r>
              <a:rPr lang="ru-RU" dirty="0"/>
              <a:t> (</a:t>
            </a:r>
            <a:r>
              <a:rPr lang="en-US" dirty="0" err="1"/>
              <a:t>A.Sokolov</a:t>
            </a:r>
            <a:r>
              <a:rPr lang="ru-RU" dirty="0"/>
              <a:t>), </a:t>
            </a:r>
            <a:r>
              <a:rPr lang="en-US" dirty="0"/>
              <a:t>~</a:t>
            </a:r>
            <a:r>
              <a:rPr lang="en-US"/>
              <a:t>1</a:t>
            </a:r>
            <a:r>
              <a:rPr lang="ru-RU" dirty="0"/>
              <a:t>000</a:t>
            </a:r>
            <a:r>
              <a:rPr lang="en-US" dirty="0"/>
              <a:t> Euro</a:t>
            </a:r>
          </a:p>
          <a:p>
            <a:r>
              <a:rPr lang="en-US" dirty="0"/>
              <a:t>Furniture for the BINP Computer class, 1200 Euro</a:t>
            </a:r>
          </a:p>
        </p:txBody>
      </p:sp>
    </p:spTree>
    <p:extLst>
      <p:ext uri="{BB962C8B-B14F-4D97-AF65-F5344CB8AC3E}">
        <p14:creationId xmlns:p14="http://schemas.microsoft.com/office/powerpoint/2010/main" val="1010142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0FFC8D-22F0-4BC5-B22A-26F4D46656FB}"/>
              </a:ext>
            </a:extLst>
          </p:cNvPr>
          <p:cNvSpPr>
            <a:spLocks noGrp="1"/>
          </p:cNvSpPr>
          <p:nvPr>
            <p:ph type="title"/>
          </p:nvPr>
        </p:nvSpPr>
        <p:spPr/>
        <p:txBody>
          <a:bodyPr/>
          <a:lstStyle/>
          <a:p>
            <a:r>
              <a:rPr lang="en-US" dirty="0"/>
              <a:t>Announcements</a:t>
            </a:r>
            <a:endParaRPr lang="ru-RU" dirty="0"/>
          </a:p>
        </p:txBody>
      </p:sp>
      <p:sp>
        <p:nvSpPr>
          <p:cNvPr id="3" name="Объект 2">
            <a:extLst>
              <a:ext uri="{FF2B5EF4-FFF2-40B4-BE49-F238E27FC236}">
                <a16:creationId xmlns:a16="http://schemas.microsoft.com/office/drawing/2014/main" id="{A97205D9-9A42-4D61-A70D-987F498F57EF}"/>
              </a:ext>
            </a:extLst>
          </p:cNvPr>
          <p:cNvSpPr>
            <a:spLocks noGrp="1"/>
          </p:cNvSpPr>
          <p:nvPr>
            <p:ph idx="1"/>
          </p:nvPr>
        </p:nvSpPr>
        <p:spPr>
          <a:xfrm>
            <a:off x="628650" y="1834092"/>
            <a:ext cx="7886700" cy="4351338"/>
          </a:xfrm>
        </p:spPr>
        <p:txBody>
          <a:bodyPr/>
          <a:lstStyle/>
          <a:p>
            <a:r>
              <a:rPr lang="en-US" dirty="0" err="1"/>
              <a:t>iNSPIREhep</a:t>
            </a:r>
            <a:br>
              <a:rPr lang="en-US" dirty="0"/>
            </a:br>
            <a:r>
              <a:rPr lang="en-US" sz="2000" dirty="0">
                <a:hlinkClick r:id="rId2"/>
              </a:rPr>
              <a:t>https://inspirehep.net/conferences/1870395</a:t>
            </a:r>
            <a:endParaRPr lang="en-US" sz="2000" dirty="0"/>
          </a:p>
          <a:p>
            <a:endParaRPr lang="en-US" b="0" i="0" u="none" strike="noStrike" baseline="0" dirty="0">
              <a:latin typeface="Calibri" panose="020F0502020204030204" pitchFamily="34" charset="0"/>
            </a:endParaRPr>
          </a:p>
          <a:p>
            <a:r>
              <a:rPr lang="en-US" b="0" i="0" u="none" strike="noStrike" baseline="0" dirty="0">
                <a:latin typeface="Calibri" panose="020F0502020204030204" pitchFamily="34" charset="0"/>
              </a:rPr>
              <a:t>Submitted to CERN Courier</a:t>
            </a:r>
          </a:p>
          <a:p>
            <a:endParaRPr lang="en-US" dirty="0">
              <a:latin typeface="Calibri" panose="020F0502020204030204" pitchFamily="34" charset="0"/>
            </a:endParaRPr>
          </a:p>
          <a:p>
            <a:endParaRPr lang="en-US" b="0" i="0" u="none" strike="noStrike" baseline="0" dirty="0">
              <a:latin typeface="Calibri" panose="020F0502020204030204" pitchFamily="34" charset="0"/>
            </a:endParaRPr>
          </a:p>
          <a:p>
            <a:r>
              <a:rPr lang="en-US" b="0" i="0" u="none" strike="noStrike" baseline="0" dirty="0">
                <a:solidFill>
                  <a:schemeClr val="accent1"/>
                </a:solidFill>
                <a:latin typeface="Calibri" panose="020F0502020204030204" pitchFamily="34" charset="0"/>
              </a:rPr>
              <a:t>TO DO: mailing lists, news (please advise)</a:t>
            </a:r>
            <a:endParaRPr lang="ru-RU" sz="3600" dirty="0">
              <a:solidFill>
                <a:schemeClr val="accent1"/>
              </a:solidFill>
            </a:endParaRPr>
          </a:p>
        </p:txBody>
      </p:sp>
      <p:pic>
        <p:nvPicPr>
          <p:cNvPr id="7" name="Рисунок 6">
            <a:extLst>
              <a:ext uri="{FF2B5EF4-FFF2-40B4-BE49-F238E27FC236}">
                <a16:creationId xmlns:a16="http://schemas.microsoft.com/office/drawing/2014/main" id="{8A707120-242C-4A09-9B38-C77424AC418A}"/>
              </a:ext>
            </a:extLst>
          </p:cNvPr>
          <p:cNvPicPr>
            <a:picLocks noChangeAspect="1"/>
          </p:cNvPicPr>
          <p:nvPr/>
        </p:nvPicPr>
        <p:blipFill rotWithShape="1">
          <a:blip r:embed="rId3"/>
          <a:srcRect t="5696"/>
          <a:stretch/>
        </p:blipFill>
        <p:spPr>
          <a:xfrm>
            <a:off x="5705715" y="1665290"/>
            <a:ext cx="3438285" cy="2540000"/>
          </a:xfrm>
          <a:prstGeom prst="rect">
            <a:avLst/>
          </a:prstGeom>
        </p:spPr>
      </p:pic>
    </p:spTree>
    <p:extLst>
      <p:ext uri="{BB962C8B-B14F-4D97-AF65-F5344CB8AC3E}">
        <p14:creationId xmlns:p14="http://schemas.microsoft.com/office/powerpoint/2010/main" val="246615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826158-9C76-4E8E-B936-A1DF0FFA8128}"/>
              </a:ext>
            </a:extLst>
          </p:cNvPr>
          <p:cNvSpPr>
            <a:spLocks noGrp="1"/>
          </p:cNvSpPr>
          <p:nvPr>
            <p:ph type="title"/>
          </p:nvPr>
        </p:nvSpPr>
        <p:spPr/>
        <p:txBody>
          <a:bodyPr/>
          <a:lstStyle/>
          <a:p>
            <a:r>
              <a:rPr lang="en-US" dirty="0">
                <a:ln w="0"/>
                <a:solidFill>
                  <a:schemeClr val="accent1"/>
                </a:solidFill>
                <a:effectLst>
                  <a:outerShdw blurRad="38100" dist="25400" dir="5400000" algn="ctr" rotWithShape="0">
                    <a:srgbClr val="6E747A">
                      <a:alpha val="43000"/>
                    </a:srgbClr>
                  </a:outerShdw>
                </a:effectLst>
              </a:rPr>
              <a:t>Meeting with EDIT-2022 school organizer on 25/05/2021</a:t>
            </a:r>
            <a:endParaRPr lang="ru-RU" dirty="0">
              <a:ln w="0"/>
              <a:solidFill>
                <a:schemeClr val="accent1"/>
              </a:solidFill>
              <a:effectLst>
                <a:outerShdw blurRad="38100" dist="25400" dir="5400000" algn="ctr" rotWithShape="0">
                  <a:srgbClr val="6E747A">
                    <a:alpha val="43000"/>
                  </a:srgbClr>
                </a:outerShdw>
              </a:effectLst>
            </a:endParaRPr>
          </a:p>
        </p:txBody>
      </p:sp>
      <p:sp>
        <p:nvSpPr>
          <p:cNvPr id="3" name="Объект 2">
            <a:extLst>
              <a:ext uri="{FF2B5EF4-FFF2-40B4-BE49-F238E27FC236}">
                <a16:creationId xmlns:a16="http://schemas.microsoft.com/office/drawing/2014/main" id="{1BB904FF-C6EC-4033-BA15-07F3094550E0}"/>
              </a:ext>
            </a:extLst>
          </p:cNvPr>
          <p:cNvSpPr>
            <a:spLocks noGrp="1"/>
          </p:cNvSpPr>
          <p:nvPr>
            <p:ph idx="1"/>
          </p:nvPr>
        </p:nvSpPr>
        <p:spPr/>
        <p:txBody>
          <a:bodyPr>
            <a:normAutofit/>
          </a:bodyPr>
          <a:lstStyle/>
          <a:p>
            <a:r>
              <a:rPr lang="en-US" sz="2000" dirty="0"/>
              <a:t>EDIT-2022 detector school will take place on </a:t>
            </a:r>
            <a:r>
              <a:rPr lang="en-US" sz="2000" dirty="0">
                <a:solidFill>
                  <a:schemeClr val="accent1"/>
                </a:solidFill>
              </a:rPr>
              <a:t>July 04 – 15, 2022</a:t>
            </a:r>
            <a:r>
              <a:rPr lang="en-US" sz="2000" dirty="0"/>
              <a:t> at </a:t>
            </a:r>
            <a:r>
              <a:rPr lang="en-US" sz="2000" dirty="0">
                <a:solidFill>
                  <a:srgbClr val="C00000"/>
                </a:solidFill>
              </a:rPr>
              <a:t>IHEP (Beijing, China) </a:t>
            </a:r>
            <a:r>
              <a:rPr lang="en-US" sz="2000" dirty="0"/>
              <a:t>with physical presence</a:t>
            </a:r>
          </a:p>
          <a:p>
            <a:r>
              <a:rPr lang="en-US" sz="2000" dirty="0"/>
              <a:t>Main </a:t>
            </a:r>
            <a:r>
              <a:rPr lang="en-US" sz="2000" dirty="0" err="1"/>
              <a:t>organiser</a:t>
            </a:r>
            <a:r>
              <a:rPr lang="en-US" sz="2000" dirty="0"/>
              <a:t>: ICFA Instrumentation Innovation and Development Panel</a:t>
            </a:r>
          </a:p>
          <a:p>
            <a:r>
              <a:rPr lang="en-US" sz="2000" dirty="0"/>
              <a:t>Local organizer: </a:t>
            </a:r>
            <a:r>
              <a:rPr lang="en-US" sz="2000" dirty="0" err="1"/>
              <a:t>Hongbo</a:t>
            </a:r>
            <a:r>
              <a:rPr lang="en-US" sz="2000" dirty="0"/>
              <a:t> Zhu (IHEP)</a:t>
            </a:r>
          </a:p>
          <a:p>
            <a:r>
              <a:rPr lang="en-US" sz="2000" dirty="0"/>
              <a:t>Approx. 60 students, with approx. 2/3 from China</a:t>
            </a:r>
          </a:p>
          <a:p>
            <a:pPr algn="l"/>
            <a:r>
              <a:rPr lang="en-US" sz="2000" b="0" i="0" u="none" strike="noStrike" baseline="0" dirty="0">
                <a:latin typeface="Calibri" panose="020F0502020204030204" pitchFamily="34" charset="0"/>
              </a:rPr>
              <a:t>Lectures will cover 10 topics </a:t>
            </a:r>
            <a:r>
              <a:rPr lang="en-US" sz="1600" b="0" i="0" u="none" strike="noStrike" baseline="0" dirty="0">
                <a:latin typeface="Calibri" panose="020F0502020204030204" pitchFamily="34" charset="0"/>
              </a:rPr>
              <a:t>(particle physics (in China), silicon detectors, gaseous detectors, scintillator detectors, tracking, calorimetry, particle identification, electronics and signal processing, trigger and DAQ, quantum sensors)</a:t>
            </a:r>
          </a:p>
          <a:p>
            <a:pPr lvl="1"/>
            <a:r>
              <a:rPr lang="en-US" sz="1600" b="0" i="0" u="none" strike="noStrike" baseline="0" dirty="0">
                <a:latin typeface="Calibri" panose="020F0502020204030204" pitchFamily="34" charset="0"/>
              </a:rPr>
              <a:t>3 lectures per topic</a:t>
            </a:r>
            <a:endParaRPr lang="en-US" sz="1600" dirty="0">
              <a:latin typeface="CourierNewPSMT"/>
            </a:endParaRPr>
          </a:p>
          <a:p>
            <a:pPr lvl="1"/>
            <a:r>
              <a:rPr lang="en-US" sz="1600" b="0" i="0" u="none" strike="noStrike" baseline="0" dirty="0">
                <a:latin typeface="Calibri" panose="020F0502020204030204" pitchFamily="34" charset="0"/>
              </a:rPr>
              <a:t>Hands-on exercises</a:t>
            </a:r>
          </a:p>
          <a:p>
            <a:pPr lvl="1"/>
            <a:r>
              <a:rPr lang="en-US" sz="1600" b="0" i="0" u="none" strike="noStrike" baseline="0" dirty="0">
                <a:latin typeface="Calibri" panose="020F0502020204030204" pitchFamily="34" charset="0"/>
              </a:rPr>
              <a:t>Test beam work at IHEP accelerator</a:t>
            </a:r>
          </a:p>
          <a:p>
            <a:pPr lvl="1"/>
            <a:r>
              <a:rPr lang="en-US" sz="1600" b="0" i="0" u="none" strike="noStrike" baseline="0" dirty="0">
                <a:latin typeface="Calibri" panose="020F0502020204030204" pitchFamily="34" charset="0"/>
              </a:rPr>
              <a:t>Evening talks by experts (e.g. future colliders, neutrino experiments, quantum sensors, ...)</a:t>
            </a:r>
            <a:endParaRPr lang="ru-RU" sz="1600" dirty="0"/>
          </a:p>
        </p:txBody>
      </p:sp>
    </p:spTree>
    <p:extLst>
      <p:ext uri="{BB962C8B-B14F-4D97-AF65-F5344CB8AC3E}">
        <p14:creationId xmlns:p14="http://schemas.microsoft.com/office/powerpoint/2010/main" val="266490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826158-9C76-4E8E-B936-A1DF0FFA8128}"/>
              </a:ext>
            </a:extLst>
          </p:cNvPr>
          <p:cNvSpPr>
            <a:spLocks noGrp="1"/>
          </p:cNvSpPr>
          <p:nvPr>
            <p:ph type="title"/>
          </p:nvPr>
        </p:nvSpPr>
        <p:spPr/>
        <p:txBody>
          <a:bodyPr>
            <a:normAutofit fontScale="90000"/>
          </a:bodyPr>
          <a:lstStyle/>
          <a:p>
            <a:r>
              <a:rPr lang="en-US" dirty="0">
                <a:ln w="0"/>
                <a:solidFill>
                  <a:schemeClr val="accent1"/>
                </a:solidFill>
                <a:effectLst>
                  <a:outerShdw blurRad="38100" dist="25400" dir="5400000" algn="ctr" rotWithShape="0">
                    <a:srgbClr val="6E747A">
                      <a:alpha val="43000"/>
                    </a:srgbClr>
                  </a:outerShdw>
                </a:effectLst>
              </a:rPr>
              <a:t>Meeting with EDIT-2022 school organizer on 25/05/2021 (cont’d 1)</a:t>
            </a:r>
            <a:endParaRPr lang="ru-RU" dirty="0">
              <a:ln w="0"/>
              <a:solidFill>
                <a:schemeClr val="accent1"/>
              </a:solidFill>
              <a:effectLst>
                <a:outerShdw blurRad="38100" dist="25400" dir="5400000" algn="ctr" rotWithShape="0">
                  <a:srgbClr val="6E747A">
                    <a:alpha val="43000"/>
                  </a:srgbClr>
                </a:outerShdw>
              </a:effectLst>
            </a:endParaRPr>
          </a:p>
        </p:txBody>
      </p:sp>
      <p:sp>
        <p:nvSpPr>
          <p:cNvPr id="3" name="Объект 2">
            <a:extLst>
              <a:ext uri="{FF2B5EF4-FFF2-40B4-BE49-F238E27FC236}">
                <a16:creationId xmlns:a16="http://schemas.microsoft.com/office/drawing/2014/main" id="{1BB904FF-C6EC-4033-BA15-07F3094550E0}"/>
              </a:ext>
            </a:extLst>
          </p:cNvPr>
          <p:cNvSpPr>
            <a:spLocks noGrp="1"/>
          </p:cNvSpPr>
          <p:nvPr>
            <p:ph idx="1"/>
          </p:nvPr>
        </p:nvSpPr>
        <p:spPr/>
        <p:txBody>
          <a:bodyPr>
            <a:normAutofit/>
          </a:bodyPr>
          <a:lstStyle/>
          <a:p>
            <a:pPr marL="0" indent="0">
              <a:buNone/>
            </a:pPr>
            <a:r>
              <a:rPr lang="en-US" sz="2300" b="1" dirty="0"/>
              <a:t>Preliminary agreements</a:t>
            </a:r>
          </a:p>
          <a:p>
            <a:r>
              <a:rPr lang="en-US" sz="2000" dirty="0"/>
              <a:t>Share the speaker candidate lists</a:t>
            </a:r>
          </a:p>
          <a:p>
            <a:r>
              <a:rPr lang="en-US" sz="2000" dirty="0"/>
              <a:t>Each school settles on speakers by September 15</a:t>
            </a:r>
            <a:r>
              <a:rPr lang="en-US" sz="2000" baseline="30000" dirty="0"/>
              <a:t>th</a:t>
            </a:r>
            <a:r>
              <a:rPr lang="en-US" sz="2000" dirty="0"/>
              <a:t>, 2021,</a:t>
            </a:r>
          </a:p>
          <a:p>
            <a:r>
              <a:rPr lang="en-US" sz="2000" dirty="0"/>
              <a:t>Agree to work towards a common registration of applicants</a:t>
            </a:r>
          </a:p>
          <a:p>
            <a:r>
              <a:rPr lang="en-US" sz="2000" dirty="0"/>
              <a:t>Can be set up on a common Indico page</a:t>
            </a:r>
          </a:p>
          <a:p>
            <a:r>
              <a:rPr lang="en-US" sz="2000" dirty="0"/>
              <a:t>Common announcements for the two schools (mailing lists, </a:t>
            </a:r>
            <a:r>
              <a:rPr lang="en-US" sz="2000" dirty="0" err="1"/>
              <a:t>iNSPIRE</a:t>
            </a:r>
            <a:r>
              <a:rPr lang="en-US" sz="2000" dirty="0"/>
              <a:t>-hep, news articles, etc.)</a:t>
            </a:r>
          </a:p>
          <a:p>
            <a:r>
              <a:rPr lang="en-US" sz="2000" dirty="0"/>
              <a:t>Announcements and opening of registration by end of September 2021</a:t>
            </a:r>
          </a:p>
        </p:txBody>
      </p:sp>
    </p:spTree>
    <p:extLst>
      <p:ext uri="{BB962C8B-B14F-4D97-AF65-F5344CB8AC3E}">
        <p14:creationId xmlns:p14="http://schemas.microsoft.com/office/powerpoint/2010/main" val="82921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826158-9C76-4E8E-B936-A1DF0FFA8128}"/>
              </a:ext>
            </a:extLst>
          </p:cNvPr>
          <p:cNvSpPr>
            <a:spLocks noGrp="1"/>
          </p:cNvSpPr>
          <p:nvPr>
            <p:ph type="title"/>
          </p:nvPr>
        </p:nvSpPr>
        <p:spPr/>
        <p:txBody>
          <a:bodyPr>
            <a:normAutofit fontScale="90000"/>
          </a:bodyPr>
          <a:lstStyle/>
          <a:p>
            <a:r>
              <a:rPr lang="en-US" dirty="0">
                <a:ln w="0"/>
                <a:solidFill>
                  <a:schemeClr val="accent1"/>
                </a:solidFill>
                <a:effectLst>
                  <a:outerShdw blurRad="38100" dist="25400" dir="5400000" algn="ctr" rotWithShape="0">
                    <a:srgbClr val="6E747A">
                      <a:alpha val="43000"/>
                    </a:srgbClr>
                  </a:outerShdw>
                </a:effectLst>
              </a:rPr>
              <a:t>Meeting with EDIT-2022 school organizer on 25/05/2021 (cont’d 2)</a:t>
            </a:r>
            <a:endParaRPr lang="ru-RU" dirty="0">
              <a:ln w="0"/>
              <a:solidFill>
                <a:schemeClr val="accent1"/>
              </a:solidFill>
              <a:effectLst>
                <a:outerShdw blurRad="38100" dist="25400" dir="5400000" algn="ctr" rotWithShape="0">
                  <a:srgbClr val="6E747A">
                    <a:alpha val="43000"/>
                  </a:srgbClr>
                </a:outerShdw>
              </a:effectLst>
            </a:endParaRPr>
          </a:p>
        </p:txBody>
      </p:sp>
      <p:sp>
        <p:nvSpPr>
          <p:cNvPr id="3" name="Объект 2">
            <a:extLst>
              <a:ext uri="{FF2B5EF4-FFF2-40B4-BE49-F238E27FC236}">
                <a16:creationId xmlns:a16="http://schemas.microsoft.com/office/drawing/2014/main" id="{1BB904FF-C6EC-4033-BA15-07F3094550E0}"/>
              </a:ext>
            </a:extLst>
          </p:cNvPr>
          <p:cNvSpPr>
            <a:spLocks noGrp="1"/>
          </p:cNvSpPr>
          <p:nvPr>
            <p:ph idx="1"/>
          </p:nvPr>
        </p:nvSpPr>
        <p:spPr>
          <a:xfrm>
            <a:off x="628650" y="1825624"/>
            <a:ext cx="7886700" cy="4667249"/>
          </a:xfrm>
        </p:spPr>
        <p:txBody>
          <a:bodyPr>
            <a:normAutofit fontScale="70000" lnSpcReduction="20000"/>
          </a:bodyPr>
          <a:lstStyle/>
          <a:p>
            <a:pPr marL="0" indent="0" algn="l">
              <a:buNone/>
            </a:pPr>
            <a:r>
              <a:rPr lang="en-US" sz="2400" b="1" i="0" u="none" strike="noStrike" baseline="0" dirty="0">
                <a:solidFill>
                  <a:srgbClr val="000000"/>
                </a:solidFill>
                <a:latin typeface="Calibri" panose="020F0502020204030204" pitchFamily="34" charset="0"/>
              </a:rPr>
              <a:t>Preparations to announcement</a:t>
            </a:r>
            <a:endParaRPr lang="en-US" sz="1800" b="1" i="0" u="none" strike="noStrike" baseline="0" dirty="0">
              <a:solidFill>
                <a:srgbClr val="000000"/>
              </a:solidFill>
              <a:latin typeface="Calibri" panose="020F0502020204030204" pitchFamily="34" charset="0"/>
            </a:endParaRPr>
          </a:p>
          <a:p>
            <a:pPr marL="342900" indent="-342900" algn="l">
              <a:buFont typeface="+mj-lt"/>
              <a:buAutoNum type="arabicPeriod"/>
            </a:pPr>
            <a:r>
              <a:rPr lang="en-US" sz="2300" b="0" i="0" u="none" strike="noStrike" baseline="0" dirty="0">
                <a:solidFill>
                  <a:srgbClr val="000000"/>
                </a:solidFill>
                <a:latin typeface="Calibri" panose="020F0502020204030204" pitchFamily="34" charset="0"/>
              </a:rPr>
              <a:t>Web site of the school</a:t>
            </a:r>
          </a:p>
          <a:p>
            <a:pPr marL="342900" indent="-342900" algn="l">
              <a:buFont typeface="+mj-lt"/>
              <a:buAutoNum type="arabicPeriod"/>
            </a:pPr>
            <a:r>
              <a:rPr lang="en-US" sz="2300" b="0" i="0" u="none" strike="noStrike" baseline="0" dirty="0">
                <a:solidFill>
                  <a:srgbClr val="000000"/>
                </a:solidFill>
                <a:latin typeface="Calibri" panose="020F0502020204030204" pitchFamily="34" charset="0"/>
              </a:rPr>
              <a:t>Publicity poster of the school</a:t>
            </a:r>
          </a:p>
          <a:p>
            <a:pPr marL="342900" indent="-342900" algn="l">
              <a:buFont typeface="+mj-lt"/>
              <a:buAutoNum type="arabicPeriod"/>
            </a:pPr>
            <a:r>
              <a:rPr lang="en-US" sz="2300" b="0" i="0" u="none" strike="noStrike" baseline="0" dirty="0">
                <a:solidFill>
                  <a:srgbClr val="000000"/>
                </a:solidFill>
                <a:latin typeface="Calibri" panose="020F0502020204030204" pitchFamily="34" charset="0"/>
              </a:rPr>
              <a:t>Scientific focus of the school</a:t>
            </a:r>
          </a:p>
          <a:p>
            <a:pPr marL="342900" indent="-342900" algn="l">
              <a:buFont typeface="+mj-lt"/>
              <a:buAutoNum type="arabicPeriod"/>
            </a:pPr>
            <a:r>
              <a:rPr lang="en-US" sz="2300" b="0" i="0" u="none" strike="noStrike" baseline="0" dirty="0">
                <a:solidFill>
                  <a:srgbClr val="000000"/>
                </a:solidFill>
                <a:latin typeface="Calibri" panose="020F0502020204030204" pitchFamily="34" charset="0"/>
              </a:rPr>
              <a:t>Lecture </a:t>
            </a:r>
            <a:r>
              <a:rPr lang="en-US" sz="2300" b="0" i="0" u="none" strike="noStrike" baseline="0" dirty="0" err="1">
                <a:solidFill>
                  <a:srgbClr val="000000"/>
                </a:solidFill>
                <a:latin typeface="Calibri" panose="020F0502020204030204" pitchFamily="34" charset="0"/>
              </a:rPr>
              <a:t>programme</a:t>
            </a:r>
            <a:r>
              <a:rPr lang="en-US" sz="2300" b="0" i="0" u="none" strike="noStrike" baseline="0" dirty="0">
                <a:solidFill>
                  <a:srgbClr val="000000"/>
                </a:solidFill>
                <a:latin typeface="Calibri" panose="020F0502020204030204" pitchFamily="34" charset="0"/>
              </a:rPr>
              <a:t> and speakers, and other relevant info about the </a:t>
            </a:r>
            <a:r>
              <a:rPr lang="en-US" sz="2300" b="0" i="0" u="none" strike="noStrike" baseline="0" dirty="0" err="1">
                <a:solidFill>
                  <a:srgbClr val="000000"/>
                </a:solidFill>
                <a:latin typeface="Calibri" panose="020F0502020204030204" pitchFamily="34" charset="0"/>
              </a:rPr>
              <a:t>programme</a:t>
            </a:r>
            <a:endParaRPr lang="en-US" sz="2300" b="0" i="0" u="none" strike="noStrike" baseline="0" dirty="0">
              <a:solidFill>
                <a:srgbClr val="000000"/>
              </a:solidFill>
              <a:latin typeface="Calibri" panose="020F0502020204030204" pitchFamily="34" charset="0"/>
            </a:endParaRPr>
          </a:p>
          <a:p>
            <a:pPr marL="342900" indent="-342900" algn="l">
              <a:buFont typeface="+mj-lt"/>
              <a:buAutoNum type="arabicPeriod"/>
            </a:pPr>
            <a:r>
              <a:rPr lang="en-US" sz="2300" b="0" i="0" u="none" strike="noStrike" baseline="0" dirty="0">
                <a:solidFill>
                  <a:srgbClr val="000000"/>
                </a:solidFill>
                <a:latin typeface="Calibri" panose="020F0502020204030204" pitchFamily="34" charset="0"/>
              </a:rPr>
              <a:t>Registration fee</a:t>
            </a:r>
          </a:p>
          <a:p>
            <a:pPr marL="800100" lvl="1" indent="-342900">
              <a:buFont typeface="+mj-lt"/>
              <a:buAutoNum type="arabicPeriod"/>
            </a:pPr>
            <a:r>
              <a:rPr lang="en-US" sz="2000" b="0" i="0" u="none" strike="noStrike" baseline="0" dirty="0">
                <a:solidFill>
                  <a:srgbClr val="000000"/>
                </a:solidFill>
                <a:latin typeface="Calibri" panose="020F0502020204030204" pitchFamily="34" charset="0"/>
              </a:rPr>
              <a:t>Is accommodation covered in the fee?</a:t>
            </a:r>
          </a:p>
          <a:p>
            <a:pPr marL="800100" lvl="1" indent="-342900">
              <a:buFont typeface="+mj-lt"/>
              <a:buAutoNum type="arabicPeriod"/>
            </a:pPr>
            <a:r>
              <a:rPr lang="en-US" sz="2000" b="0" i="0" u="none" strike="noStrike" baseline="0" dirty="0">
                <a:solidFill>
                  <a:srgbClr val="000000"/>
                </a:solidFill>
                <a:latin typeface="Calibri" panose="020F0502020204030204" pitchFamily="34" charset="0"/>
              </a:rPr>
              <a:t>Are meals covered in fee?</a:t>
            </a:r>
          </a:p>
          <a:p>
            <a:pPr marL="800100" lvl="1" indent="-342900">
              <a:buFont typeface="+mj-lt"/>
              <a:buAutoNum type="arabicPeriod"/>
            </a:pPr>
            <a:r>
              <a:rPr lang="en-US" sz="2000" b="0" i="0" u="none" strike="noStrike" baseline="0" dirty="0">
                <a:solidFill>
                  <a:srgbClr val="000000"/>
                </a:solidFill>
                <a:latin typeface="Calibri" panose="020F0502020204030204" pitchFamily="34" charset="0"/>
              </a:rPr>
              <a:t>Is there special financial support for some students?</a:t>
            </a:r>
          </a:p>
          <a:p>
            <a:pPr marL="1257300" lvl="2" indent="-342900">
              <a:buFont typeface="+mj-lt"/>
              <a:buAutoNum type="arabicPeriod"/>
            </a:pPr>
            <a:r>
              <a:rPr lang="en-US" sz="1400" b="0" i="0" u="none" strike="noStrike" baseline="0" dirty="0">
                <a:solidFill>
                  <a:srgbClr val="000000"/>
                </a:solidFill>
                <a:latin typeface="Calibri" panose="020F0502020204030204" pitchFamily="34" charset="0"/>
              </a:rPr>
              <a:t>if yes, does it cover travel expenses?</a:t>
            </a:r>
          </a:p>
          <a:p>
            <a:pPr marL="1257300" lvl="2" indent="-342900">
              <a:buFont typeface="+mj-lt"/>
              <a:buAutoNum type="arabicPeriod"/>
            </a:pPr>
            <a:r>
              <a:rPr lang="en-US" sz="1400" b="0" i="0" u="none" strike="noStrike" baseline="0" dirty="0">
                <a:solidFill>
                  <a:srgbClr val="000000"/>
                </a:solidFill>
                <a:latin typeface="Calibri" panose="020F0502020204030204" pitchFamily="34" charset="0"/>
              </a:rPr>
              <a:t>separate application form for requesting support needed?</a:t>
            </a:r>
          </a:p>
          <a:p>
            <a:pPr marL="342900" indent="-342900" algn="l">
              <a:buFont typeface="+mj-lt"/>
              <a:buAutoNum type="arabicPeriod"/>
            </a:pPr>
            <a:r>
              <a:rPr lang="en-US" sz="2300" b="0" i="0" u="none" strike="noStrike" baseline="0" dirty="0">
                <a:solidFill>
                  <a:srgbClr val="000000"/>
                </a:solidFill>
                <a:latin typeface="Calibri" panose="020F0502020204030204" pitchFamily="34" charset="0"/>
              </a:rPr>
              <a:t>Information requested for the selection process of applicants (common to both schools)</a:t>
            </a:r>
          </a:p>
          <a:p>
            <a:pPr marL="800100" lvl="1" indent="-342900">
              <a:buFont typeface="+mj-lt"/>
              <a:buAutoNum type="arabicPeriod"/>
            </a:pPr>
            <a:r>
              <a:rPr lang="en-US" sz="2000" b="0" i="0" u="none" strike="noStrike" baseline="0" dirty="0">
                <a:solidFill>
                  <a:srgbClr val="000000"/>
                </a:solidFill>
                <a:latin typeface="Calibri" panose="020F0502020204030204" pitchFamily="34" charset="0"/>
              </a:rPr>
              <a:t>E.g. CV, motivation letter, 2 letters of referees (templates, page limits, etc...)</a:t>
            </a:r>
          </a:p>
          <a:p>
            <a:pPr marL="342900" indent="-342900" algn="l">
              <a:buFont typeface="+mj-lt"/>
              <a:buAutoNum type="arabicPeriod"/>
            </a:pPr>
            <a:r>
              <a:rPr lang="en-US" sz="2300" b="0" i="0" u="none" strike="noStrike" baseline="0" dirty="0">
                <a:solidFill>
                  <a:srgbClr val="000000"/>
                </a:solidFill>
                <a:latin typeface="Calibri" panose="020F0502020204030204" pitchFamily="34" charset="0"/>
              </a:rPr>
              <a:t>Will there be a student poster session at the school?</a:t>
            </a:r>
          </a:p>
          <a:p>
            <a:pPr marL="800100" lvl="1" indent="-342900">
              <a:buFont typeface="+mj-lt"/>
              <a:buAutoNum type="arabicPeriod"/>
            </a:pPr>
            <a:r>
              <a:rPr lang="en-US" sz="2000" b="0" i="0" u="none" strike="noStrike" baseline="0" dirty="0">
                <a:solidFill>
                  <a:srgbClr val="000000"/>
                </a:solidFill>
                <a:latin typeface="Calibri" panose="020F0502020204030204" pitchFamily="34" charset="0"/>
              </a:rPr>
              <a:t>If yes, do we ask for abstracts already at registration?</a:t>
            </a:r>
          </a:p>
          <a:p>
            <a:pPr marL="800100" lvl="1" indent="-342900">
              <a:buFont typeface="+mj-lt"/>
              <a:buAutoNum type="arabicPeriod"/>
            </a:pPr>
            <a:r>
              <a:rPr lang="en-US" sz="2000" b="0" i="0" u="none" strike="noStrike" baseline="0" dirty="0">
                <a:solidFill>
                  <a:srgbClr val="000000"/>
                </a:solidFill>
                <a:latin typeface="Calibri" panose="020F0502020204030204" pitchFamily="34" charset="0"/>
              </a:rPr>
              <a:t>Information for applicants about visa requirements (provide relevant government links on the registration page)</a:t>
            </a:r>
          </a:p>
          <a:p>
            <a:pPr marL="342900" indent="-342900" algn="l">
              <a:buFont typeface="+mj-lt"/>
              <a:buAutoNum type="arabicPeriod"/>
            </a:pPr>
            <a:r>
              <a:rPr lang="en-US" sz="2300" b="0" i="0" u="none" strike="noStrike" baseline="0" dirty="0">
                <a:solidFill>
                  <a:srgbClr val="000000"/>
                </a:solidFill>
                <a:latin typeface="Calibri" panose="020F0502020204030204" pitchFamily="34" charset="0"/>
              </a:rPr>
              <a:t>Deadline for application (common to both schools)</a:t>
            </a:r>
            <a:endParaRPr lang="en-US" sz="2600" dirty="0"/>
          </a:p>
        </p:txBody>
      </p:sp>
    </p:spTree>
    <p:extLst>
      <p:ext uri="{BB962C8B-B14F-4D97-AF65-F5344CB8AC3E}">
        <p14:creationId xmlns:p14="http://schemas.microsoft.com/office/powerpoint/2010/main" val="133406243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769</TotalTime>
  <Words>987</Words>
  <Application>Microsoft Office PowerPoint</Application>
  <PresentationFormat>Экран (4:3)</PresentationFormat>
  <Paragraphs>93</Paragraphs>
  <Slides>8</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CourierNewPSMT</vt:lpstr>
      <vt:lpstr>Wingdings</vt:lpstr>
      <vt:lpstr>Тема Office</vt:lpstr>
      <vt:lpstr> Status update of the CREMLIN+ Detector School </vt:lpstr>
      <vt:lpstr>Organizational plan</vt:lpstr>
      <vt:lpstr>Web resources</vt:lpstr>
      <vt:lpstr>Current expenses</vt:lpstr>
      <vt:lpstr>Announcements</vt:lpstr>
      <vt:lpstr>Meeting with EDIT-2022 school organizer on 25/05/2021</vt:lpstr>
      <vt:lpstr>Meeting with EDIT-2022 school organizer on 25/05/2021 (cont’d 1)</vt:lpstr>
      <vt:lpstr>Meeting with EDIT-2022 school organizer on 25/05/2021 (cont’d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CREMLINplus Task 7.4:  School for young scientists on particle detection technologies </dc:title>
  <dc:creator>Кононов С</dc:creator>
  <cp:lastModifiedBy>Кононов С</cp:lastModifiedBy>
  <cp:revision>35</cp:revision>
  <dcterms:created xsi:type="dcterms:W3CDTF">2020-08-27T01:46:13Z</dcterms:created>
  <dcterms:modified xsi:type="dcterms:W3CDTF">2021-08-27T08:42:00Z</dcterms:modified>
</cp:coreProperties>
</file>