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56" r:id="rId4"/>
    <p:sldId id="279" r:id="rId5"/>
    <p:sldId id="27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5" r:id="rId19"/>
    <p:sldId id="306" r:id="rId20"/>
    <p:sldId id="307" r:id="rId21"/>
    <p:sldId id="308" r:id="rId22"/>
    <p:sldId id="309" r:id="rId23"/>
    <p:sldId id="287" r:id="rId24"/>
    <p:sldId id="29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A72D0-EF93-4737-A979-A193926887AC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B4F92-8671-468B-90EC-6E88F8EC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8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4F92-8671-468B-90EC-6E88F8EC2D5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58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65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08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36378-2ADE-4956-A938-671F71C736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66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4F92-8671-468B-90EC-6E88F8EC2D5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19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4F92-8671-468B-90EC-6E88F8EC2D5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48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4F92-8671-468B-90EC-6E88F8EC2D5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34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29_18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5740-01D3-4096-B55C-32BC078B95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38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215638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77422655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3410043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C97A161-1038-8F01-E8B3-BAD7BB717C5F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552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414306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80350770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2029464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0B9B62-856F-6DD9-486E-34C63239C98B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135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25CAE-C56F-418B-8A49-5166598A39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80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9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Планируемые эксперименты на ВЭПП-6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4BF8-8F6B-4A23-AD6C-ADF99323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Планируемые эксперименты на ВЭПП-6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4BF8-8F6B-4A23-AD6C-ADF99323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74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Планируемые эксперименты на ВЭПП-6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4BF8-8F6B-4A23-AD6C-ADF99323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863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526" y="1880317"/>
            <a:ext cx="9766479" cy="209925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</a:rPr>
              <a:t>Образец заголовка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280" y="4413407"/>
            <a:ext cx="10547799" cy="16557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</a:rPr>
              <a:t>Образец подзаголовка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688702" y="876299"/>
            <a:ext cx="8518538" cy="7546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" y="876299"/>
            <a:ext cx="885825" cy="0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329548"/>
            <a:ext cx="12192000" cy="528452"/>
          </a:xfrm>
          <a:prstGeom prst="rect">
            <a:avLst/>
          </a:prstGeom>
          <a:solidFill>
            <a:srgbClr val="1B4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081647" y="676244"/>
            <a:ext cx="5353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B40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ИЯФ</a:t>
            </a:r>
            <a:r>
              <a:rPr lang="ru-RU" sz="2000" b="1" baseline="0" dirty="0" smtClean="0">
                <a:solidFill>
                  <a:srgbClr val="1B40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СО РАН</a:t>
            </a:r>
            <a:endParaRPr lang="ru-RU" sz="2000" b="1" dirty="0">
              <a:solidFill>
                <a:srgbClr val="1B40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73" y="439390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73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ru-RU" sz="3600" smtClean="0">
                <a:solidFill>
                  <a:srgbClr val="18397A"/>
                </a:solidFill>
              </a:rPr>
              <a:t>Образец заголовка</a:t>
            </a:r>
            <a:endParaRPr lang="ru-RU" sz="3600" dirty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B565-5D11-4512-9F2E-A1158AA780F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97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839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8397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B565-5D11-4512-9F2E-A1158AA780F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37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ru-RU" sz="3600" smtClean="0">
                <a:solidFill>
                  <a:srgbClr val="18397A"/>
                </a:solidFill>
              </a:rPr>
              <a:t>Образец заголовка</a:t>
            </a:r>
            <a:endParaRPr lang="ru-RU" sz="3600" dirty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D37CB565-5D11-4512-9F2E-A1158AA780F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Объект 2"/>
          <p:cNvSpPr>
            <a:spLocks noGrp="1"/>
          </p:cNvSpPr>
          <p:nvPr>
            <p:ph idx="13"/>
          </p:nvPr>
        </p:nvSpPr>
        <p:spPr>
          <a:xfrm>
            <a:off x="838203" y="1800912"/>
            <a:ext cx="50106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4"/>
          </p:nvPr>
        </p:nvSpPr>
        <p:spPr>
          <a:xfrm>
            <a:off x="6248941" y="1800912"/>
            <a:ext cx="51048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7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839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839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B565-5D11-4512-9F2E-A1158AA780F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54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B565-5D11-4512-9F2E-A1158AA780F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06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97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839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solidFill>
                  <a:srgbClr val="18397A"/>
                </a:solidFill>
              </a:defRPr>
            </a:lvl1pPr>
            <a:lvl2pPr>
              <a:defRPr sz="2800">
                <a:solidFill>
                  <a:srgbClr val="18397A"/>
                </a:solidFill>
              </a:defRPr>
            </a:lvl2pPr>
            <a:lvl3pPr>
              <a:defRPr sz="2400">
                <a:solidFill>
                  <a:srgbClr val="18397A"/>
                </a:solidFill>
              </a:defRPr>
            </a:lvl3pPr>
            <a:lvl4pPr>
              <a:defRPr sz="2000">
                <a:solidFill>
                  <a:srgbClr val="18397A"/>
                </a:solidFill>
              </a:defRPr>
            </a:lvl4pPr>
            <a:lvl5pPr>
              <a:defRPr sz="2000">
                <a:solidFill>
                  <a:srgbClr val="1839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8397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D37CB565-5D11-4512-9F2E-A1158AA780F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9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Планируемые эксперименты на ВЭПП-6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4BF8-8F6B-4A23-AD6C-ADF99323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472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839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18397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8397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D37CB565-5D11-4512-9F2E-A1158AA780F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51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D37CB565-5D11-4512-9F2E-A1158AA780F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1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B565-5D11-4512-9F2E-A1158AA780F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34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D79A-FB4F-4142-B3C5-368028E0EC97}" type="datetime1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3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9E54-2D9F-47A1-8DDC-3F048FB2D811}" type="datetime1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57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C7DA-0CAF-4C82-A394-285D30962C26}" type="datetime1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580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132D-5A7E-4F82-8EE9-2EC71026DBA4}" type="datetime1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60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4A93-D073-4274-91D0-6F08A9D560E7}" type="datetime1">
              <a:rPr lang="ru-RU" smtClean="0"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28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EF5-B48B-4465-9B9D-D38FC7C05F81}" type="datetime1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68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A391-11AD-41E3-B1B3-1D832F1EC2B6}" type="datetime1">
              <a:rPr lang="ru-RU" smtClean="0"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9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Планируемые эксперименты на ВЭПП-6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4BF8-8F6B-4A23-AD6C-ADF99323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24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CB76-BA26-4B35-B318-775E8E01D0A0}" type="datetime1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95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E07-AE1F-48EB-B4DE-7F7AB8BBCFBC}" type="datetime1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48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9DD0-444C-49FA-B266-89C5C574C795}" type="datetime1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56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01CE-B764-4CD5-845A-DEBA7174B0C2}" type="datetime1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9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Планируемые эксперименты на ВЭПП-6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4BF8-8F6B-4A23-AD6C-ADF99323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0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Планируемые эксперименты на ВЭПП-6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4BF8-8F6B-4A23-AD6C-ADF99323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Планируемые эксперименты на ВЭПП-6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4BF8-8F6B-4A23-AD6C-ADF99323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3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Планируемые эксперименты на ВЭПП-6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4BF8-8F6B-4A23-AD6C-ADF99323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8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Планируемые эксперименты на ВЭПП-6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4BF8-8F6B-4A23-AD6C-ADF99323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1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Планируемые эксперименты на ВЭПП-6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4BF8-8F6B-4A23-AD6C-ADF99323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5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Иван Логашенко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Планируемые эксперименты на ВЭПП-6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24BF8-8F6B-4A23-AD6C-ADF99323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91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8397A"/>
                </a:solidFill>
              </a:defRPr>
            </a:lvl1pPr>
          </a:lstStyle>
          <a:p>
            <a:fld id="{D37CB565-5D11-4512-9F2E-A1158AA780F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8397A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8397A"/>
                </a:solidFill>
              </a:defRPr>
            </a:lvl1pPr>
          </a:lstStyle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30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8397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839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839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839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39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39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CA945-570D-430C-8642-A55BAD1923C6}" type="datetime1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9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Планируемые эксперименты на ВЭПП-6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Логашенко</a:t>
            </a:r>
            <a:r>
              <a:rPr lang="ru-RU" dirty="0" smtClean="0"/>
              <a:t> И.Б., </a:t>
            </a:r>
            <a:r>
              <a:rPr lang="ru-RU" dirty="0" err="1" smtClean="0"/>
              <a:t>Богомягков</a:t>
            </a:r>
            <a:r>
              <a:rPr lang="ru-RU" dirty="0" smtClean="0"/>
              <a:t> А.В., </a:t>
            </a:r>
            <a:r>
              <a:rPr lang="ru-RU" dirty="0" err="1" smtClean="0"/>
              <a:t>Левичев</a:t>
            </a:r>
            <a:r>
              <a:rPr lang="ru-RU" dirty="0" smtClean="0"/>
              <a:t> </a:t>
            </a:r>
            <a:r>
              <a:rPr lang="ru-RU" dirty="0" smtClean="0"/>
              <a:t>Е.Б</a:t>
            </a:r>
            <a:r>
              <a:rPr lang="ru-RU" dirty="0" smtClean="0"/>
              <a:t>., </a:t>
            </a:r>
            <a:r>
              <a:rPr lang="ru-RU" dirty="0" err="1" smtClean="0"/>
              <a:t>Синяткин</a:t>
            </a:r>
            <a:r>
              <a:rPr lang="ru-RU" dirty="0" smtClean="0"/>
              <a:t> С.В., </a:t>
            </a:r>
            <a:r>
              <a:rPr lang="ru-RU" dirty="0" err="1" smtClean="0"/>
              <a:t>Гармаш</a:t>
            </a:r>
            <a:r>
              <a:rPr lang="ru-RU" dirty="0" smtClean="0"/>
              <a:t> А.Ю., </a:t>
            </a:r>
            <a:r>
              <a:rPr lang="ru-RU" dirty="0" err="1" smtClean="0"/>
              <a:t>Барняков</a:t>
            </a:r>
            <a:r>
              <a:rPr lang="ru-RU" dirty="0" smtClean="0"/>
              <a:t> А.Ю. и </a:t>
            </a:r>
            <a:r>
              <a:rPr lang="ru-RU" dirty="0" smtClean="0"/>
              <a:t>многие </a:t>
            </a:r>
            <a:r>
              <a:rPr lang="ru-RU" dirty="0" err="1" smtClean="0"/>
              <a:t>многие</a:t>
            </a:r>
            <a:r>
              <a:rPr lang="ru-RU" dirty="0" smtClean="0"/>
              <a:t> другие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82529" y="5165209"/>
            <a:ext cx="802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материалам рабочего совещания «ВЭПП-2000/ВЭПП-6», 18-19 декабря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8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Требования к </a:t>
            </a:r>
            <a:r>
              <a:rPr lang="ru-RU" dirty="0" err="1" smtClean="0"/>
              <a:t>коллайдеру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ru-RU" sz="2800" dirty="0" smtClean="0"/>
                  <a:t>Наиболее </a:t>
                </a:r>
                <a:r>
                  <a:rPr lang="ru-RU" sz="2800" dirty="0" smtClean="0"/>
                  <a:t>компактный</a:t>
                </a:r>
                <a:r>
                  <a:rPr lang="en-US" sz="2800" dirty="0" smtClean="0"/>
                  <a:t> </a:t>
                </a:r>
                <a:r>
                  <a:rPr lang="ru-RU" sz="2800" dirty="0" smtClean="0"/>
                  <a:t>(стоимость)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2800" dirty="0" smtClean="0"/>
                  <a:t>Энергия пучка 500-2100 </a:t>
                </a:r>
                <a:r>
                  <a:rPr lang="ru-RU" sz="2800" dirty="0"/>
                  <a:t>МэВ</a:t>
                </a: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2800" dirty="0"/>
                  <a:t>Ток пучка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≤1.5</m:t>
                    </m:r>
                  </m:oMath>
                </a14:m>
                <a:r>
                  <a:rPr lang="en-US" sz="2800" dirty="0"/>
                  <a:t> </a:t>
                </a:r>
                <a:r>
                  <a:rPr lang="ru-RU" sz="2800" dirty="0"/>
                  <a:t>А (</a:t>
                </a:r>
                <a:r>
                  <a:rPr lang="en-US" sz="2800" i="1" dirty="0"/>
                  <a:t>PEPII</a:t>
                </a:r>
                <a:r>
                  <a:rPr lang="ru-RU" sz="2800" i="1" dirty="0"/>
                  <a:t>:</a:t>
                </a:r>
                <a:r>
                  <a:rPr lang="en-US" sz="2800" i="1" dirty="0"/>
                  <a:t> I(e+)=3.2 A,</a:t>
                </a:r>
                <a:r>
                  <a:rPr lang="ru-RU" sz="2800" i="1" dirty="0"/>
                  <a:t> </a:t>
                </a:r>
                <a:r>
                  <a:rPr lang="en-US" sz="2800" i="1" dirty="0"/>
                  <a:t>DA</a:t>
                </a:r>
                <a:r>
                  <a:rPr lang="en-US" sz="2800" i="1" dirty="0">
                    <a:sym typeface="Symbol" panose="05050102010706020507" pitchFamily="18" charset="2"/>
                  </a:rPr>
                  <a:t></a:t>
                </a:r>
                <a:r>
                  <a:rPr lang="en-US" sz="2800" i="1" dirty="0"/>
                  <a:t>NE</a:t>
                </a:r>
                <a:r>
                  <a:rPr lang="ru-RU" sz="2800" i="1" dirty="0"/>
                  <a:t>:</a:t>
                </a:r>
                <a:r>
                  <a:rPr lang="en-US" sz="2800" i="1" dirty="0"/>
                  <a:t> I(e-)=2.45</a:t>
                </a:r>
                <a:r>
                  <a:rPr lang="ru-RU" sz="2800" i="1" dirty="0"/>
                  <a:t> </a:t>
                </a:r>
                <a:r>
                  <a:rPr lang="en-US" sz="2800" i="1" dirty="0"/>
                  <a:t>A</a:t>
                </a:r>
                <a:r>
                  <a:rPr lang="ru-RU" sz="2800" dirty="0"/>
                  <a:t>)</a:t>
                </a: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record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 </a:t>
                </a:r>
                <a:r>
                  <a:rPr lang="ru-RU" sz="2800" dirty="0"/>
                  <a:t>мм</a:t>
                </a:r>
                <a:r>
                  <a:rPr lang="en-US" sz="2800" dirty="0"/>
                  <a:t>, </a:t>
                </a:r>
                <a:r>
                  <a:rPr lang="ru-RU" sz="2800" dirty="0"/>
                  <a:t>крабовая перетяжка,</a:t>
                </a:r>
                <a:r>
                  <a:rPr lang="en-US" sz="2800" dirty="0"/>
                  <a:t> </a:t>
                </a:r>
                <a:r>
                  <a:rPr lang="ru-RU" sz="2800" dirty="0"/>
                  <a:t>ФФ расслабленный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ru-RU" sz="2800" dirty="0"/>
                  <a:t>ФФ близок к Супер</a:t>
                </a:r>
                <a:r>
                  <a:rPr lang="en-US" sz="2800" dirty="0"/>
                  <a:t> C-Tau,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  <a:r>
                  <a:rPr lang="ru-RU" sz="2800" dirty="0" smtClean="0"/>
                  <a:t>мм</a:t>
                </a:r>
                <a:endParaRPr lang="ru-RU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2800" dirty="0"/>
                  <a:t>Удовлетворительное время жизни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ru-RU" sz="2800">
                            <a:latin typeface="Cambria Math" panose="02040503050406030204" pitchFamily="18" charset="0"/>
                          </a:rPr>
                          <m:t>Тушек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c</a:t>
                </a:r>
                <a:endParaRPr lang="ru-RU" sz="2800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2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ВЭПП-6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47652803"/>
                  </p:ext>
                </p:extLst>
              </p:nvPr>
            </p:nvGraphicFramePr>
            <p:xfrm>
              <a:off x="936154" y="2301364"/>
              <a:ext cx="10417646" cy="40549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0198">
                      <a:extLst>
                        <a:ext uri="{9D8B030D-6E8A-4147-A177-3AD203B41FA5}">
                          <a16:colId xmlns:a16="http://schemas.microsoft.com/office/drawing/2014/main" val="3320060917"/>
                        </a:ext>
                      </a:extLst>
                    </a:gridCol>
                    <a:gridCol w="2011862">
                      <a:extLst>
                        <a:ext uri="{9D8B030D-6E8A-4147-A177-3AD203B41FA5}">
                          <a16:colId xmlns:a16="http://schemas.microsoft.com/office/drawing/2014/main" val="1273561202"/>
                        </a:ext>
                      </a:extLst>
                    </a:gridCol>
                    <a:gridCol w="2011862">
                      <a:extLst>
                        <a:ext uri="{9D8B030D-6E8A-4147-A177-3AD203B41FA5}">
                          <a16:colId xmlns:a16="http://schemas.microsoft.com/office/drawing/2014/main" val="1872476565"/>
                        </a:ext>
                      </a:extLst>
                    </a:gridCol>
                    <a:gridCol w="2011862">
                      <a:extLst>
                        <a:ext uri="{9D8B030D-6E8A-4147-A177-3AD203B41FA5}">
                          <a16:colId xmlns:a16="http://schemas.microsoft.com/office/drawing/2014/main" val="108533648"/>
                        </a:ext>
                      </a:extLst>
                    </a:gridCol>
                    <a:gridCol w="2011862">
                      <a:extLst>
                        <a:ext uri="{9D8B030D-6E8A-4147-A177-3AD203B41FA5}">
                          <a16:colId xmlns:a16="http://schemas.microsoft.com/office/drawing/2014/main" val="1950276"/>
                        </a:ext>
                      </a:extLst>
                    </a:gridCol>
                  </a:tblGrid>
                  <a:tr h="40537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oMath>
                          </a14:m>
                          <a:r>
                            <a:rPr lang="en-US" sz="2400" b="1" dirty="0" smtClean="0"/>
                            <a:t>, </a:t>
                          </a:r>
                          <a:r>
                            <a:rPr lang="ru-RU" sz="2400" b="1" dirty="0" smtClean="0"/>
                            <a:t>МэВ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500</a:t>
                          </a:r>
                          <a:endParaRPr lang="en-US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1000</a:t>
                          </a:r>
                          <a:endParaRPr lang="en-US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1550</a:t>
                          </a:r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2100</a:t>
                          </a:r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595389205"/>
                      </a:ext>
                    </a:extLst>
                  </a:tr>
                  <a:tr h="412689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𝚷</m:t>
                              </m:r>
                            </m:oMath>
                          </a14:m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ru-RU" sz="2400" b="1" dirty="0" smtClean="0">
                              <a:solidFill>
                                <a:schemeClr val="bg1"/>
                              </a:solidFill>
                            </a:rPr>
                            <a:t>м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 smtClean="0"/>
                            <a:t>388</a:t>
                          </a:r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6875752"/>
                      </a:ext>
                    </a:extLst>
                  </a:tr>
                  <a:tr h="412689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ru-RU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ru-RU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oMath>
                          </a14:m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ru-RU" sz="2400" b="1" dirty="0" smtClean="0">
                              <a:solidFill>
                                <a:schemeClr val="bg1"/>
                              </a:solidFill>
                            </a:rPr>
                            <a:t>мрад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1930807"/>
                      </a:ext>
                    </a:extLst>
                  </a:tr>
                  <a:tr h="412689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ru-RU" sz="2400" b="1" dirty="0" smtClean="0">
                              <a:solidFill>
                                <a:schemeClr val="bg1"/>
                              </a:solidFill>
                            </a:rPr>
                            <a:t>мм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150/3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099189"/>
                      </a:ext>
                    </a:extLst>
                  </a:tr>
                  <a:tr h="412689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𝒕𝒐𝒕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ru-RU" sz="2400" b="1" dirty="0" smtClean="0">
                              <a:solidFill>
                                <a:schemeClr val="bg1"/>
                              </a:solidFill>
                            </a:rPr>
                            <a:t>А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0.26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0.78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1.5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1.5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4478394"/>
                      </a:ext>
                    </a:extLst>
                  </a:tr>
                  <a:tr h="412689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, nm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55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r>
                            <a:rPr lang="ru-RU" sz="2400" dirty="0" smtClean="0"/>
                            <a:t>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30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5222306"/>
                      </a:ext>
                    </a:extLst>
                  </a:tr>
                  <a:tr h="412689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𝑻𝒐𝒖𝒔𝒄𝒉𝒆𝒌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ru-RU" sz="2400" b="1" dirty="0" smtClean="0">
                              <a:solidFill>
                                <a:schemeClr val="bg1"/>
                              </a:solidFill>
                            </a:rPr>
                            <a:t>с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900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900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1000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2000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67582"/>
                      </a:ext>
                    </a:extLst>
                  </a:tr>
                  <a:tr h="62156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𝓛</m:t>
                              </m:r>
                            </m:oMath>
                          </a14:m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ru-RU" sz="24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см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dirty="0" smtClean="0"/>
                            <a:t>1.</a:t>
                          </a:r>
                          <a:r>
                            <a:rPr lang="ru-RU" sz="2400" b="0" i="0" dirty="0" smtClean="0"/>
                            <a:t>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b="0" i="0" dirty="0" smtClean="0"/>
                            <a:t>(</a:t>
                          </a:r>
                          <a:r>
                            <a:rPr lang="en-US" sz="1600" dirty="0" smtClean="0"/>
                            <a:t>DA</a:t>
                          </a:r>
                          <a:r>
                            <a:rPr lang="en-US" sz="1600" dirty="0" smtClean="0">
                              <a:sym typeface="Symbol" panose="05050102010706020507" pitchFamily="18" charset="2"/>
                            </a:rPr>
                            <a:t>NE</a:t>
                          </a:r>
                          <a:r>
                            <a:rPr lang="ru-RU" sz="1600" dirty="0" smtClean="0">
                              <a:sym typeface="Symbol" panose="05050102010706020507" pitchFamily="18" charset="2"/>
                            </a:rPr>
                            <a:t>: </a:t>
                          </a:r>
                          <a:r>
                            <a:rPr lang="ru-RU" sz="1600" b="0" i="0" dirty="0" smtClean="0"/>
                            <a:t>2-4)</a:t>
                          </a:r>
                          <a:endParaRPr lang="en-US" sz="16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ru-RU" sz="2400" b="1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b="0" dirty="0" smtClean="0"/>
                            <a:t>(ВЭПП-2000: 0.9)</a:t>
                          </a:r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 panose="02040503050406030204" pitchFamily="18" charset="0"/>
                                  </a:rPr>
                                  <m:t>𝟏𝟓𝟎</m:t>
                                </m:r>
                              </m:oMath>
                            </m:oMathPara>
                          </a14:m>
                          <a:endParaRPr lang="ru-RU" sz="2400" b="1" dirty="0" smtClean="0"/>
                        </a:p>
                        <a:p>
                          <a:pPr algn="ctr"/>
                          <a:r>
                            <a:rPr lang="ru-RU" sz="1600" b="0" dirty="0" smtClean="0"/>
                            <a:t>(</a:t>
                          </a:r>
                          <a:r>
                            <a:rPr lang="en-US" sz="1600" b="0" baseline="0" dirty="0" smtClean="0"/>
                            <a:t>BEPCII:</a:t>
                          </a:r>
                          <a:r>
                            <a:rPr lang="ru-RU" sz="1600" b="0" baseline="0" dirty="0" smtClean="0"/>
                            <a:t> </a:t>
                          </a:r>
                          <a:r>
                            <a:rPr lang="ru-RU" sz="1600" b="0" dirty="0" smtClean="0"/>
                            <a:t>3.1)</a:t>
                          </a:r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 panose="02040503050406030204" pitchFamily="18" charset="0"/>
                                  </a:rPr>
                                  <m:t>𝟐𝟎𝟎</m:t>
                                </m:r>
                              </m:oMath>
                            </m:oMathPara>
                          </a14:m>
                          <a:endParaRPr lang="ru-RU" sz="2400" b="1" dirty="0" smtClean="0"/>
                        </a:p>
                        <a:p>
                          <a:pPr algn="ctr"/>
                          <a:r>
                            <a:rPr lang="ru-RU" sz="1600" b="0" dirty="0" smtClean="0"/>
                            <a:t>(</a:t>
                          </a:r>
                          <a:r>
                            <a:rPr lang="en-US" sz="1600" b="0" dirty="0" smtClean="0"/>
                            <a:t>BEPCII: </a:t>
                          </a:r>
                          <a:r>
                            <a:rPr lang="ru-RU" sz="1600" b="0" dirty="0" smtClean="0"/>
                            <a:t>10)</a:t>
                          </a: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08849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47652803"/>
                  </p:ext>
                </p:extLst>
              </p:nvPr>
            </p:nvGraphicFramePr>
            <p:xfrm>
              <a:off x="936154" y="2301364"/>
              <a:ext cx="10417646" cy="40549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0198">
                      <a:extLst>
                        <a:ext uri="{9D8B030D-6E8A-4147-A177-3AD203B41FA5}">
                          <a16:colId xmlns:a16="http://schemas.microsoft.com/office/drawing/2014/main" val="3320060917"/>
                        </a:ext>
                      </a:extLst>
                    </a:gridCol>
                    <a:gridCol w="2011862">
                      <a:extLst>
                        <a:ext uri="{9D8B030D-6E8A-4147-A177-3AD203B41FA5}">
                          <a16:colId xmlns:a16="http://schemas.microsoft.com/office/drawing/2014/main" val="1273561202"/>
                        </a:ext>
                      </a:extLst>
                    </a:gridCol>
                    <a:gridCol w="2011862">
                      <a:extLst>
                        <a:ext uri="{9D8B030D-6E8A-4147-A177-3AD203B41FA5}">
                          <a16:colId xmlns:a16="http://schemas.microsoft.com/office/drawing/2014/main" val="1872476565"/>
                        </a:ext>
                      </a:extLst>
                    </a:gridCol>
                    <a:gridCol w="2011862">
                      <a:extLst>
                        <a:ext uri="{9D8B030D-6E8A-4147-A177-3AD203B41FA5}">
                          <a16:colId xmlns:a16="http://schemas.microsoft.com/office/drawing/2014/main" val="108533648"/>
                        </a:ext>
                      </a:extLst>
                    </a:gridCol>
                    <a:gridCol w="2011862">
                      <a:extLst>
                        <a:ext uri="{9D8B030D-6E8A-4147-A177-3AD203B41FA5}">
                          <a16:colId xmlns:a16="http://schemas.microsoft.com/office/drawing/2014/main" val="195027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57" t="-20000" r="-340617" b="-8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500</a:t>
                          </a:r>
                          <a:endParaRPr lang="en-US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1000</a:t>
                          </a:r>
                          <a:endParaRPr lang="en-US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1550</a:t>
                          </a:r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2100</a:t>
                          </a:r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595389205"/>
                      </a:ext>
                    </a:extLst>
                  </a:tr>
                  <a:tr h="48279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57" t="-113924" r="-340617" b="-665823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 smtClean="0"/>
                            <a:t>388</a:t>
                          </a:r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6875752"/>
                      </a:ext>
                    </a:extLst>
                  </a:tr>
                  <a:tr h="48279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57" t="-211250" r="-340617" b="-557500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1930807"/>
                      </a:ext>
                    </a:extLst>
                  </a:tr>
                  <a:tr h="48279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57" t="-315190" r="-340617" b="-464557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150/3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099189"/>
                      </a:ext>
                    </a:extLst>
                  </a:tr>
                  <a:tr h="48279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57" t="-415190" r="-340617" b="-364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0.26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0.78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1.5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1.5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4478394"/>
                      </a:ext>
                    </a:extLst>
                  </a:tr>
                  <a:tr h="48279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57" t="-508750" r="-340617" b="-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55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r>
                            <a:rPr lang="ru-RU" sz="2400" dirty="0" smtClean="0"/>
                            <a:t>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30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5222306"/>
                      </a:ext>
                    </a:extLst>
                  </a:tr>
                  <a:tr h="48279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57" t="-616456" r="-340617" b="-16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900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900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1000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2000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6758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57" t="-492174" r="-340617" b="-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dirty="0" smtClean="0"/>
                            <a:t>1.</a:t>
                          </a:r>
                          <a:r>
                            <a:rPr lang="ru-RU" sz="2400" b="0" i="0" dirty="0" smtClean="0"/>
                            <a:t>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b="0" i="0" dirty="0" smtClean="0"/>
                            <a:t>(</a:t>
                          </a:r>
                          <a:r>
                            <a:rPr lang="en-US" sz="1600" dirty="0" smtClean="0"/>
                            <a:t>DA</a:t>
                          </a:r>
                          <a:r>
                            <a:rPr lang="en-US" sz="1600" dirty="0" smtClean="0">
                              <a:sym typeface="Symbol" panose="05050102010706020507" pitchFamily="18" charset="2"/>
                            </a:rPr>
                            <a:t>NE</a:t>
                          </a:r>
                          <a:r>
                            <a:rPr lang="ru-RU" sz="1600" dirty="0" smtClean="0">
                              <a:sym typeface="Symbol" panose="05050102010706020507" pitchFamily="18" charset="2"/>
                            </a:rPr>
                            <a:t>: </a:t>
                          </a:r>
                          <a:r>
                            <a:rPr lang="ru-RU" sz="1600" b="0" i="0" dirty="0" smtClean="0"/>
                            <a:t>2-4)</a:t>
                          </a:r>
                          <a:endParaRPr lang="en-US" sz="16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17523" t="-492174" r="-200604" b="-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318485" t="-492174" r="-101212" b="-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18485" t="-492174" r="-1212" b="-1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08849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132" y="622797"/>
            <a:ext cx="5611006" cy="12504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49822" y="257672"/>
            <a:ext cx="272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Существующие установки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3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6496591" name="TextBox 576496590"/>
          <p:cNvSpPr txBox="1"/>
          <p:nvPr/>
        </p:nvSpPr>
        <p:spPr bwMode="auto">
          <a:xfrm>
            <a:off x="1100798" y="412422"/>
            <a:ext cx="10547677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dirty="0"/>
              <a:t>Почему нужен новый позитронный источник</a:t>
            </a:r>
            <a:r>
              <a:rPr lang="en-US" sz="2400" dirty="0"/>
              <a:t>?</a:t>
            </a:r>
            <a:endParaRPr sz="2400" dirty="0"/>
          </a:p>
        </p:txBody>
      </p:sp>
      <p:sp>
        <p:nvSpPr>
          <p:cNvPr id="1600560705" name="TextBox 1600560704"/>
          <p:cNvSpPr txBox="1"/>
          <p:nvPr/>
        </p:nvSpPr>
        <p:spPr bwMode="auto">
          <a:xfrm>
            <a:off x="776752" y="1217628"/>
            <a:ext cx="10877123" cy="347402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>
              <a:buAutoNum type="arabicPeriod"/>
              <a:defRPr/>
            </a:pPr>
            <a:r>
              <a:rPr lang="ru-RU" dirty="0"/>
              <a:t>Текущая производительность ИК </a:t>
            </a:r>
            <a:r>
              <a:rPr lang="ru-RU" dirty="0" smtClean="0"/>
              <a:t>ВЭПП-5</a:t>
            </a:r>
            <a:r>
              <a:rPr lang="en-US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/>
              <a:t>4.8∙</a:t>
            </a:r>
            <a:r>
              <a:rPr lang="ru-RU" dirty="0" smtClean="0"/>
              <a:t>10</a:t>
            </a:r>
            <a:r>
              <a:rPr lang="ru-RU" baseline="30000" dirty="0" smtClean="0"/>
              <a:t>9</a:t>
            </a:r>
            <a:r>
              <a:rPr lang="en-US" dirty="0" smtClean="0"/>
              <a:t> e+/</a:t>
            </a:r>
            <a:r>
              <a:rPr lang="ru-RU" dirty="0" smtClean="0"/>
              <a:t>сек (</a:t>
            </a:r>
            <a:r>
              <a:rPr lang="en-US" dirty="0" smtClean="0"/>
              <a:t>@ 10 </a:t>
            </a:r>
            <a:r>
              <a:rPr lang="ru-RU" dirty="0" smtClean="0"/>
              <a:t>Гц). Ее </a:t>
            </a:r>
            <a:r>
              <a:rPr lang="ru-RU" dirty="0"/>
              <a:t>можно </a:t>
            </a:r>
            <a:r>
              <a:rPr lang="ru-RU" dirty="0" smtClean="0"/>
              <a:t>увеличить </a:t>
            </a:r>
            <a:r>
              <a:rPr lang="ru-RU" dirty="0"/>
              <a:t>в </a:t>
            </a:r>
            <a:r>
              <a:rPr lang="ru-RU" dirty="0" smtClean="0"/>
              <a:t>16 раз </a:t>
            </a:r>
            <a:r>
              <a:rPr lang="ru-RU" dirty="0"/>
              <a:t>за </a:t>
            </a:r>
            <a:r>
              <a:rPr lang="ru-RU" dirty="0" smtClean="0"/>
              <a:t>счет нового позитронного соленоида, нового </a:t>
            </a:r>
            <a:r>
              <a:rPr lang="ru-RU" dirty="0" err="1" smtClean="0"/>
              <a:t>группирователя-предускорителя</a:t>
            </a:r>
            <a:r>
              <a:rPr lang="ru-RU" dirty="0" smtClean="0"/>
              <a:t>, </a:t>
            </a:r>
            <a:r>
              <a:rPr lang="ru-RU" dirty="0" err="1" smtClean="0"/>
              <a:t>дебанчера</a:t>
            </a:r>
            <a:r>
              <a:rPr lang="ru-RU" dirty="0" smtClean="0"/>
              <a:t>-монохроматора, увеличения </a:t>
            </a:r>
            <a:r>
              <a:rPr lang="ru-RU" dirty="0"/>
              <a:t>жесткости фокусировки в </a:t>
            </a:r>
            <a:r>
              <a:rPr lang="ru-RU" dirty="0" err="1" smtClean="0"/>
              <a:t>линаке</a:t>
            </a:r>
            <a:r>
              <a:rPr lang="ru-RU" dirty="0" smtClean="0"/>
              <a:t> и небольшого увеличения энергии электронного </a:t>
            </a:r>
            <a:r>
              <a:rPr lang="ru-RU" dirty="0" err="1" smtClean="0"/>
              <a:t>линака</a:t>
            </a:r>
            <a:r>
              <a:rPr lang="ru-RU" dirty="0" smtClean="0"/>
              <a:t>. </a:t>
            </a:r>
            <a:r>
              <a:rPr lang="ru-RU" dirty="0"/>
              <a:t>То есть предел ИК ВЭПП-5 </a:t>
            </a:r>
            <a:r>
              <a:rPr lang="en-US" dirty="0">
                <a:solidFill>
                  <a:srgbClr val="FF0000"/>
                </a:solidFill>
              </a:rPr>
              <a:t>0.</a:t>
            </a:r>
            <a:r>
              <a:rPr lang="ru-RU" dirty="0">
                <a:solidFill>
                  <a:srgbClr val="FF0000"/>
                </a:solidFill>
              </a:rPr>
              <a:t>8 ∙10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r>
              <a:rPr lang="ru-RU" baseline="30000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e+/</a:t>
            </a:r>
            <a:r>
              <a:rPr lang="ru-RU" dirty="0"/>
              <a:t>сек </a:t>
            </a:r>
            <a:r>
              <a:rPr lang="en-US" dirty="0" smtClean="0"/>
              <a:t>@ 1</a:t>
            </a:r>
            <a:r>
              <a:rPr lang="ru-RU" dirty="0" smtClean="0"/>
              <a:t>0</a:t>
            </a:r>
            <a:r>
              <a:rPr lang="en-US" dirty="0" smtClean="0"/>
              <a:t> </a:t>
            </a:r>
            <a:r>
              <a:rPr lang="ru-RU" dirty="0" smtClean="0"/>
              <a:t>Гц («ИК ВЭПП-5», научная сессия ИЯФ СО РАН, февраль 2025). Для ВЭПП-6 нужно </a:t>
            </a:r>
            <a:r>
              <a:rPr lang="en-US" dirty="0" smtClean="0"/>
              <a:t>~</a:t>
            </a:r>
            <a:r>
              <a:rPr lang="ru-RU" dirty="0" smtClean="0"/>
              <a:t>2∙</a:t>
            </a:r>
            <a:r>
              <a:rPr lang="ru-RU" dirty="0"/>
              <a:t>10</a:t>
            </a:r>
            <a:r>
              <a:rPr lang="en-US" baseline="30000" dirty="0"/>
              <a:t>1</a:t>
            </a:r>
            <a:r>
              <a:rPr lang="ru-RU" baseline="30000" dirty="0"/>
              <a:t>1</a:t>
            </a:r>
            <a:r>
              <a:rPr lang="en-US" dirty="0" smtClean="0"/>
              <a:t> </a:t>
            </a:r>
            <a:r>
              <a:rPr lang="en-US" dirty="0"/>
              <a:t>e+/</a:t>
            </a:r>
            <a:r>
              <a:rPr lang="ru-RU" dirty="0" smtClean="0"/>
              <a:t>сек. </a:t>
            </a:r>
          </a:p>
          <a:p>
            <a:pPr marL="283879" indent="-283879">
              <a:buAutoNum type="arabicPeriod"/>
              <a:defRPr/>
            </a:pPr>
            <a:endParaRPr lang="ru-RU" dirty="0" smtClean="0"/>
          </a:p>
          <a:p>
            <a:pPr marL="283879" indent="-283879">
              <a:buAutoNum type="arabicPeriod"/>
              <a:defRPr/>
            </a:pPr>
            <a:r>
              <a:rPr lang="ru-RU" dirty="0" smtClean="0"/>
              <a:t>Текущая энергия ИК ВЭПП-5 – 430 МэВ. Энергия инжекции в ВЭПП-6 – до 2.1 ГэВ.</a:t>
            </a:r>
          </a:p>
          <a:p>
            <a:pPr marL="283879" indent="-283879">
              <a:buAutoNum type="arabicPeriod"/>
              <a:defRPr/>
            </a:pPr>
            <a:endParaRPr lang="ru-RU" dirty="0" smtClean="0"/>
          </a:p>
          <a:p>
            <a:pPr marL="283879" indent="-283879">
              <a:buAutoNum type="arabicPeriod"/>
              <a:defRPr/>
            </a:pPr>
            <a:r>
              <a:rPr lang="ru-RU" dirty="0" smtClean="0"/>
              <a:t>Текущая схема работы ИК ВЭПП-5: многократное накопление позитронов в НО, относительно редкая (1 раз в 5 сек) инжекция в бустеры </a:t>
            </a:r>
            <a:r>
              <a:rPr lang="ru-RU" dirty="0" err="1" smtClean="0"/>
              <a:t>коллайдеров</a:t>
            </a:r>
            <a:r>
              <a:rPr lang="ru-RU" dirty="0" smtClean="0"/>
              <a:t>. Для ВЭПП-6 необходима </a:t>
            </a:r>
            <a:r>
              <a:rPr lang="en-US" dirty="0" smtClean="0"/>
              <a:t>top-up </a:t>
            </a:r>
            <a:r>
              <a:rPr lang="ru-RU" dirty="0" smtClean="0"/>
              <a:t>инжекция на энергии эксперимента.</a:t>
            </a:r>
            <a:endParaRPr lang="ru-RU" dirty="0"/>
          </a:p>
          <a:p>
            <a:pPr marL="283879" indent="-283879">
              <a:buAutoNum type="arabicPeriod"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8038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51904153" name="Рисунок 551904152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0" y="489067"/>
            <a:ext cx="12191999" cy="1186248"/>
          </a:xfrm>
          <a:prstGeom prst="rect">
            <a:avLst/>
          </a:prstGeom>
        </p:spPr>
      </p:pic>
      <p:pic>
        <p:nvPicPr>
          <p:cNvPr id="1006092132" name="Рисунок 1006092131"/>
          <p:cNvPicPr>
            <a:picLocks noChangeAspect="1"/>
          </p:cNvPicPr>
          <p:nvPr/>
        </p:nvPicPr>
        <p:blipFill rotWithShape="1">
          <a:blip r:embed="rId4"/>
          <a:srcRect l="1928"/>
          <a:stretch/>
        </p:blipFill>
        <p:spPr bwMode="auto">
          <a:xfrm>
            <a:off x="55232" y="2693351"/>
            <a:ext cx="12015117" cy="2974023"/>
          </a:xfrm>
          <a:prstGeom prst="rect">
            <a:avLst/>
          </a:prstGeom>
        </p:spPr>
      </p:pic>
      <p:cxnSp>
        <p:nvCxnSpPr>
          <p:cNvPr id="2081492420" name="Прямая соединительная линия 2081492419"/>
          <p:cNvCxnSpPr/>
          <p:nvPr/>
        </p:nvCxnSpPr>
        <p:spPr bwMode="auto">
          <a:xfrm flipV="1">
            <a:off x="266133" y="3590192"/>
            <a:ext cx="525923" cy="833733"/>
          </a:xfrm>
          <a:prstGeom prst="line">
            <a:avLst/>
          </a:prstGeom>
          <a:ln w="12699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252951" name="TextBox 180252950"/>
          <p:cNvSpPr txBox="1"/>
          <p:nvPr/>
        </p:nvSpPr>
        <p:spPr bwMode="auto">
          <a:xfrm>
            <a:off x="1428769" y="3062880"/>
            <a:ext cx="1449473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/>
              <a:t>e+ </a:t>
            </a:r>
            <a:r>
              <a:rPr lang="ru-RU"/>
              <a:t>соленоид</a:t>
            </a:r>
            <a:endParaRPr/>
          </a:p>
        </p:txBody>
      </p:sp>
      <p:sp>
        <p:nvSpPr>
          <p:cNvPr id="977841405" name="TextBox 977841404"/>
          <p:cNvSpPr txBox="1"/>
          <p:nvPr/>
        </p:nvSpPr>
        <p:spPr bwMode="auto">
          <a:xfrm>
            <a:off x="4745850" y="3062880"/>
            <a:ext cx="2340307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/>
              <a:t>e+ </a:t>
            </a:r>
            <a:r>
              <a:rPr lang="ru-RU"/>
              <a:t>линак до 500 МэВ</a:t>
            </a:r>
            <a:endParaRPr/>
          </a:p>
        </p:txBody>
      </p:sp>
      <p:sp>
        <p:nvSpPr>
          <p:cNvPr id="906787415" name="TextBox 906787414"/>
          <p:cNvSpPr txBox="1"/>
          <p:nvPr/>
        </p:nvSpPr>
        <p:spPr bwMode="auto">
          <a:xfrm>
            <a:off x="7325699" y="2879820"/>
            <a:ext cx="270581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/>
              <a:t>дебанчер-монохроматор</a:t>
            </a:r>
            <a:endParaRPr/>
          </a:p>
        </p:txBody>
      </p:sp>
      <p:sp>
        <p:nvSpPr>
          <p:cNvPr id="1040723682" name="TextBox 1040723681"/>
          <p:cNvSpPr txBox="1"/>
          <p:nvPr/>
        </p:nvSpPr>
        <p:spPr bwMode="auto">
          <a:xfrm>
            <a:off x="7377666" y="4774723"/>
            <a:ext cx="5052499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/>
              <a:t>Кольцо для предварительного охлаждения на</a:t>
            </a:r>
          </a:p>
          <a:p>
            <a:pPr>
              <a:defRPr/>
            </a:pPr>
            <a:r>
              <a:rPr/>
              <a:t>одну цепочку из 17 сгустков (длиной 28 м)</a:t>
            </a:r>
            <a:endParaRPr lang="ru-RU"/>
          </a:p>
        </p:txBody>
      </p:sp>
      <p:cxnSp>
        <p:nvCxnSpPr>
          <p:cNvPr id="193778402" name="Прямая соединительная линия 193778401"/>
          <p:cNvCxnSpPr/>
          <p:nvPr/>
        </p:nvCxnSpPr>
        <p:spPr bwMode="auto">
          <a:xfrm flipV="1">
            <a:off x="3750272" y="3245940"/>
            <a:ext cx="510886" cy="0"/>
          </a:xfrm>
          <a:prstGeom prst="line">
            <a:avLst/>
          </a:prstGeom>
          <a:ln w="38099" cap="flat" cmpd="sng" algn="ctr">
            <a:solidFill>
              <a:srgbClr val="C00000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5478866" name="Прямая соединительная линия 1515478865"/>
          <p:cNvCxnSpPr/>
          <p:nvPr/>
        </p:nvCxnSpPr>
        <p:spPr bwMode="auto">
          <a:xfrm flipH="1" flipV="1">
            <a:off x="3750272" y="4118667"/>
            <a:ext cx="510886" cy="0"/>
          </a:xfrm>
          <a:prstGeom prst="line">
            <a:avLst/>
          </a:prstGeom>
          <a:ln w="38099" cap="flat" cmpd="sng" algn="ctr">
            <a:solidFill>
              <a:srgbClr val="C00000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0929988" name="Прямая соединительная линия 2080929987"/>
          <p:cNvCxnSpPr/>
          <p:nvPr/>
        </p:nvCxnSpPr>
        <p:spPr bwMode="auto">
          <a:xfrm flipH="1" flipV="1">
            <a:off x="8362616" y="4301367"/>
            <a:ext cx="452620" cy="245116"/>
          </a:xfrm>
          <a:prstGeom prst="line">
            <a:avLst/>
          </a:prstGeom>
          <a:ln w="38099" cap="flat" cmpd="sng" algn="ctr">
            <a:solidFill>
              <a:srgbClr val="C00000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1329737" name="Прямая соединительная линия 691329736"/>
          <p:cNvCxnSpPr/>
          <p:nvPr/>
        </p:nvCxnSpPr>
        <p:spPr bwMode="auto">
          <a:xfrm flipV="1">
            <a:off x="10692636" y="3245940"/>
            <a:ext cx="510885" cy="0"/>
          </a:xfrm>
          <a:prstGeom prst="line">
            <a:avLst/>
          </a:prstGeom>
          <a:ln w="38099" cap="flat" cmpd="sng" algn="ctr">
            <a:solidFill>
              <a:srgbClr val="C00000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0258542" name="TextBox 1810258541"/>
          <p:cNvSpPr txBox="1"/>
          <p:nvPr/>
        </p:nvSpPr>
        <p:spPr bwMode="auto">
          <a:xfrm>
            <a:off x="10561478" y="287830"/>
            <a:ext cx="1706615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400" dirty="0"/>
              <a:t>500 MeV e+</a:t>
            </a:r>
            <a:endParaRPr sz="2400" dirty="0"/>
          </a:p>
        </p:txBody>
      </p:sp>
      <p:sp>
        <p:nvSpPr>
          <p:cNvPr id="1367672668" name="TextBox 1367672667"/>
          <p:cNvSpPr txBox="1"/>
          <p:nvPr/>
        </p:nvSpPr>
        <p:spPr bwMode="auto">
          <a:xfrm>
            <a:off x="1573854" y="23041"/>
            <a:ext cx="2431039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400"/>
              <a:t>500 MeV e-/e+</a:t>
            </a:r>
            <a:endParaRPr sz="2400"/>
          </a:p>
        </p:txBody>
      </p:sp>
      <p:sp>
        <p:nvSpPr>
          <p:cNvPr id="2147031385" name="TextBox 2147031384"/>
          <p:cNvSpPr txBox="1"/>
          <p:nvPr/>
        </p:nvSpPr>
        <p:spPr bwMode="auto">
          <a:xfrm>
            <a:off x="4157082" y="23041"/>
            <a:ext cx="1070532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400"/>
              <a:t>1 GeV</a:t>
            </a:r>
            <a:endParaRPr sz="2400"/>
          </a:p>
        </p:txBody>
      </p:sp>
      <p:sp>
        <p:nvSpPr>
          <p:cNvPr id="1314083191" name="TextBox 1314083190"/>
          <p:cNvSpPr txBox="1"/>
          <p:nvPr/>
        </p:nvSpPr>
        <p:spPr bwMode="auto">
          <a:xfrm>
            <a:off x="5724624" y="23041"/>
            <a:ext cx="1353560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400"/>
              <a:t>1.5 GeV</a:t>
            </a:r>
            <a:endParaRPr sz="2400"/>
          </a:p>
        </p:txBody>
      </p:sp>
      <p:sp>
        <p:nvSpPr>
          <p:cNvPr id="1169655943" name="TextBox 1169655942"/>
          <p:cNvSpPr txBox="1"/>
          <p:nvPr/>
        </p:nvSpPr>
        <p:spPr bwMode="auto">
          <a:xfrm>
            <a:off x="7737402" y="23041"/>
            <a:ext cx="1355718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400"/>
              <a:t>2.1 GeV</a:t>
            </a:r>
            <a:endParaRPr sz="2400"/>
          </a:p>
        </p:txBody>
      </p:sp>
      <p:sp>
        <p:nvSpPr>
          <p:cNvPr id="667216715" name="TextBox 667216714"/>
          <p:cNvSpPr txBox="1"/>
          <p:nvPr/>
        </p:nvSpPr>
        <p:spPr bwMode="auto">
          <a:xfrm>
            <a:off x="7377665" y="5605778"/>
            <a:ext cx="4953845" cy="121956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/>
              <a:t>Параметры близкие к накопителю-охладителю ИК ВЭПП-5</a:t>
            </a:r>
            <a:r>
              <a:rPr lang="en-US" dirty="0"/>
              <a:t>. </a:t>
            </a:r>
            <a:r>
              <a:rPr lang="ru-RU" dirty="0"/>
              <a:t>Времена охлаждения</a:t>
            </a:r>
            <a:r>
              <a:rPr lang="en-US" dirty="0"/>
              <a:t>:</a:t>
            </a:r>
            <a:endParaRPr lang="ru-RU" i="1" dirty="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τ</a:t>
            </a:r>
            <a:r>
              <a:rPr lang="en-US" i="1" baseline="-25000" dirty="0">
                <a:latin typeface="Times New Roman"/>
                <a:ea typeface="Times New Roman"/>
                <a:cs typeface="Times New Roman"/>
              </a:rPr>
              <a:t>x</a:t>
            </a:r>
            <a:r>
              <a:rPr lang="en-US" dirty="0"/>
              <a:t> = 11 </a:t>
            </a:r>
            <a:r>
              <a:rPr lang="ru-RU" dirty="0" err="1"/>
              <a:t>мс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sz="1800" b="0" i="1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τ</a:t>
            </a:r>
            <a:r>
              <a:rPr lang="en-US" sz="1800" b="0" i="1" u="none" strike="noStrike" cap="none" spc="0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y</a:t>
            </a: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= 17 </a:t>
            </a:r>
            <a:r>
              <a:rPr lang="ru-RU" sz="18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мс</a:t>
            </a:r>
            <a:r>
              <a:rPr lang="ru-RU" dirty="0"/>
              <a:t>, </a:t>
            </a:r>
            <a:r>
              <a:rPr lang="ru-RU" sz="1800" b="0" i="1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τ</a:t>
            </a:r>
            <a:r>
              <a:rPr lang="en-US" sz="1800" b="0" i="1" u="none" strike="noStrike" cap="none" spc="0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s</a:t>
            </a: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= 1</a:t>
            </a:r>
            <a:r>
              <a:rPr lang="ru-RU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2</a:t>
            </a: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r>
              <a:rPr lang="ru-RU" sz="18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мс</a:t>
            </a:r>
            <a:r>
              <a:rPr lang="en-US" dirty="0"/>
              <a:t>, </a:t>
            </a:r>
            <a:r>
              <a:rPr lang="ru-RU" dirty="0"/>
              <a:t>т.е. можно работать с частотой </a:t>
            </a:r>
            <a:r>
              <a:rPr lang="ru-RU" dirty="0" smtClean="0"/>
              <a:t>25 </a:t>
            </a:r>
            <a:r>
              <a:rPr lang="ru-RU" dirty="0"/>
              <a:t>Гц.</a:t>
            </a:r>
          </a:p>
        </p:txBody>
      </p:sp>
      <p:sp>
        <p:nvSpPr>
          <p:cNvPr id="908983291" name="TextBox 908983290"/>
          <p:cNvSpPr txBox="1"/>
          <p:nvPr/>
        </p:nvSpPr>
        <p:spPr bwMode="auto">
          <a:xfrm>
            <a:off x="3750272" y="2879820"/>
            <a:ext cx="48287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/>
              <a:t>e+ </a:t>
            </a:r>
            <a:endParaRPr/>
          </a:p>
        </p:txBody>
      </p:sp>
      <p:sp>
        <p:nvSpPr>
          <p:cNvPr id="306416265" name="TextBox 306416264"/>
          <p:cNvSpPr txBox="1"/>
          <p:nvPr/>
        </p:nvSpPr>
        <p:spPr bwMode="auto">
          <a:xfrm>
            <a:off x="10692636" y="2879820"/>
            <a:ext cx="48323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/>
              <a:t>e+ </a:t>
            </a:r>
            <a:endParaRPr/>
          </a:p>
        </p:txBody>
      </p:sp>
      <p:sp>
        <p:nvSpPr>
          <p:cNvPr id="480442826" name="TextBox 480442825"/>
          <p:cNvSpPr txBox="1"/>
          <p:nvPr/>
        </p:nvSpPr>
        <p:spPr bwMode="auto">
          <a:xfrm>
            <a:off x="3777919" y="4118667"/>
            <a:ext cx="48323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/>
              <a:t>e+ </a:t>
            </a:r>
            <a:endParaRPr/>
          </a:p>
        </p:txBody>
      </p:sp>
      <p:sp>
        <p:nvSpPr>
          <p:cNvPr id="664598908" name="TextBox 664598907"/>
          <p:cNvSpPr txBox="1"/>
          <p:nvPr/>
        </p:nvSpPr>
        <p:spPr bwMode="auto">
          <a:xfrm>
            <a:off x="8319890" y="4364393"/>
            <a:ext cx="48323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/>
              <a:t>e+ </a:t>
            </a:r>
            <a:endParaRPr/>
          </a:p>
        </p:txBody>
      </p:sp>
      <p:sp>
        <p:nvSpPr>
          <p:cNvPr id="796879965" name="TextBox 796879964"/>
          <p:cNvSpPr txBox="1"/>
          <p:nvPr/>
        </p:nvSpPr>
        <p:spPr bwMode="auto">
          <a:xfrm>
            <a:off x="393118" y="4177322"/>
            <a:ext cx="2710869" cy="37414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 smtClean="0"/>
              <a:t>Конверсия 1.6 – 2.1 ГэВ</a:t>
            </a:r>
            <a:endParaRPr dirty="0"/>
          </a:p>
        </p:txBody>
      </p:sp>
      <p:sp>
        <p:nvSpPr>
          <p:cNvPr id="1154101799" name="TextBox 1154101798"/>
          <p:cNvSpPr txBox="1"/>
          <p:nvPr/>
        </p:nvSpPr>
        <p:spPr bwMode="auto">
          <a:xfrm>
            <a:off x="-13899" y="4484785"/>
            <a:ext cx="4659096" cy="374141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Мишень</a:t>
            </a:r>
            <a:r>
              <a:rPr lang="ru-RU" dirty="0"/>
              <a:t> (на нее </a:t>
            </a:r>
            <a:r>
              <a:rPr dirty="0" err="1"/>
              <a:t>падает</a:t>
            </a:r>
            <a:r>
              <a:rPr dirty="0"/>
              <a:t> 17 </a:t>
            </a:r>
            <a:r>
              <a:rPr dirty="0" err="1"/>
              <a:t>сгустков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lang="en-US" b="1" dirty="0"/>
              <a:t>2</a:t>
            </a:r>
            <a:r>
              <a:rPr lang="en-US" dirty="0"/>
              <a:t>e9 e-</a:t>
            </a:r>
            <a:r>
              <a:rPr lang="ru-RU" dirty="0"/>
              <a:t>)</a:t>
            </a:r>
            <a:endParaRPr dirty="0"/>
          </a:p>
        </p:txBody>
      </p:sp>
      <p:sp>
        <p:nvSpPr>
          <p:cNvPr id="27901173" name="TextBox 27901172"/>
          <p:cNvSpPr txBox="1"/>
          <p:nvPr/>
        </p:nvSpPr>
        <p:spPr bwMode="auto">
          <a:xfrm>
            <a:off x="266132" y="5747312"/>
            <a:ext cx="6021651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Для более полного охлаждения необходимо второе охладительное кольцо с меньшей апертурой (куда можно также поставить виглеры).</a:t>
            </a:r>
          </a:p>
        </p:txBody>
      </p:sp>
      <p:sp>
        <p:nvSpPr>
          <p:cNvPr id="1427360186" name="TextBox 1427360185"/>
          <p:cNvSpPr txBox="1"/>
          <p:nvPr/>
        </p:nvSpPr>
        <p:spPr bwMode="auto">
          <a:xfrm>
            <a:off x="0" y="4911882"/>
            <a:ext cx="7102522" cy="374141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В кольцо можно захватить около </a:t>
            </a: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17 x </a:t>
            </a:r>
            <a:r>
              <a:rPr lang="ru-RU" sz="18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1</a:t>
            </a: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e9 e+ (</a:t>
            </a:r>
            <a:r>
              <a:rPr lang="ru-RU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т.е. </a:t>
            </a:r>
            <a:r>
              <a:rPr lang="en-US" sz="18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2e11 e+/sec @ 12 </a:t>
            </a:r>
            <a:r>
              <a:rPr lang="ru-RU" sz="18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Гц</a:t>
            </a: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)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6928648" y="1903555"/>
            <a:ext cx="5153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Позитронный  </a:t>
            </a:r>
            <a:r>
              <a:rPr lang="ru-RU" sz="1400" dirty="0" err="1" smtClean="0"/>
              <a:t>линак</a:t>
            </a:r>
            <a:r>
              <a:rPr lang="en-US" sz="1400" dirty="0"/>
              <a:t> </a:t>
            </a:r>
            <a:r>
              <a:rPr lang="en-US" sz="1400" dirty="0" smtClean="0"/>
              <a:t>(S-band</a:t>
            </a:r>
            <a:r>
              <a:rPr lang="ru-RU" sz="1400" dirty="0" smtClean="0"/>
              <a:t>, 3 ГГц</a:t>
            </a:r>
            <a:r>
              <a:rPr lang="en-US" sz="1400" dirty="0" smtClean="0"/>
              <a:t>) – 18 </a:t>
            </a:r>
            <a:r>
              <a:rPr lang="ru-RU" sz="1400" dirty="0" smtClean="0"/>
              <a:t>МэВ/м (10 </a:t>
            </a:r>
            <a:r>
              <a:rPr lang="ru-RU" sz="1400" dirty="0" err="1" smtClean="0"/>
              <a:t>уск</a:t>
            </a:r>
            <a:r>
              <a:rPr lang="ru-RU" sz="1400" dirty="0" smtClean="0"/>
              <a:t>. структур)</a:t>
            </a:r>
          </a:p>
        </p:txBody>
      </p:sp>
      <p:sp>
        <p:nvSpPr>
          <p:cNvPr id="3" name="Левая фигурная скобка 2"/>
          <p:cNvSpPr/>
          <p:nvPr/>
        </p:nvSpPr>
        <p:spPr>
          <a:xfrm rot="16200000">
            <a:off x="3726236" y="-1897365"/>
            <a:ext cx="157303" cy="7474762"/>
          </a:xfrm>
          <a:prstGeom prst="leftBrace">
            <a:avLst>
              <a:gd name="adj1" fmla="val 8333"/>
              <a:gd name="adj2" fmla="val 501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32744" y="1897070"/>
            <a:ext cx="4144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/>
              <a:t>Линак</a:t>
            </a:r>
            <a:r>
              <a:rPr lang="ru-RU" sz="1400" dirty="0"/>
              <a:t> </a:t>
            </a:r>
            <a:r>
              <a:rPr lang="ru-RU" sz="1400" dirty="0" smtClean="0"/>
              <a:t>(С-</a:t>
            </a:r>
            <a:r>
              <a:rPr lang="en-US" sz="1400" dirty="0" smtClean="0"/>
              <a:t>band</a:t>
            </a:r>
            <a:r>
              <a:rPr lang="ru-RU" sz="1400" dirty="0" smtClean="0"/>
              <a:t>, 6 ГГц)</a:t>
            </a:r>
            <a:r>
              <a:rPr lang="en-US" sz="1400" dirty="0" smtClean="0"/>
              <a:t> </a:t>
            </a:r>
            <a:r>
              <a:rPr lang="ru-RU" sz="1400" dirty="0"/>
              <a:t>– </a:t>
            </a:r>
            <a:r>
              <a:rPr lang="en-US" sz="1400" dirty="0"/>
              <a:t>33 </a:t>
            </a:r>
            <a:r>
              <a:rPr lang="ru-RU" sz="1400" dirty="0" smtClean="0"/>
              <a:t>МэВ/м (21 </a:t>
            </a:r>
            <a:r>
              <a:rPr lang="ru-RU" sz="1400" dirty="0" err="1" smtClean="0"/>
              <a:t>уск</a:t>
            </a:r>
            <a:r>
              <a:rPr lang="ru-RU" sz="1400" dirty="0" smtClean="0"/>
              <a:t>. структура)</a:t>
            </a:r>
            <a:endParaRPr lang="ru-RU" sz="1400" dirty="0"/>
          </a:p>
        </p:txBody>
      </p:sp>
      <p:sp>
        <p:nvSpPr>
          <p:cNvPr id="30" name="Левая фигурная скобка 29"/>
          <p:cNvSpPr/>
          <p:nvPr/>
        </p:nvSpPr>
        <p:spPr>
          <a:xfrm rot="16200000">
            <a:off x="8929938" y="495630"/>
            <a:ext cx="157303" cy="2688771"/>
          </a:xfrm>
          <a:prstGeom prst="leftBrace">
            <a:avLst>
              <a:gd name="adj1" fmla="val 8333"/>
              <a:gd name="adj2" fmla="val 501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11415" y="517422"/>
            <a:ext cx="6664687" cy="0"/>
          </a:xfrm>
          <a:prstGeom prst="line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79780" y="2284628"/>
            <a:ext cx="12002843" cy="799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287783" y="2284628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170 м</a:t>
            </a:r>
          </a:p>
        </p:txBody>
      </p:sp>
    </p:spTree>
    <p:extLst>
      <p:ext uri="{BB962C8B-B14F-4D97-AF65-F5344CB8AC3E}">
        <p14:creationId xmlns:p14="http://schemas.microsoft.com/office/powerpoint/2010/main" val="932397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89A0-D9F6-F021-6979-3543EA820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515600" cy="8737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+mn-lt"/>
              </a:rPr>
              <a:t>Концепт универсального детектора </a:t>
            </a:r>
            <a:endParaRPr lang="en-RU" sz="4000" b="1" dirty="0"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502374-62A6-FEB6-FFF9-976E824090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" y="1334928"/>
            <a:ext cx="6278880" cy="353187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E71C3A-C1DA-AB58-077F-F1AE1AEED3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8062" y="1334928"/>
            <a:ext cx="5557579" cy="3409792"/>
          </a:xfrm>
        </p:spPr>
      </p:pic>
      <p:sp>
        <p:nvSpPr>
          <p:cNvPr id="3" name="TextBox 2"/>
          <p:cNvSpPr txBox="1"/>
          <p:nvPr/>
        </p:nvSpPr>
        <p:spPr>
          <a:xfrm>
            <a:off x="418571" y="5497783"/>
            <a:ext cx="11463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Первоначальный концепт – есть множество других вариантов. Многочисленные обсуждения в течении 2025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1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проблемы </a:t>
            </a:r>
            <a:r>
              <a:rPr lang="en-US" dirty="0" smtClean="0"/>
              <a:t>CW</a:t>
            </a:r>
            <a:r>
              <a:rPr lang="ru-RU" dirty="0" smtClean="0"/>
              <a:t> </a:t>
            </a:r>
            <a:r>
              <a:rPr lang="ru-RU" dirty="0" err="1" smtClean="0"/>
              <a:t>коллайдеров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20076" y="1236372"/>
            <a:ext cx="11151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ффекты встречи с большим углом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Пивинского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CW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елинейная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динамика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крабовые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секступоли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ограничение динамической апертуры и времени жизни по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Тушеку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ависимость параметров встречи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энергии пучка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оны в области детектора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роектирование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квадруполей и соленоидов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финального фокуса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FF)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онструкция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криостата 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криосистемы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онструкция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охлаждение вакуумной камеры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месте встречи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пучков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(IP)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мпеданс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вакуумной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камеры в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Система разведения/сведения пучков в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еобходимая точность сборки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выставки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элементов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FF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лияние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поля детектора на механическую устойчивость системы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динамику пучка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лияние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потерь частиц на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«срывы» поля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сверхпроводящих квадруполей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FF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1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160440" y="3314821"/>
          <a:ext cx="7601045" cy="34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9911592" imgH="4440989" progId="">
                  <p:embed/>
                </p:oleObj>
              </mc:Choice>
              <mc:Fallback>
                <p:oleObj r:id="rId4" imgW="9911592" imgH="4440989" progId="">
                  <p:embed/>
                  <p:pic>
                    <p:nvPicPr>
                      <p:cNvPr id="8" name="Объект 7"/>
                      <p:cNvPicPr/>
                      <p:nvPr/>
                    </p:nvPicPr>
                    <p:blipFill>
                      <a:blip r:embed="rId5">
                        <a:lum contrast="70000"/>
                      </a:blip>
                      <a:stretch>
                        <a:fillRect/>
                      </a:stretch>
                    </p:blipFill>
                    <p:spPr>
                      <a:xfrm>
                        <a:off x="160440" y="3314821"/>
                        <a:ext cx="7601045" cy="340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5442" y="73228"/>
            <a:ext cx="10515600" cy="825529"/>
          </a:xfrm>
        </p:spPr>
        <p:txBody>
          <a:bodyPr/>
          <a:lstStyle/>
          <a:p>
            <a:r>
              <a:rPr lang="ru-RU" dirty="0" smtClean="0"/>
              <a:t>ВЭПП-4</a:t>
            </a:r>
            <a:r>
              <a:rPr lang="en-US" dirty="0" smtClean="0"/>
              <a:t>CW</a:t>
            </a:r>
            <a:r>
              <a:rPr lang="ru-RU" dirty="0" smtClean="0"/>
              <a:t>. Частичный краб-</a:t>
            </a:r>
            <a:r>
              <a:rPr lang="ru-RU" dirty="0" err="1" smtClean="0"/>
              <a:t>вэйст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Дуга 6"/>
          <p:cNvSpPr/>
          <p:nvPr/>
        </p:nvSpPr>
        <p:spPr>
          <a:xfrm>
            <a:off x="2133599" y="1228165"/>
            <a:ext cx="1954306" cy="2079812"/>
          </a:xfrm>
          <a:prstGeom prst="arc">
            <a:avLst>
              <a:gd name="adj1" fmla="val 16200000"/>
              <a:gd name="adj2" fmla="val 544724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0800000">
            <a:off x="699246" y="1228165"/>
            <a:ext cx="1954306" cy="2079812"/>
          </a:xfrm>
          <a:prstGeom prst="arc">
            <a:avLst>
              <a:gd name="adj1" fmla="val 16200000"/>
              <a:gd name="adj2" fmla="val 544724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5749159" y="1228163"/>
            <a:ext cx="1954306" cy="2079812"/>
          </a:xfrm>
          <a:prstGeom prst="arc">
            <a:avLst>
              <a:gd name="adj1" fmla="val 16200000"/>
              <a:gd name="adj2" fmla="val 544724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0800000">
            <a:off x="4314806" y="1228163"/>
            <a:ext cx="1954306" cy="2079812"/>
          </a:xfrm>
          <a:prstGeom prst="arc">
            <a:avLst>
              <a:gd name="adj1" fmla="val 16200000"/>
              <a:gd name="adj2" fmla="val 544724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5282996" y="1228163"/>
            <a:ext cx="726141" cy="107576"/>
          </a:xfrm>
          <a:custGeom>
            <a:avLst/>
            <a:gdLst>
              <a:gd name="connsiteX0" fmla="*/ 0 w 726141"/>
              <a:gd name="connsiteY0" fmla="*/ 0 h 107576"/>
              <a:gd name="connsiteX1" fmla="*/ 376517 w 726141"/>
              <a:gd name="connsiteY1" fmla="*/ 107576 h 107576"/>
              <a:gd name="connsiteX2" fmla="*/ 726141 w 726141"/>
              <a:gd name="connsiteY2" fmla="*/ 0 h 10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" h="107576">
                <a:moveTo>
                  <a:pt x="0" y="0"/>
                </a:moveTo>
                <a:cubicBezTo>
                  <a:pt x="127747" y="53788"/>
                  <a:pt x="255494" y="107576"/>
                  <a:pt x="376517" y="107576"/>
                </a:cubicBezTo>
                <a:cubicBezTo>
                  <a:pt x="497540" y="107576"/>
                  <a:pt x="611840" y="53788"/>
                  <a:pt x="726141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0800000">
            <a:off x="5291960" y="1120586"/>
            <a:ext cx="726141" cy="107576"/>
          </a:xfrm>
          <a:custGeom>
            <a:avLst/>
            <a:gdLst>
              <a:gd name="connsiteX0" fmla="*/ 0 w 726141"/>
              <a:gd name="connsiteY0" fmla="*/ 0 h 107576"/>
              <a:gd name="connsiteX1" fmla="*/ 376517 w 726141"/>
              <a:gd name="connsiteY1" fmla="*/ 107576 h 107576"/>
              <a:gd name="connsiteX2" fmla="*/ 726141 w 726141"/>
              <a:gd name="connsiteY2" fmla="*/ 0 h 10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" h="107576">
                <a:moveTo>
                  <a:pt x="0" y="0"/>
                </a:moveTo>
                <a:cubicBezTo>
                  <a:pt x="127747" y="53788"/>
                  <a:pt x="255494" y="107576"/>
                  <a:pt x="376517" y="107576"/>
                </a:cubicBezTo>
                <a:cubicBezTo>
                  <a:pt x="497540" y="107576"/>
                  <a:pt x="611840" y="53788"/>
                  <a:pt x="726141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10800000">
            <a:off x="6000172" y="1120585"/>
            <a:ext cx="726141" cy="107576"/>
          </a:xfrm>
          <a:custGeom>
            <a:avLst/>
            <a:gdLst>
              <a:gd name="connsiteX0" fmla="*/ 0 w 726141"/>
              <a:gd name="connsiteY0" fmla="*/ 0 h 107576"/>
              <a:gd name="connsiteX1" fmla="*/ 376517 w 726141"/>
              <a:gd name="connsiteY1" fmla="*/ 107576 h 107576"/>
              <a:gd name="connsiteX2" fmla="*/ 726141 w 726141"/>
              <a:gd name="connsiteY2" fmla="*/ 0 h 10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" h="107576">
                <a:moveTo>
                  <a:pt x="0" y="0"/>
                </a:moveTo>
                <a:cubicBezTo>
                  <a:pt x="127747" y="53788"/>
                  <a:pt x="255494" y="107576"/>
                  <a:pt x="376517" y="107576"/>
                </a:cubicBezTo>
                <a:cubicBezTo>
                  <a:pt x="497540" y="107576"/>
                  <a:pt x="611840" y="53788"/>
                  <a:pt x="726141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6009137" y="1228163"/>
            <a:ext cx="726141" cy="107576"/>
          </a:xfrm>
          <a:custGeom>
            <a:avLst/>
            <a:gdLst>
              <a:gd name="connsiteX0" fmla="*/ 0 w 726141"/>
              <a:gd name="connsiteY0" fmla="*/ 0 h 107576"/>
              <a:gd name="connsiteX1" fmla="*/ 376517 w 726141"/>
              <a:gd name="connsiteY1" fmla="*/ 107576 h 107576"/>
              <a:gd name="connsiteX2" fmla="*/ 726141 w 726141"/>
              <a:gd name="connsiteY2" fmla="*/ 0 h 10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" h="107576">
                <a:moveTo>
                  <a:pt x="0" y="0"/>
                </a:moveTo>
                <a:cubicBezTo>
                  <a:pt x="127747" y="53788"/>
                  <a:pt x="255494" y="107576"/>
                  <a:pt x="376517" y="107576"/>
                </a:cubicBezTo>
                <a:cubicBezTo>
                  <a:pt x="497540" y="107576"/>
                  <a:pt x="611840" y="53788"/>
                  <a:pt x="726141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endCxn id="7" idx="0"/>
          </p:cNvCxnSpPr>
          <p:nvPr/>
        </p:nvCxnSpPr>
        <p:spPr>
          <a:xfrm>
            <a:off x="1676398" y="1228163"/>
            <a:ext cx="1434354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67433" y="3307977"/>
            <a:ext cx="1434354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282995" y="3307973"/>
            <a:ext cx="1434354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223245" y="1004047"/>
            <a:ext cx="322730" cy="4482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829810" y="2714528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ym typeface="Symbol" panose="05050102010706020507" pitchFamily="18" charset="2"/>
              </a:rPr>
              <a:t>ВЭПП-4М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44695" y="2715635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ym typeface="Symbol" panose="05050102010706020507" pitchFamily="18" charset="2"/>
              </a:rPr>
              <a:t>ВЭПП-4</a:t>
            </a:r>
            <a:r>
              <a:rPr lang="en-US" dirty="0" smtClean="0">
                <a:sym typeface="Symbol" panose="05050102010706020507" pitchFamily="18" charset="2"/>
              </a:rPr>
              <a:t>CW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040380" y="1491732"/>
            <a:ext cx="688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ym typeface="Symbol" panose="05050102010706020507" pitchFamily="18" charset="2"/>
              </a:rPr>
              <a:t>КЕДР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418185" y="1366992"/>
            <a:ext cx="116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Partial CW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761485" y="908222"/>
            <a:ext cx="43286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ym typeface="Symbol" panose="05050102010706020507" pitchFamily="18" charset="2"/>
              </a:rPr>
              <a:t>Модифицируется экспериментальный промежуток под частичный </a:t>
            </a:r>
            <a:r>
              <a:rPr lang="en-US" dirty="0" smtClean="0">
                <a:sym typeface="Symbol" panose="05050102010706020507" pitchFamily="18" charset="2"/>
              </a:rPr>
              <a:t>CW</a:t>
            </a:r>
            <a:r>
              <a:rPr lang="ru-RU" dirty="0" smtClean="0">
                <a:sym typeface="Symbol" panose="05050102010706020507" pitchFamily="18" charset="2"/>
              </a:rPr>
              <a:t>. </a:t>
            </a:r>
          </a:p>
          <a:p>
            <a:endParaRPr lang="en-US" dirty="0" smtClean="0">
              <a:sym typeface="Symbol" panose="05050102010706020507" pitchFamily="18" charset="2"/>
            </a:endParaRPr>
          </a:p>
          <a:p>
            <a:r>
              <a:rPr lang="ru-RU" dirty="0" smtClean="0">
                <a:sym typeface="Symbol" panose="05050102010706020507" pitchFamily="18" charset="2"/>
              </a:rPr>
              <a:t>Тестирование:</a:t>
            </a:r>
            <a:endParaRPr lang="ru-RU" dirty="0">
              <a:sym typeface="Symbol" panose="05050102010706020507" pitchFamily="18" charset="2"/>
            </a:endParaRPr>
          </a:p>
          <a:p>
            <a:r>
              <a:rPr lang="ru-RU" dirty="0" smtClean="0">
                <a:sym typeface="Symbol" panose="05050102010706020507" pitchFamily="18" charset="2"/>
              </a:rPr>
              <a:t>- Финальный фокус (конструкция, сборка, механическая стабильность).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Криогенная система</a:t>
            </a:r>
            <a:r>
              <a:rPr lang="en-US" dirty="0">
                <a:sym typeface="Symbol" panose="05050102010706020507" pitchFamily="18" charset="2"/>
              </a:rPr>
              <a:t>.</a:t>
            </a:r>
            <a:endParaRPr lang="ru-RU" dirty="0" smtClean="0">
              <a:sym typeface="Symbol" panose="05050102010706020507" pitchFamily="18" charset="2"/>
            </a:endParaRPr>
          </a:p>
          <a:p>
            <a:r>
              <a:rPr lang="ru-RU" dirty="0" smtClean="0">
                <a:sym typeface="Symbol" panose="05050102010706020507" pitchFamily="18" charset="2"/>
              </a:rPr>
              <a:t>- Эффекты встречи, предельный .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Параметры при изменении энергии.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Влияние поля детектора на поля </a:t>
            </a:r>
            <a:r>
              <a:rPr lang="en-US" dirty="0" smtClean="0">
                <a:sym typeface="Symbol" panose="05050102010706020507" pitchFamily="18" charset="2"/>
              </a:rPr>
              <a:t>FF</a:t>
            </a:r>
            <a:r>
              <a:rPr lang="ru-RU" dirty="0" smtClean="0">
                <a:sym typeface="Symbol" panose="05050102010706020507" pitchFamily="18" charset="2"/>
              </a:rPr>
              <a:t>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Влияние и оптимизация «крабовых» </a:t>
            </a:r>
            <a:r>
              <a:rPr lang="ru-RU" dirty="0" err="1" smtClean="0">
                <a:sym typeface="Symbol" panose="05050102010706020507" pitchFamily="18" charset="2"/>
              </a:rPr>
              <a:t>секступолей</a:t>
            </a:r>
            <a:endParaRPr lang="ru-RU" dirty="0" smtClean="0">
              <a:sym typeface="Symbol" panose="05050102010706020507" pitchFamily="18" charset="2"/>
            </a:endParaRPr>
          </a:p>
          <a:p>
            <a:r>
              <a:rPr lang="ru-RU" dirty="0" smtClean="0">
                <a:sym typeface="Symbol" panose="05050102010706020507" pitchFamily="18" charset="2"/>
              </a:rPr>
              <a:t>- Вакуумная камера промежутка встречи.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</a:t>
            </a:r>
            <a:r>
              <a:rPr lang="ru-RU" dirty="0" err="1" smtClean="0">
                <a:sym typeface="Symbol" panose="05050102010706020507" pitchFamily="18" charset="2"/>
              </a:rPr>
              <a:t>Импедансы</a:t>
            </a:r>
            <a:r>
              <a:rPr lang="ru-RU" dirty="0" smtClean="0">
                <a:sym typeface="Symbol" panose="05050102010706020507" pitchFamily="18" charset="2"/>
              </a:rPr>
              <a:t> промежутка встречи.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Нелинейная динамика.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Потери частиц и сверхпроводимость.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Фоны детектора.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Измерение светимости.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Автоматическая настройка встречи.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И т.д.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5535079" y="1130523"/>
            <a:ext cx="22197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269112" y="1134906"/>
            <a:ext cx="15795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507981" y="81040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sym typeface="Symbol" panose="05050102010706020507" pitchFamily="18" charset="2"/>
              </a:rPr>
              <a:t>е+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692767" y="87243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sym typeface="Symbol" panose="05050102010706020507" pitchFamily="18" charset="2"/>
              </a:rPr>
              <a:t>е+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1829810" y="1228936"/>
            <a:ext cx="22197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203684" y="803670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sym typeface="Symbol" panose="05050102010706020507" pitchFamily="18" charset="2"/>
              </a:rPr>
              <a:t>е-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714774" y="846812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sym typeface="Symbol" panose="05050102010706020507" pitchFamily="18" charset="2"/>
              </a:rPr>
              <a:t>е-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2781455" y="1228161"/>
            <a:ext cx="15795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424000" y="5499924"/>
            <a:ext cx="1304014" cy="4501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ВЭПП-4М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3078139" y="4381898"/>
            <a:ext cx="1304014" cy="4501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ВЭПП-4</a:t>
            </a:r>
            <a:r>
              <a:rPr lang="en-US" dirty="0" smtClean="0"/>
              <a:t>CW</a:t>
            </a:r>
            <a:endParaRPr lang="ru-RU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flipH="1" flipV="1">
            <a:off x="406288" y="5163891"/>
            <a:ext cx="1008742" cy="397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2027220" y="5174637"/>
            <a:ext cx="48787" cy="311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2745298" y="5431971"/>
            <a:ext cx="1423931" cy="354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2545975" y="4612772"/>
            <a:ext cx="532165" cy="41225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48" idx="2"/>
          </p:cNvCxnSpPr>
          <p:nvPr/>
        </p:nvCxnSpPr>
        <p:spPr>
          <a:xfrm flipH="1">
            <a:off x="3329499" y="4832016"/>
            <a:ext cx="400647" cy="20530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382153" y="4825341"/>
            <a:ext cx="185074" cy="43004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78254" y="4348022"/>
            <a:ext cx="1995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78254" y="4434256"/>
            <a:ext cx="1995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00025" y="4104111"/>
            <a:ext cx="5443" cy="243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508188" y="4434256"/>
            <a:ext cx="0" cy="492397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16171" y="4671495"/>
            <a:ext cx="352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IP</a:t>
            </a:r>
            <a:endParaRPr lang="ru-RU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445947" y="5916589"/>
            <a:ext cx="387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New Crab Waist section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263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1224" t="3196" r="3030" b="28686"/>
          <a:stretch/>
        </p:blipFill>
        <p:spPr>
          <a:xfrm>
            <a:off x="17394" y="3773833"/>
            <a:ext cx="5245843" cy="295547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46000" y="1499120"/>
            <a:ext cx="350900" cy="534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837" y="199816"/>
            <a:ext cx="10515600" cy="5526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ВЭПП-4</a:t>
            </a:r>
            <a:r>
              <a:rPr lang="en-US" dirty="0" smtClean="0"/>
              <a:t>CW</a:t>
            </a:r>
            <a:r>
              <a:rPr lang="ru-RU" dirty="0" smtClean="0"/>
              <a:t>. Параметры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79825" y="4937446"/>
            <a:ext cx="240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</a:t>
            </a:r>
            <a:r>
              <a:rPr lang="en-US" dirty="0" err="1" smtClean="0"/>
              <a:t>dP</a:t>
            </a:r>
            <a:r>
              <a:rPr lang="en-US" dirty="0" smtClean="0"/>
              <a:t>/P|</a:t>
            </a:r>
            <a:r>
              <a:rPr lang="en-US" sz="1200" dirty="0" smtClean="0"/>
              <a:t>_</a:t>
            </a:r>
            <a:r>
              <a:rPr lang="en-US" sz="1200" dirty="0" err="1" smtClean="0"/>
              <a:t>LMA_min</a:t>
            </a:r>
            <a:r>
              <a:rPr lang="en-US" dirty="0" smtClean="0"/>
              <a:t> ≥ 0.5 %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85309" y="5289670"/>
            <a:ext cx="244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CW: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Touschek</a:t>
            </a:r>
            <a:r>
              <a:rPr lang="en-US" dirty="0" smtClean="0"/>
              <a:t> ~ 3100 </a:t>
            </a:r>
            <a:r>
              <a:rPr lang="ru-RU" dirty="0" smtClean="0"/>
              <a:t>сек.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413935" y="1314454"/>
            <a:ext cx="253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 x 1 </a:t>
            </a:r>
            <a:r>
              <a:rPr lang="ru-RU" dirty="0" smtClean="0"/>
              <a:t>сгусток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1529" t="3196" r="5779" b="28829"/>
          <a:stretch/>
        </p:blipFill>
        <p:spPr>
          <a:xfrm>
            <a:off x="337902" y="1104718"/>
            <a:ext cx="5649516" cy="310805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6079320" y="1882745"/>
          <a:ext cx="5871863" cy="394389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12273">
                  <a:extLst>
                    <a:ext uri="{9D8B030D-6E8A-4147-A177-3AD203B41FA5}">
                      <a16:colId xmlns:a16="http://schemas.microsoft.com/office/drawing/2014/main" val="4047185369"/>
                    </a:ext>
                  </a:extLst>
                </a:gridCol>
                <a:gridCol w="878555">
                  <a:extLst>
                    <a:ext uri="{9D8B030D-6E8A-4147-A177-3AD203B41FA5}">
                      <a16:colId xmlns:a16="http://schemas.microsoft.com/office/drawing/2014/main" val="818272881"/>
                    </a:ext>
                  </a:extLst>
                </a:gridCol>
                <a:gridCol w="1023128">
                  <a:extLst>
                    <a:ext uri="{9D8B030D-6E8A-4147-A177-3AD203B41FA5}">
                      <a16:colId xmlns:a16="http://schemas.microsoft.com/office/drawing/2014/main" val="2890872755"/>
                    </a:ext>
                  </a:extLst>
                </a:gridCol>
                <a:gridCol w="878555">
                  <a:extLst>
                    <a:ext uri="{9D8B030D-6E8A-4147-A177-3AD203B41FA5}">
                      <a16:colId xmlns:a16="http://schemas.microsoft.com/office/drawing/2014/main" val="3913732068"/>
                    </a:ext>
                  </a:extLst>
                </a:gridCol>
                <a:gridCol w="911917">
                  <a:extLst>
                    <a:ext uri="{9D8B030D-6E8A-4147-A177-3AD203B41FA5}">
                      <a16:colId xmlns:a16="http://schemas.microsoft.com/office/drawing/2014/main" val="2748311566"/>
                    </a:ext>
                  </a:extLst>
                </a:gridCol>
                <a:gridCol w="867435">
                  <a:extLst>
                    <a:ext uri="{9D8B030D-6E8A-4147-A177-3AD203B41FA5}">
                      <a16:colId xmlns:a16="http://schemas.microsoft.com/office/drawing/2014/main" val="2915881454"/>
                    </a:ext>
                  </a:extLst>
                </a:gridCol>
              </a:tblGrid>
              <a:tr h="168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ВЭПП-4М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ВЭПП-4</a:t>
                      </a:r>
                      <a:r>
                        <a:rPr lang="en-US" sz="1200" u="none" strike="noStrike">
                          <a:effectLst/>
                        </a:rPr>
                        <a:t>CW</a:t>
                      </a:r>
                      <a:endParaRPr lang="en-US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ВЭПП-4</a:t>
                      </a:r>
                      <a:r>
                        <a:rPr lang="en-US" sz="1200" u="none" strike="noStrike">
                          <a:effectLst/>
                        </a:rPr>
                        <a:t>CW</a:t>
                      </a:r>
                      <a:endParaRPr lang="en-US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ВЭПП-4</a:t>
                      </a:r>
                      <a:r>
                        <a:rPr lang="en-US" sz="1200" u="none" strike="noStrike">
                          <a:effectLst/>
                        </a:rPr>
                        <a:t>CW</a:t>
                      </a:r>
                      <a:endParaRPr lang="en-US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ВЭПП-4</a:t>
                      </a:r>
                      <a:r>
                        <a:rPr lang="en-US" sz="1200" u="none" strike="noStrike">
                          <a:effectLst/>
                        </a:rPr>
                        <a:t>CW</a:t>
                      </a:r>
                      <a:endParaRPr lang="en-US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624074668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indent="87313" algn="l" fontAlgn="b"/>
                      <a:r>
                        <a:rPr lang="en-US" sz="1200" u="none" strike="noStrike" dirty="0">
                          <a:effectLst/>
                        </a:rPr>
                        <a:t>E, GeV</a:t>
                      </a:r>
                      <a:endParaRPr lang="en-US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1850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1400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1850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1850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414521633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</a:rPr>
                        <a:t>П</a:t>
                      </a:r>
                      <a:r>
                        <a:rPr lang="ru-RU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>
                          <a:effectLst/>
                        </a:rPr>
                        <a:t>m</a:t>
                      </a:r>
                      <a:endParaRPr lang="en-US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366.09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366.23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366.23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366.23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366.23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410022595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l-GR" sz="1200" u="none" strike="noStrike" dirty="0" smtClean="0">
                          <a:effectLst/>
                        </a:rPr>
                        <a:t>θ</a:t>
                      </a:r>
                      <a:r>
                        <a:rPr lang="el-GR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</a:rPr>
                        <a:t>mrad</a:t>
                      </a:r>
                      <a:endParaRPr lang="en-US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±25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±25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±25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±25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356160839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I, </a:t>
                      </a:r>
                      <a:r>
                        <a:rPr lang="en-US" sz="1200" u="none" strike="noStrike" dirty="0">
                          <a:effectLst/>
                        </a:rPr>
                        <a:t>mA</a:t>
                      </a:r>
                      <a:endParaRPr lang="en-US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3.300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0.015</a:t>
                      </a:r>
                      <a:r>
                        <a:rPr lang="en-US" sz="1200" u="none" strike="noStrike" dirty="0" smtClean="0">
                          <a:effectLst/>
                        </a:rPr>
                        <a:t>*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0.015</a:t>
                      </a:r>
                      <a:r>
                        <a:rPr lang="en-US" sz="1200" u="none" strike="noStrike" dirty="0" smtClean="0">
                          <a:effectLst/>
                        </a:rPr>
                        <a:t>*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0.015</a:t>
                      </a:r>
                      <a:r>
                        <a:rPr lang="en-US" sz="1200" u="none" strike="noStrike" dirty="0" smtClean="0">
                          <a:effectLst/>
                        </a:rPr>
                        <a:t>*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0.015</a:t>
                      </a:r>
                      <a:r>
                        <a:rPr lang="en-US" sz="1200" u="none" strike="noStrike" dirty="0" smtClean="0">
                          <a:effectLst/>
                        </a:rPr>
                        <a:t>*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028063024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Ne </a:t>
                      </a:r>
                      <a:r>
                        <a:rPr lang="en-US" sz="1200" u="none" strike="noStrike" dirty="0">
                          <a:effectLst/>
                        </a:rPr>
                        <a:t>x 10</a:t>
                      </a:r>
                      <a:r>
                        <a:rPr lang="en-US" sz="1200" u="none" strike="noStrike" baseline="30000" dirty="0">
                          <a:effectLst/>
                        </a:rPr>
                        <a:t>-10</a:t>
                      </a:r>
                      <a:endParaRPr lang="en-US" sz="1200" b="0" i="0" u="none" strike="noStrike" baseline="30000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2.5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11.4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11.4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11.4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11.4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225725283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Nb</a:t>
                      </a:r>
                      <a:endParaRPr lang="en-US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169615432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Qx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/ </a:t>
                      </a:r>
                      <a:r>
                        <a:rPr lang="en-US" sz="1200" u="none" strike="noStrike" dirty="0" err="1">
                          <a:effectLst/>
                        </a:rPr>
                        <a:t>Qy</a:t>
                      </a:r>
                      <a:endParaRPr lang="en-US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8.54 / 7.58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11.54 / 7.58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11.54 / 7.58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11.54 / 7.58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11.54 / 7.58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678306071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Cx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/ Cy</a:t>
                      </a:r>
                      <a:endParaRPr lang="en-US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-14 / -20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-23 / -48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-23 / -48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-23 / -48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-23 / -48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763206096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l-GR" sz="1200" u="none" strike="noStrike" dirty="0" smtClean="0">
                          <a:effectLst/>
                        </a:rPr>
                        <a:t>α </a:t>
                      </a:r>
                      <a:r>
                        <a:rPr lang="en-US" sz="1200" u="none" strike="noStrike" dirty="0">
                          <a:effectLst/>
                        </a:rPr>
                        <a:t>x 10</a:t>
                      </a:r>
                      <a:r>
                        <a:rPr lang="en-US" sz="1200" u="none" strike="noStrike" baseline="30000" dirty="0">
                          <a:effectLst/>
                        </a:rPr>
                        <a:t>2</a:t>
                      </a:r>
                      <a:endParaRPr lang="en-US" sz="1200" b="0" i="0" u="none" strike="noStrike" baseline="30000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1.7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955149266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l-GR" sz="1200" u="none" strike="noStrike" dirty="0" smtClean="0">
                          <a:effectLst/>
                        </a:rPr>
                        <a:t>ε</a:t>
                      </a:r>
                      <a:r>
                        <a:rPr lang="en-US" sz="1200" u="none" strike="noStrike" baseline="-25000" dirty="0">
                          <a:effectLst/>
                        </a:rPr>
                        <a:t>X</a:t>
                      </a:r>
                      <a:r>
                        <a:rPr lang="en-US" sz="1200" u="none" strike="noStrike" dirty="0">
                          <a:effectLst/>
                        </a:rPr>
                        <a:t>, nm</a:t>
                      </a:r>
                      <a:endParaRPr lang="en-US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25.8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53.7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28.4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25.6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27.3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140721878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l-GR" sz="1200" u="none" strike="noStrike" dirty="0" smtClean="0">
                          <a:effectLst/>
                        </a:rPr>
                        <a:t>κ</a:t>
                      </a:r>
                      <a:endParaRPr lang="el-G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0.10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0.05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0.05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0.05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0.025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882980021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l-GR" sz="1200" u="none" strike="noStrike" dirty="0" smtClean="0">
                          <a:effectLst/>
                        </a:rPr>
                        <a:t>σ</a:t>
                      </a:r>
                      <a:r>
                        <a:rPr lang="en-US" sz="1200" u="none" strike="noStrike" baseline="-25000" dirty="0">
                          <a:effectLst/>
                        </a:rPr>
                        <a:t>E</a:t>
                      </a:r>
                      <a:r>
                        <a:rPr lang="en-US" sz="1200" u="none" strike="noStrike" dirty="0">
                          <a:effectLst/>
                        </a:rPr>
                        <a:t> x 10</a:t>
                      </a:r>
                      <a:r>
                        <a:rPr lang="en-US" sz="1200" u="none" strike="noStrike" baseline="30000" dirty="0">
                          <a:effectLst/>
                        </a:rPr>
                        <a:t>4</a:t>
                      </a:r>
                      <a:endParaRPr lang="en-US" sz="1200" b="0" i="0" u="none" strike="noStrike" baseline="30000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3.2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4.9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4.1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4.5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4.6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55985549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l-GR" sz="1200" u="none" strike="noStrike" dirty="0" smtClean="0">
                          <a:effectLst/>
                        </a:rPr>
                        <a:t>σ</a:t>
                      </a:r>
                      <a:r>
                        <a:rPr lang="en-US" sz="1200" u="none" strike="noStrike" baseline="-25000" dirty="0">
                          <a:effectLst/>
                        </a:rPr>
                        <a:t>S</a:t>
                      </a:r>
                      <a:r>
                        <a:rPr lang="en-US" sz="1200" u="none" strike="noStrike" dirty="0">
                          <a:effectLst/>
                        </a:rPr>
                        <a:t>, mm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27.8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30.0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29.9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37.5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37.9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247061489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l-GR" sz="1200" u="none" strike="noStrike" dirty="0" smtClean="0">
                          <a:effectLst/>
                        </a:rPr>
                        <a:t>β</a:t>
                      </a:r>
                      <a:r>
                        <a:rPr lang="en-US" sz="1200" u="none" strike="noStrike" baseline="-25000" dirty="0">
                          <a:effectLst/>
                        </a:rPr>
                        <a:t>X</a:t>
                      </a:r>
                      <a:r>
                        <a:rPr lang="en-US" sz="1200" u="none" strike="noStrike" dirty="0">
                          <a:effectLst/>
                        </a:rPr>
                        <a:t>* / </a:t>
                      </a:r>
                      <a:r>
                        <a:rPr lang="el-GR" sz="1200" u="none" strike="noStrike" dirty="0">
                          <a:effectLst/>
                        </a:rPr>
                        <a:t>β</a:t>
                      </a:r>
                      <a:r>
                        <a:rPr lang="en-US" sz="1200" u="none" strike="noStrike" baseline="-25000" dirty="0">
                          <a:effectLst/>
                        </a:rPr>
                        <a:t>Y</a:t>
                      </a:r>
                      <a:r>
                        <a:rPr lang="en-US" sz="1200" u="none" strike="noStrike" dirty="0">
                          <a:effectLst/>
                        </a:rPr>
                        <a:t>* / D</a:t>
                      </a:r>
                      <a:r>
                        <a:rPr lang="en-US" sz="1200" u="none" strike="noStrike" baseline="-25000" dirty="0">
                          <a:effectLst/>
                        </a:rPr>
                        <a:t>X</a:t>
                      </a:r>
                      <a:r>
                        <a:rPr lang="en-US" sz="1200" u="none" strike="noStrike" dirty="0">
                          <a:effectLst/>
                        </a:rPr>
                        <a:t>*, </a:t>
                      </a:r>
                      <a:r>
                        <a:rPr lang="en-US" sz="1200" u="none" strike="noStrike" dirty="0" smtClean="0">
                          <a:effectLst/>
                        </a:rPr>
                        <a:t>  cm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75 / 7 / 83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 / 1 / 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 / 1 / 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 / 1 / 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 / 1 / 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4638985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l-GR" sz="1200" u="none" strike="noStrike" dirty="0" smtClean="0">
                          <a:effectLst/>
                        </a:rPr>
                        <a:t>ξ</a:t>
                      </a:r>
                      <a:r>
                        <a:rPr lang="en-US" sz="1200" u="none" strike="noStrike" dirty="0">
                          <a:effectLst/>
                        </a:rPr>
                        <a:t>X / </a:t>
                      </a:r>
                      <a:r>
                        <a:rPr lang="el-GR" sz="1200" u="none" strike="noStrike" dirty="0">
                          <a:effectLst/>
                        </a:rPr>
                        <a:t>ξ</a:t>
                      </a:r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0.026 / 0.051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0.007 / 0.067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0.005 / 0.066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0.002 / 0.042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0.002 / 0.057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45178060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l-GR" sz="1200" u="none" strike="noStrike" dirty="0" smtClean="0">
                          <a:effectLst/>
                        </a:rPr>
                        <a:t>τ</a:t>
                      </a:r>
                      <a:r>
                        <a:rPr lang="en-US" sz="1200" u="none" strike="noStrike" dirty="0">
                          <a:effectLst/>
                        </a:rPr>
                        <a:t>X / </a:t>
                      </a:r>
                      <a:r>
                        <a:rPr lang="el-GR" sz="1200" u="none" strike="noStrike" dirty="0">
                          <a:effectLst/>
                        </a:rPr>
                        <a:t>τ</a:t>
                      </a:r>
                      <a:r>
                        <a:rPr lang="en-US" sz="1200" u="none" strike="noStrike" dirty="0">
                          <a:effectLst/>
                        </a:rPr>
                        <a:t>Y / </a:t>
                      </a:r>
                      <a:r>
                        <a:rPr lang="el-GR" sz="1200" u="none" strike="noStrike" dirty="0">
                          <a:effectLst/>
                        </a:rPr>
                        <a:t>τ</a:t>
                      </a:r>
                      <a:r>
                        <a:rPr lang="en-US" sz="1200" u="none" strike="noStrike" dirty="0">
                          <a:effectLst/>
                        </a:rPr>
                        <a:t>S, sec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0.12 / 0.13 / 0.07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 0.72 / 0.72 / 0.36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0.11 / 0.11 / 0.06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0.11 / 0.11 / 0.06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0.11 / 0.11 / 0.06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46806912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L</a:t>
                      </a:r>
                      <a:r>
                        <a:rPr lang="en-US" sz="1200" u="none" strike="noStrike" dirty="0">
                          <a:effectLst/>
                        </a:rPr>
                        <a:t>, cm-2sec-1 x 10</a:t>
                      </a:r>
                      <a:r>
                        <a:rPr lang="en-US" sz="1200" u="none" strike="noStrike" baseline="30000" dirty="0">
                          <a:effectLst/>
                        </a:rPr>
                        <a:t>-30</a:t>
                      </a:r>
                      <a:endParaRPr lang="en-US" sz="1200" b="0" i="0" u="none" strike="noStrike" baseline="30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21.1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29.6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24.9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33.8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657861894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</a:rPr>
                        <a:t>Время </a:t>
                      </a:r>
                      <a:r>
                        <a:rPr lang="ru-RU" sz="1200" u="none" strike="noStrike" dirty="0">
                          <a:effectLst/>
                        </a:rPr>
                        <a:t>жизни по Туш., </a:t>
                      </a:r>
                      <a:r>
                        <a:rPr lang="ru-RU" sz="1200" u="none" strike="noStrike" dirty="0" err="1">
                          <a:effectLst/>
                        </a:rPr>
                        <a:t>sec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~5000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1500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1600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3100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2100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31292944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65273" y="6033655"/>
            <a:ext cx="2459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- </a:t>
            </a:r>
            <a:r>
              <a:rPr lang="ru-RU" dirty="0" smtClean="0"/>
              <a:t>с обратной связью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8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19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37" y="733118"/>
            <a:ext cx="9286171" cy="5623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IP mock-up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67599" y="5235196"/>
            <a:ext cx="11151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We are going to release mock-up installation of half of IP elements including full length beryllium chamber</a:t>
            </a:r>
            <a:endParaRPr lang="ru-RU" sz="2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133600" y="3144042"/>
            <a:ext cx="215334" cy="6293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93385" y="3665997"/>
            <a:ext cx="2708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Beryllium </a:t>
            </a:r>
          </a:p>
          <a:p>
            <a:pPr algn="ctr"/>
            <a:r>
              <a:rPr lang="en-US" sz="2000" dirty="0" smtClean="0"/>
              <a:t>chamber</a:t>
            </a:r>
            <a:endParaRPr lang="ru-RU" sz="20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913299" y="1998012"/>
            <a:ext cx="247879" cy="93775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632862" y="1611529"/>
            <a:ext cx="2708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Ante-chamber</a:t>
            </a:r>
            <a:endParaRPr lang="ru-RU" sz="20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982335" y="3112871"/>
            <a:ext cx="252152" cy="819049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811468" y="3843106"/>
            <a:ext cx="2708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Tubes with pumping slots and RF smooth </a:t>
            </a:r>
            <a:r>
              <a:rPr lang="en-US" sz="2000" dirty="0" smtClean="0">
                <a:solidFill>
                  <a:srgbClr val="C00000"/>
                </a:solidFill>
              </a:rPr>
              <a:t>sliding </a:t>
            </a:r>
            <a:r>
              <a:rPr lang="en-US" sz="2000" dirty="0" smtClean="0"/>
              <a:t>contacts at the ends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157889" y="1829035"/>
            <a:ext cx="2708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Y-chamber/</a:t>
            </a:r>
          </a:p>
          <a:p>
            <a:pPr algn="ctr"/>
            <a:r>
              <a:rPr lang="en-US" sz="2000" dirty="0" smtClean="0"/>
              <a:t>SR absorber</a:t>
            </a:r>
            <a:endParaRPr lang="ru-RU" sz="20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811468" y="2464526"/>
            <a:ext cx="268715" cy="4712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532880" y="2097685"/>
            <a:ext cx="5467" cy="762932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694568" y="1597902"/>
            <a:ext cx="1620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Double Q0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8394775" y="1784855"/>
            <a:ext cx="1620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Double Q1</a:t>
            </a:r>
            <a:endParaRPr lang="ru-RU" sz="2000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8628273" y="2160494"/>
            <a:ext cx="365760" cy="672156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150735" y="4073446"/>
            <a:ext cx="2708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Thermal screen</a:t>
            </a:r>
            <a:endParaRPr lang="ru-RU" sz="2000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6634480" y="3544738"/>
            <a:ext cx="28809" cy="600542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7639901" y="4173828"/>
            <a:ext cx="2708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Common cryostat</a:t>
            </a:r>
            <a:endParaRPr lang="ru-RU" sz="2000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8994033" y="3631649"/>
            <a:ext cx="28809" cy="600542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711711" y="1793240"/>
            <a:ext cx="1414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Compensating solenoid</a:t>
            </a:r>
            <a:endParaRPr lang="ru-RU" sz="1600" dirty="0"/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5201581" y="2362718"/>
            <a:ext cx="942" cy="542753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419975" y="1546333"/>
            <a:ext cx="1414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Screening solenoid</a:t>
            </a:r>
            <a:endParaRPr lang="ru-RU" sz="1600" dirty="0"/>
          </a:p>
        </p:txBody>
      </p:sp>
      <p:cxnSp>
        <p:nvCxnSpPr>
          <p:cNvPr id="57" name="Прямая со стрелкой 56"/>
          <p:cNvCxnSpPr/>
          <p:nvPr/>
        </p:nvCxnSpPr>
        <p:spPr>
          <a:xfrm flipH="1">
            <a:off x="7833203" y="2141524"/>
            <a:ext cx="47574" cy="563576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4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ВЭПП-6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4BF8-8F6B-4A23-AD6C-ADF9932316EC}" type="slidenum">
              <a:rPr lang="ru-RU" smtClean="0"/>
              <a:t>2</a:t>
            </a:fld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78617" y="1555036"/>
            <a:ext cx="5194998" cy="452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Действующие </a:t>
            </a:r>
            <a:r>
              <a:rPr lang="ru-RU" dirty="0" err="1"/>
              <a:t>к</a:t>
            </a:r>
            <a:r>
              <a:rPr lang="ru-RU" dirty="0" err="1" smtClean="0"/>
              <a:t>оллайдеры</a:t>
            </a:r>
            <a:r>
              <a:rPr lang="ru-RU" dirty="0" smtClean="0"/>
              <a:t> </a:t>
            </a:r>
            <a:r>
              <a:rPr lang="ru-RU" dirty="0" smtClean="0"/>
              <a:t>ИЯФ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ВЭПП-2000</a:t>
            </a:r>
          </a:p>
          <a:p>
            <a:pPr lvl="1"/>
            <a:r>
              <a:rPr lang="ru-RU" dirty="0" smtClean="0"/>
              <a:t>Нет конкурентов по светимости/статистике</a:t>
            </a:r>
          </a:p>
          <a:p>
            <a:pPr lvl="1"/>
            <a:r>
              <a:rPr lang="ru-RU" dirty="0" smtClean="0"/>
              <a:t>Частично ограничены детекторами</a:t>
            </a:r>
          </a:p>
          <a:p>
            <a:pPr lvl="1"/>
            <a:r>
              <a:rPr lang="ru-RU" dirty="0" smtClean="0"/>
              <a:t>Ограничены энергией - есть много интересного выше 2 </a:t>
            </a:r>
            <a:r>
              <a:rPr lang="ru-RU" dirty="0" smtClean="0"/>
              <a:t>ГэВ</a:t>
            </a:r>
          </a:p>
          <a:p>
            <a:pPr lvl="1"/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ВЭПП-4М</a:t>
            </a:r>
          </a:p>
          <a:p>
            <a:pPr lvl="1"/>
            <a:r>
              <a:rPr lang="ru-RU" dirty="0" smtClean="0"/>
              <a:t>Проигрываем </a:t>
            </a:r>
            <a:r>
              <a:rPr lang="en-US" dirty="0" smtClean="0"/>
              <a:t>BEPC-II </a:t>
            </a:r>
            <a:r>
              <a:rPr lang="ru-RU" dirty="0" smtClean="0"/>
              <a:t>по светимости – только небольшое число задач, где светимость не важна (например, массы)</a:t>
            </a:r>
          </a:p>
          <a:p>
            <a:pPr lvl="1"/>
            <a:r>
              <a:rPr lang="ru-RU" dirty="0" smtClean="0"/>
              <a:t>Выше 5 ГэВ нет конкурентов – но светимость </a:t>
            </a:r>
            <a:r>
              <a:rPr lang="ru-RU" dirty="0" smtClean="0"/>
              <a:t>недостаточна</a:t>
            </a:r>
          </a:p>
          <a:p>
            <a:pPr lvl="1"/>
            <a:r>
              <a:rPr lang="ru-RU" dirty="0" smtClean="0"/>
              <a:t>Требуется поддержание устаревшей инфраструктуры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Планируемые эксперименты на ВЭПП-6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97246" y="922018"/>
            <a:ext cx="50161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Нужна новая машина с энергией выше 2 ГэВ с высокой светимостью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Конкурентоспособная </a:t>
            </a:r>
            <a:r>
              <a:rPr lang="ru-RU" dirty="0"/>
              <a:t>в мире (</a:t>
            </a:r>
            <a:r>
              <a:rPr lang="ru-RU" dirty="0" smtClean="0"/>
              <a:t>лучшая </a:t>
            </a:r>
            <a:r>
              <a:rPr lang="ru-RU" dirty="0"/>
              <a:t>в своей нише</a:t>
            </a:r>
            <a:r>
              <a:rPr lang="ru-RU" dirty="0" smtClean="0"/>
              <a:t>) – </a:t>
            </a:r>
            <a:r>
              <a:rPr lang="ru-RU" i="1" dirty="0" smtClean="0"/>
              <a:t>высокая светимость</a:t>
            </a:r>
            <a:endParaRPr lang="ru-R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Разнообразная физическая </a:t>
            </a:r>
            <a:r>
              <a:rPr lang="ru-RU" dirty="0" smtClean="0"/>
              <a:t>программа – </a:t>
            </a:r>
            <a:r>
              <a:rPr lang="ru-RU" i="1" dirty="0" smtClean="0"/>
              <a:t>выше 2 ГэВ</a:t>
            </a:r>
            <a:endParaRPr lang="ru-R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Нам по силам, наличие у нас ключевых технологий (ускорительных и детекторных)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Максимальное использование существующей инфраструктуры ИЯФ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Разумная стоимость</a:t>
            </a:r>
            <a:r>
              <a:rPr lang="en-US" dirty="0"/>
              <a:t> – </a:t>
            </a:r>
            <a:r>
              <a:rPr lang="ru-RU" dirty="0"/>
              <a:t>потенциальная возможность получения целевого </a:t>
            </a:r>
            <a:r>
              <a:rPr lang="ru-RU" dirty="0" smtClean="0"/>
              <a:t>финансирования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05869" y="5089907"/>
            <a:ext cx="179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ВЭПП-6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243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97143" y="5812627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5760" y="636902"/>
            <a:ext cx="11308079" cy="95410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“Холодные” испытания прототипа линзы CCT проводились в “сухом” криостате с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помощью кулеров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вакууме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через медные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тепловводы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Максимальный ток 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квадруполях,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составляющий 1600 А, обеспечивается 4 источниками питания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Danfysik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 400 А каждый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Первый шаг: подключается и измеряется только один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квадруполь.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Следующий шаг: обе линзы будут соединены последовательно, чтобы измерить влияние магнитного поля каждой линзы друг на друга.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56692" y="6348683"/>
            <a:ext cx="75960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Процесс установки квадрупольного линзового блока в криостат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косвенным охлаждением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15" y="1694147"/>
            <a:ext cx="1678777" cy="2071216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119" y="2031132"/>
            <a:ext cx="3351267" cy="1198175"/>
          </a:xfrm>
          <a:prstGeom prst="rect">
            <a:avLst/>
          </a:prstGeom>
        </p:spPr>
      </p:pic>
      <p:pic>
        <p:nvPicPr>
          <p:cNvPr id="25" name="Picture 138748938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248" y="1755607"/>
            <a:ext cx="3205351" cy="2009756"/>
          </a:xfrm>
          <a:prstGeom prst="rect">
            <a:avLst/>
          </a:prstGeom>
        </p:spPr>
      </p:pic>
      <p:pic>
        <p:nvPicPr>
          <p:cNvPr id="26" name="Picture 1361901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144" y="4223619"/>
            <a:ext cx="4410877" cy="2076762"/>
          </a:xfrm>
          <a:prstGeom prst="rect">
            <a:avLst/>
          </a:prstGeom>
        </p:spPr>
      </p:pic>
      <p:pic>
        <p:nvPicPr>
          <p:cNvPr id="27" name="Рисунок 2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520" y="3563959"/>
            <a:ext cx="2905726" cy="274704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999301" y="3234457"/>
            <a:ext cx="3709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Измерительная рама с шаговым двигателем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66430" y="3757312"/>
            <a:ext cx="3205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Блок квадруполей, собранный для магнитных измерений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9272" y="3831175"/>
            <a:ext cx="2042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Криостат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косвенного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охлаждения в ИЯФ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5760" y="142331"/>
            <a:ext cx="10570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Магнитные измерения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квадруполя CCT в криостате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косвенного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охлаждения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BB9B8-D6ED-4C21-BC8E-5A763232554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16329" y="646069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Совещание по ВЭПП-2000/ВЭПП-6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02C3D-C066-4206-BCC2-C15077A76DE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8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пути к реализации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Финансирование/Внешняя политика</a:t>
            </a:r>
          </a:p>
          <a:p>
            <a:pPr marL="457200" lvl="1" indent="0">
              <a:buNone/>
            </a:pPr>
            <a:r>
              <a:rPr lang="ru-RU" dirty="0" smtClean="0"/>
              <a:t>ВЭПП-6 </a:t>
            </a:r>
            <a:r>
              <a:rPr lang="ru-RU" dirty="0" smtClean="0"/>
              <a:t>– один из флагманских </a:t>
            </a:r>
            <a:r>
              <a:rPr lang="ru-RU" dirty="0" smtClean="0"/>
              <a:t>проектов в предлагаемой федеральной программе «Фундаментальные свойства материи»</a:t>
            </a:r>
            <a:endParaRPr lang="ru-RU" dirty="0" smtClean="0"/>
          </a:p>
          <a:p>
            <a:r>
              <a:rPr lang="en-US" dirty="0" smtClean="0"/>
              <a:t>R&amp;D </a:t>
            </a:r>
            <a:endParaRPr lang="ru-RU" dirty="0" smtClean="0"/>
          </a:p>
          <a:p>
            <a:pPr marL="457200" lvl="1" indent="0">
              <a:buNone/>
            </a:pPr>
            <a:r>
              <a:rPr lang="en-US" dirty="0" smtClean="0"/>
              <a:t>Final focus, </a:t>
            </a:r>
            <a:r>
              <a:rPr lang="ru-RU" dirty="0" smtClean="0"/>
              <a:t>ВЭПП-4К – совместно с </a:t>
            </a:r>
            <a:r>
              <a:rPr lang="en-US" dirty="0" smtClean="0"/>
              <a:t>STCF (</a:t>
            </a:r>
            <a:r>
              <a:rPr lang="ru-RU" dirty="0" err="1" smtClean="0"/>
              <a:t>Хефей</a:t>
            </a:r>
            <a:r>
              <a:rPr lang="ru-RU" dirty="0" smtClean="0"/>
              <a:t>)</a:t>
            </a:r>
          </a:p>
          <a:p>
            <a:pPr marL="457200" lvl="1" indent="0">
              <a:buNone/>
            </a:pPr>
            <a:r>
              <a:rPr lang="ru-RU" dirty="0" err="1" smtClean="0"/>
              <a:t>Прототипирование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smtClean="0"/>
              <a:t>совместно </a:t>
            </a:r>
            <a:r>
              <a:rPr lang="ru-RU" dirty="0" smtClean="0"/>
              <a:t>с </a:t>
            </a:r>
            <a:r>
              <a:rPr lang="en-US" dirty="0" smtClean="0"/>
              <a:t>STCF</a:t>
            </a:r>
            <a:r>
              <a:rPr lang="en-US" dirty="0" smtClean="0"/>
              <a:t>, </a:t>
            </a:r>
            <a:r>
              <a:rPr lang="en-US" dirty="0" smtClean="0"/>
              <a:t>SPD, </a:t>
            </a:r>
            <a:r>
              <a:rPr lang="ru-RU" dirty="0" smtClean="0"/>
              <a:t>модернизацией </a:t>
            </a:r>
            <a:r>
              <a:rPr lang="ru-RU" dirty="0" smtClean="0"/>
              <a:t>ВЭПП-2000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Подготовка </a:t>
            </a:r>
            <a:r>
              <a:rPr lang="en-US" dirty="0" smtClean="0"/>
              <a:t>CDR</a:t>
            </a:r>
            <a:endParaRPr lang="ru-RU" dirty="0" smtClean="0"/>
          </a:p>
          <a:p>
            <a:pPr marL="457200" lvl="1" indent="0">
              <a:buNone/>
            </a:pPr>
            <a:r>
              <a:rPr lang="ru-RU" dirty="0" smtClean="0"/>
              <a:t>физическая программа</a:t>
            </a:r>
          </a:p>
          <a:p>
            <a:pPr marL="457200" lvl="1" indent="0">
              <a:buNone/>
            </a:pPr>
            <a:r>
              <a:rPr lang="ru-RU" dirty="0" smtClean="0"/>
              <a:t>ускоритель</a:t>
            </a:r>
          </a:p>
          <a:p>
            <a:pPr marL="457200" lvl="1" indent="0">
              <a:buNone/>
            </a:pPr>
            <a:r>
              <a:rPr lang="ru-RU" dirty="0" smtClean="0"/>
              <a:t>детектор</a:t>
            </a:r>
          </a:p>
          <a:p>
            <a:pPr marL="457200" lvl="1" indent="0">
              <a:buNone/>
            </a:pPr>
            <a:r>
              <a:rPr lang="ru-RU" dirty="0" smtClean="0"/>
              <a:t>Короткий вариант – весна 2026</a:t>
            </a:r>
            <a:endParaRPr lang="en-US" dirty="0" smtClean="0"/>
          </a:p>
          <a:p>
            <a:r>
              <a:rPr lang="ru-RU" dirty="0" smtClean="0"/>
              <a:t>Поэтапная реализация</a:t>
            </a:r>
          </a:p>
          <a:p>
            <a:pPr marL="457200" lvl="1" indent="0">
              <a:buNone/>
            </a:pPr>
            <a:r>
              <a:rPr lang="ru-RU" dirty="0" smtClean="0"/>
              <a:t>1 этап</a:t>
            </a:r>
            <a:r>
              <a:rPr lang="en-US" dirty="0" smtClean="0"/>
              <a:t>: </a:t>
            </a:r>
            <a:r>
              <a:rPr lang="ru-RU" dirty="0" smtClean="0"/>
              <a:t>тест </a:t>
            </a:r>
            <a:r>
              <a:rPr lang="ru-RU" dirty="0"/>
              <a:t>«</a:t>
            </a:r>
            <a:r>
              <a:rPr lang="en-US" dirty="0"/>
              <a:t>crab waist</a:t>
            </a:r>
            <a:r>
              <a:rPr lang="ru-RU" dirty="0" smtClean="0"/>
              <a:t>» и </a:t>
            </a:r>
            <a:r>
              <a:rPr lang="en-US" dirty="0" smtClean="0"/>
              <a:t>final focus </a:t>
            </a:r>
            <a:r>
              <a:rPr lang="ru-RU" dirty="0" smtClean="0"/>
              <a:t>на </a:t>
            </a:r>
            <a:r>
              <a:rPr lang="ru-RU" dirty="0" smtClean="0"/>
              <a:t>ВЭПП-4М (ВЭПП-4</a:t>
            </a:r>
            <a:r>
              <a:rPr lang="en-US" dirty="0" smtClean="0"/>
              <a:t>K</a:t>
            </a:r>
            <a:r>
              <a:rPr lang="en-US" dirty="0" smtClean="0"/>
              <a:t>)</a:t>
            </a:r>
            <a:endParaRPr lang="ru-RU" dirty="0" smtClean="0"/>
          </a:p>
          <a:p>
            <a:pPr marL="457200" lvl="1" indent="0">
              <a:buNone/>
            </a:pPr>
            <a:r>
              <a:rPr lang="ru-RU" dirty="0" smtClean="0"/>
              <a:t>2 этап</a:t>
            </a:r>
            <a:r>
              <a:rPr lang="en-US" dirty="0" smtClean="0"/>
              <a:t>: </a:t>
            </a:r>
            <a:r>
              <a:rPr lang="ru-RU" dirty="0" smtClean="0"/>
              <a:t>полномасштабная реализация «в чистом поле»</a:t>
            </a:r>
            <a:endParaRPr lang="ru-RU" dirty="0" smtClean="0"/>
          </a:p>
          <a:p>
            <a:pPr marL="457200" lvl="1" indent="0"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4BF8-8F6B-4A23-AD6C-ADF9932316EC}" type="slidenum">
              <a:rPr lang="ru-RU" smtClean="0"/>
              <a:t>21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Планируемые эксперименты на ВЭПП-6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ВЭПП-6 – проект </a:t>
            </a:r>
            <a:r>
              <a:rPr lang="ru-RU" dirty="0" err="1" smtClean="0"/>
              <a:t>коллайдера</a:t>
            </a:r>
            <a:r>
              <a:rPr lang="ru-RU" dirty="0" smtClean="0"/>
              <a:t>, который станет флагманской установкой ИЯФ (и РФ) на </a:t>
            </a:r>
            <a:r>
              <a:rPr lang="en-US" dirty="0" smtClean="0"/>
              <a:t>~</a:t>
            </a:r>
            <a:r>
              <a:rPr lang="ru-RU" dirty="0" smtClean="0"/>
              <a:t>20 лет</a:t>
            </a:r>
          </a:p>
          <a:p>
            <a:r>
              <a:rPr lang="ru-RU" dirty="0" smtClean="0"/>
              <a:t>Актуальность ВЭПП-6 сохраняется и в случае запуска </a:t>
            </a:r>
            <a:r>
              <a:rPr lang="en-US" dirty="0" smtClean="0"/>
              <a:t>STCF </a:t>
            </a:r>
            <a:r>
              <a:rPr lang="ru-RU" dirty="0" smtClean="0"/>
              <a:t>в Китае</a:t>
            </a:r>
          </a:p>
          <a:p>
            <a:r>
              <a:rPr lang="ru-RU" dirty="0"/>
              <a:t>Максимальное использование существующей инфраструктуры </a:t>
            </a:r>
            <a:r>
              <a:rPr lang="ru-RU" dirty="0" smtClean="0"/>
              <a:t>ИЯФ позволит начать реализацию первого этапа в рамках существующего финансирования, что не только даст интересные сообществу научные результаты, но и поможет в получении основного целевого финансирования</a:t>
            </a:r>
          </a:p>
          <a:p>
            <a:r>
              <a:rPr lang="ru-RU" dirty="0" smtClean="0"/>
              <a:t>Благодаря родственным отношениям с проектом Супер с-тау фабрики, множество аспектов ВЭПП-6 уже хорошо проработаны (но не все!)</a:t>
            </a:r>
          </a:p>
          <a:p>
            <a:r>
              <a:rPr lang="ru-RU" dirty="0" smtClean="0"/>
              <a:t>Задача ближайших </a:t>
            </a:r>
            <a:r>
              <a:rPr lang="ru-RU" dirty="0" smtClean="0"/>
              <a:t>лет </a:t>
            </a:r>
            <a:r>
              <a:rPr lang="ru-RU" dirty="0" smtClean="0"/>
              <a:t>– подготовка </a:t>
            </a:r>
            <a:r>
              <a:rPr lang="en-US" dirty="0" smtClean="0"/>
              <a:t>CDR</a:t>
            </a:r>
            <a:r>
              <a:rPr lang="ru-RU" dirty="0" smtClean="0"/>
              <a:t>, реализация ВЭПП-4К, получение решения о финансировании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4BF8-8F6B-4A23-AD6C-ADF9932316EC}" type="slidenum">
              <a:rPr lang="ru-RU" smtClean="0"/>
              <a:t>22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Планируемые эксперименты на ВЭПП-6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73139"/>
            <a:ext cx="10094176" cy="5028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8369"/>
            <a:ext cx="10515600" cy="1325563"/>
          </a:xfrm>
        </p:spPr>
        <p:txBody>
          <a:bodyPr/>
          <a:lstStyle/>
          <a:p>
            <a:r>
              <a:rPr lang="ru-RU" dirty="0" smtClean="0"/>
              <a:t>Электрон-позитронные </a:t>
            </a:r>
            <a:r>
              <a:rPr lang="ru-RU" dirty="0" err="1" smtClean="0"/>
              <a:t>коллайдеры</a:t>
            </a:r>
            <a:r>
              <a:rPr lang="ru-RU" dirty="0" smtClean="0"/>
              <a:t> в мире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4BF8-8F6B-4A23-AD6C-ADF9932316EC}" type="slidenum">
              <a:rPr lang="ru-RU" smtClean="0"/>
              <a:t>3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404087" y="6115586"/>
                <a:ext cx="1685526" cy="372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Energy,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dirty="0" smtClean="0"/>
                  <a:t>, GeV</a:t>
                </a:r>
                <a:endParaRPr lang="ru-R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087" y="6115586"/>
                <a:ext cx="1685526" cy="372346"/>
              </a:xfrm>
              <a:prstGeom prst="rect">
                <a:avLst/>
              </a:prstGeom>
              <a:blipFill>
                <a:blip r:embed="rId3"/>
                <a:stretch>
                  <a:fillRect l="-3261" t="-6557" r="-2536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8600" y="1523117"/>
                <a:ext cx="819199" cy="484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00" y="1523117"/>
                <a:ext cx="819199" cy="484941"/>
              </a:xfrm>
              <a:prstGeom prst="rect">
                <a:avLst/>
              </a:prstGeom>
              <a:blipFill rotWithShape="0">
                <a:blip r:embed="rId4"/>
                <a:stretch>
                  <a:fillRect l="-5926"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</a:t>
            </a: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Планируемые эксперименты на ВЭПП-6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0770" y="898521"/>
            <a:ext cx="11956211" cy="1184721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6528" y="3640983"/>
            <a:ext cx="11956211" cy="1495553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6534" y="2274070"/>
            <a:ext cx="11947579" cy="1184744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6534" y="5295559"/>
            <a:ext cx="11947579" cy="1208599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12192000" cy="72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Физическая программа ВЭПП-6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19378"/>
            <a:ext cx="12192000" cy="99924"/>
          </a:xfrm>
          <a:prstGeom prst="rect">
            <a:avLst/>
          </a:prstGeom>
          <a:solidFill>
            <a:srgbClr val="7030A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A4B7EDED-7BE9-674D-913E-77DF8E93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3628" y="6462679"/>
            <a:ext cx="2743200" cy="365125"/>
          </a:xfrm>
        </p:spPr>
        <p:txBody>
          <a:bodyPr/>
          <a:lstStyle/>
          <a:p>
            <a:fld id="{8D598D76-E925-4834-9252-CB507BD6FEB2}" type="slidenum">
              <a:rPr lang="ru-RU" sz="2000" b="1" smtClean="0">
                <a:solidFill>
                  <a:schemeClr val="tx1"/>
                </a:solidFill>
              </a:rPr>
              <a:pPr/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504" y="835255"/>
            <a:ext cx="9877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Структура е+е- =</a:t>
            </a:r>
            <a:r>
              <a:rPr lang="en-US" b="1" dirty="0" smtClean="0"/>
              <a:t>&gt; </a:t>
            </a:r>
            <a:r>
              <a:rPr lang="ru-RU" b="1" dirty="0" smtClean="0"/>
              <a:t>адроны в сканировании </a:t>
            </a:r>
            <a:endParaRPr lang="en-US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	</a:t>
            </a:r>
            <a:r>
              <a:rPr lang="ru-RU" u="sng" dirty="0" smtClean="0"/>
              <a:t>прямое</a:t>
            </a:r>
            <a:r>
              <a:rPr lang="ru-RU" dirty="0" smtClean="0"/>
              <a:t> измерение </a:t>
            </a:r>
            <a:r>
              <a:rPr lang="en-US" dirty="0" smtClean="0"/>
              <a:t>R </a:t>
            </a:r>
            <a:r>
              <a:rPr lang="ru-RU" dirty="0" smtClean="0"/>
              <a:t>в области от 1 до 3 ГэВ</a:t>
            </a:r>
            <a:r>
              <a:rPr lang="en-US" dirty="0" smtClean="0"/>
              <a:t> </a:t>
            </a:r>
            <a:endParaRPr lang="ru-RU" dirty="0" smtClean="0">
              <a:latin typeface="Calibri"/>
            </a:endParaRPr>
          </a:p>
          <a:p>
            <a:r>
              <a:rPr lang="ru-RU" dirty="0" smtClean="0">
                <a:latin typeface="Calibri"/>
              </a:rPr>
              <a:t>	эксклюзивные многочастичные конечные состояния =</a:t>
            </a:r>
            <a:r>
              <a:rPr lang="en-US" dirty="0" smtClean="0">
                <a:latin typeface="Calibri"/>
              </a:rPr>
              <a:t>&gt; </a:t>
            </a:r>
            <a:r>
              <a:rPr lang="ru-RU" dirty="0" smtClean="0">
                <a:latin typeface="Calibri"/>
              </a:rPr>
              <a:t>динамика (амплитудный анализ)</a:t>
            </a:r>
          </a:p>
          <a:p>
            <a:r>
              <a:rPr lang="ru-RU" dirty="0" smtClean="0">
                <a:latin typeface="Calibri"/>
              </a:rPr>
              <a:t>	</a:t>
            </a:r>
            <a:r>
              <a:rPr lang="ru-RU" dirty="0" smtClean="0"/>
              <a:t>(</a:t>
            </a:r>
            <a:r>
              <a:rPr lang="en-US" dirty="0" smtClean="0"/>
              <a:t>g-2</a:t>
            </a:r>
            <a:r>
              <a:rPr lang="ru-RU" dirty="0" smtClean="0"/>
              <a:t>)</a:t>
            </a:r>
            <a:r>
              <a:rPr lang="en-US" dirty="0" smtClean="0"/>
              <a:t>, </a:t>
            </a:r>
            <a:r>
              <a:rPr lang="el-GR" dirty="0" smtClean="0"/>
              <a:t>α</a:t>
            </a:r>
            <a:r>
              <a:rPr lang="en-US" dirty="0" smtClean="0"/>
              <a:t>(s), </a:t>
            </a:r>
            <a:r>
              <a:rPr lang="ru-RU" dirty="0" smtClean="0"/>
              <a:t>тест моделей </a:t>
            </a:r>
            <a:r>
              <a:rPr lang="en-US" dirty="0" err="1" smtClean="0"/>
              <a:t>pQCD</a:t>
            </a:r>
            <a:r>
              <a:rPr lang="ru-RU" dirty="0" smtClean="0"/>
              <a:t>, вычисления на решетках и др.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1872" y="2267296"/>
            <a:ext cx="11553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Физика барионов</a:t>
            </a:r>
          </a:p>
          <a:p>
            <a:r>
              <a:rPr lang="ru-RU" b="1" dirty="0" smtClean="0"/>
              <a:t>	</a:t>
            </a:r>
            <a:r>
              <a:rPr lang="ru-RU" dirty="0" smtClean="0"/>
              <a:t>ЭМ формфакторы гиперонов</a:t>
            </a:r>
          </a:p>
          <a:p>
            <a:r>
              <a:rPr lang="ru-RU" dirty="0" smtClean="0"/>
              <a:t>	относительная фаза ЭМФФ, поляризация гиперионов</a:t>
            </a:r>
          </a:p>
          <a:p>
            <a:r>
              <a:rPr lang="ru-RU" dirty="0" smtClean="0"/>
              <a:t>	взаимодействие в конечном состоянии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7495" y="5239047"/>
            <a:ext cx="11726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Дополнительные возможности:</a:t>
            </a:r>
          </a:p>
          <a:p>
            <a:pPr algn="just"/>
            <a:r>
              <a:rPr lang="ru-RU" dirty="0" smtClean="0"/>
              <a:t>	новая физика, </a:t>
            </a:r>
            <a:r>
              <a:rPr lang="en-US" dirty="0" err="1" smtClean="0"/>
              <a:t>e+e</a:t>
            </a:r>
            <a:r>
              <a:rPr lang="en-US" dirty="0" smtClean="0"/>
              <a:t>- =&gt; D*</a:t>
            </a:r>
            <a:r>
              <a:rPr lang="en-US" b="1" baseline="30000" dirty="0" smtClean="0"/>
              <a:t>0</a:t>
            </a:r>
            <a:r>
              <a:rPr lang="ru-RU" dirty="0" smtClean="0"/>
              <a:t> (большая статистика)</a:t>
            </a:r>
          </a:p>
          <a:p>
            <a:pPr algn="just"/>
            <a:r>
              <a:rPr lang="ru-RU" dirty="0" smtClean="0"/>
              <a:t>	энергетическое сканирование</a:t>
            </a:r>
            <a:r>
              <a:rPr lang="en-US" dirty="0" smtClean="0"/>
              <a:t> </a:t>
            </a:r>
            <a:r>
              <a:rPr lang="ru-RU" dirty="0" smtClean="0"/>
              <a:t>сечений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>
                <a:latin typeface="Calibri"/>
              </a:rPr>
              <a:t>→D</a:t>
            </a:r>
            <a:r>
              <a:rPr lang="en-US" dirty="0" smtClean="0"/>
              <a:t>D, DD</a:t>
            </a:r>
            <a:r>
              <a:rPr lang="el-GR" dirty="0" smtClean="0">
                <a:latin typeface="Calibri"/>
              </a:rPr>
              <a:t>π</a:t>
            </a:r>
            <a:r>
              <a:rPr lang="en-US" dirty="0" smtClean="0">
                <a:latin typeface="Calibri"/>
              </a:rPr>
              <a:t>, </a:t>
            </a:r>
            <a:r>
              <a:rPr lang="en-US" dirty="0" smtClean="0"/>
              <a:t>DD*, DD</a:t>
            </a:r>
            <a:r>
              <a:rPr lang="el-GR" dirty="0" smtClean="0">
                <a:latin typeface="Calibri"/>
              </a:rPr>
              <a:t>ππ</a:t>
            </a:r>
            <a:r>
              <a:rPr lang="en-US" dirty="0" smtClean="0">
                <a:latin typeface="Calibri"/>
              </a:rPr>
              <a:t>, </a:t>
            </a:r>
            <a:r>
              <a:rPr lang="en-US" dirty="0" smtClean="0"/>
              <a:t>D*D*…</a:t>
            </a:r>
            <a:r>
              <a:rPr lang="ru-RU" dirty="0" smtClean="0"/>
              <a:t> (повышенная энергия)</a:t>
            </a:r>
            <a:endParaRPr lang="ru-RU" dirty="0" smtClean="0">
              <a:latin typeface="Calibri"/>
            </a:endParaRPr>
          </a:p>
          <a:p>
            <a:pPr algn="just"/>
            <a:r>
              <a:rPr lang="ru-RU" dirty="0" smtClean="0">
                <a:latin typeface="Calibri"/>
              </a:rPr>
              <a:t>	двухфотонная физика, физика </a:t>
            </a:r>
            <a:r>
              <a:rPr lang="el-GR" dirty="0" smtClean="0">
                <a:latin typeface="Calibri"/>
              </a:rPr>
              <a:t>τ</a:t>
            </a:r>
            <a:r>
              <a:rPr lang="ru-RU" dirty="0" smtClean="0">
                <a:latin typeface="Calibri"/>
              </a:rPr>
              <a:t> и т.д.</a:t>
            </a:r>
            <a:r>
              <a:rPr lang="ru-RU" dirty="0" smtClean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6562" y="3628572"/>
            <a:ext cx="116940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Фабрика чармония (</a:t>
            </a:r>
            <a:r>
              <a:rPr lang="el-GR" b="1" dirty="0" smtClean="0">
                <a:latin typeface="Calibri"/>
              </a:rPr>
              <a:t>ψ</a:t>
            </a:r>
            <a:r>
              <a:rPr lang="en-US" b="1" dirty="0" smtClean="0">
                <a:latin typeface="Calibri"/>
              </a:rPr>
              <a:t>’, J/</a:t>
            </a:r>
            <a:r>
              <a:rPr lang="el-GR" b="1" dirty="0" smtClean="0">
                <a:latin typeface="Calibri"/>
              </a:rPr>
              <a:t>ψ</a:t>
            </a:r>
            <a:r>
              <a:rPr lang="en-US" b="1" dirty="0" smtClean="0">
                <a:latin typeface="Calibri"/>
              </a:rPr>
              <a:t>, </a:t>
            </a:r>
            <a:r>
              <a:rPr lang="ru-RU" b="1" dirty="0" smtClean="0">
                <a:latin typeface="Calibri"/>
              </a:rPr>
              <a:t>а также </a:t>
            </a:r>
            <a:r>
              <a:rPr lang="en-US" b="1" dirty="0" err="1" smtClean="0">
                <a:latin typeface="Calibri"/>
              </a:rPr>
              <a:t>h</a:t>
            </a:r>
            <a:r>
              <a:rPr lang="en-US" b="1" baseline="-25000" dirty="0" err="1" smtClean="0">
                <a:latin typeface="Calibri"/>
              </a:rPr>
              <a:t>c</a:t>
            </a:r>
            <a:r>
              <a:rPr lang="en-US" b="1" dirty="0" smtClean="0">
                <a:latin typeface="Calibri"/>
              </a:rPr>
              <a:t>, </a:t>
            </a:r>
            <a:r>
              <a:rPr lang="el-GR" b="1" dirty="0" smtClean="0">
                <a:latin typeface="Calibri"/>
              </a:rPr>
              <a:t>η</a:t>
            </a:r>
            <a:r>
              <a:rPr lang="en-US" b="1" baseline="-25000" dirty="0" smtClean="0">
                <a:latin typeface="Calibri"/>
              </a:rPr>
              <a:t>c</a:t>
            </a:r>
            <a:r>
              <a:rPr lang="en-US" b="1" dirty="0" smtClean="0">
                <a:latin typeface="Calibri"/>
              </a:rPr>
              <a:t>, </a:t>
            </a:r>
            <a:r>
              <a:rPr lang="el-GR" b="1" dirty="0" smtClean="0">
                <a:latin typeface="Calibri"/>
              </a:rPr>
              <a:t>χ</a:t>
            </a:r>
            <a:r>
              <a:rPr lang="en-US" b="1" baseline="-25000" dirty="0" smtClean="0">
                <a:latin typeface="Calibri"/>
              </a:rPr>
              <a:t>c</a:t>
            </a:r>
            <a:r>
              <a:rPr lang="ru-RU" b="1" dirty="0" smtClean="0"/>
              <a:t> в их распадах) </a:t>
            </a:r>
          </a:p>
          <a:p>
            <a:r>
              <a:rPr lang="ru-RU" b="1" dirty="0" smtClean="0"/>
              <a:t>	</a:t>
            </a:r>
            <a:r>
              <a:rPr lang="ru-RU" dirty="0" smtClean="0"/>
              <a:t>радиационные и адронные переходы в системе чармония</a:t>
            </a:r>
          </a:p>
          <a:p>
            <a:r>
              <a:rPr lang="ru-RU" dirty="0" smtClean="0"/>
              <a:t>	адронные распады чармония =</a:t>
            </a:r>
            <a:r>
              <a:rPr lang="en-US" dirty="0" smtClean="0"/>
              <a:t>&gt; </a:t>
            </a:r>
            <a:r>
              <a:rPr lang="ru-RU" dirty="0" smtClean="0"/>
              <a:t>спектроскопия легких адронов, поиск гибридов и глюболов</a:t>
            </a:r>
          </a:p>
          <a:p>
            <a:r>
              <a:rPr lang="ru-RU" dirty="0" smtClean="0"/>
              <a:t>	слабые распады </a:t>
            </a:r>
            <a:r>
              <a:rPr lang="en-US" dirty="0" smtClean="0"/>
              <a:t>J/</a:t>
            </a:r>
            <a:r>
              <a:rPr lang="el-GR" dirty="0" smtClean="0"/>
              <a:t>ψ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ru-RU" dirty="0" smtClean="0"/>
              <a:t>невидимые распады </a:t>
            </a:r>
            <a:r>
              <a:rPr lang="en-US" dirty="0" smtClean="0"/>
              <a:t>J/</a:t>
            </a:r>
            <a:r>
              <a:rPr lang="el-GR" dirty="0" smtClean="0"/>
              <a:t>ψ</a:t>
            </a:r>
            <a:r>
              <a:rPr lang="en-US" dirty="0" smtClean="0"/>
              <a:t> </a:t>
            </a:r>
            <a:r>
              <a:rPr lang="ru-RU" dirty="0" smtClean="0"/>
              <a:t>(поиск «темного» фотона, аксионы и др.)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54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A4B7EDED-7BE9-674D-913E-77DF8E93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3628" y="6462679"/>
            <a:ext cx="2743200" cy="365125"/>
          </a:xfrm>
        </p:spPr>
        <p:txBody>
          <a:bodyPr/>
          <a:lstStyle/>
          <a:p>
            <a:fld id="{8D598D76-E925-4834-9252-CB507BD6FEB2}" type="slidenum">
              <a:rPr lang="ru-RU" sz="2000" b="1" smtClean="0">
                <a:solidFill>
                  <a:schemeClr val="tx1"/>
                </a:solidFill>
              </a:rPr>
              <a:pPr/>
              <a:t>5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6"/>
          <p:cNvSpPr/>
          <p:nvPr/>
        </p:nvSpPr>
        <p:spPr>
          <a:xfrm>
            <a:off x="0" y="719378"/>
            <a:ext cx="12192000" cy="99924"/>
          </a:xfrm>
          <a:prstGeom prst="rect">
            <a:avLst/>
          </a:prstGeom>
          <a:solidFill>
            <a:srgbClr val="7030A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Group 37"/>
          <p:cNvGrpSpPr/>
          <p:nvPr/>
        </p:nvGrpSpPr>
        <p:grpSpPr>
          <a:xfrm>
            <a:off x="8900364" y="3173347"/>
            <a:ext cx="3017839" cy="2776870"/>
            <a:chOff x="8900364" y="3173347"/>
            <a:chExt cx="3017839" cy="2776870"/>
          </a:xfrm>
        </p:grpSpPr>
        <p:grpSp>
          <p:nvGrpSpPr>
            <p:cNvPr id="22" name="Group 21"/>
            <p:cNvGrpSpPr/>
            <p:nvPr/>
          </p:nvGrpSpPr>
          <p:grpSpPr>
            <a:xfrm>
              <a:off x="8900364" y="3635642"/>
              <a:ext cx="3017839" cy="2314575"/>
              <a:chOff x="368840" y="2160525"/>
              <a:chExt cx="3017839" cy="2314575"/>
            </a:xfrm>
          </p:grpSpPr>
          <p:pic>
            <p:nvPicPr>
              <p:cNvPr id="16" name="Picture 4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844" t="19531" r="19766" b="17773"/>
              <a:stretch>
                <a:fillRect/>
              </a:stretch>
            </p:blipFill>
            <p:spPr bwMode="auto">
              <a:xfrm>
                <a:off x="368840" y="2160525"/>
                <a:ext cx="3017839" cy="2314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4" descr="Belle-logo-2">
                <a:extLst>
                  <a:ext uri="{FF2B5EF4-FFF2-40B4-BE49-F238E27FC236}">
                    <a16:creationId xmlns:a16="http://schemas.microsoft.com/office/drawing/2014/main" id="{BE97C9CA-3B56-DC4B-8EE2-A014677C1A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20927" y="2317792"/>
                <a:ext cx="295275" cy="260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992038" y="2234242"/>
                <a:ext cx="414068" cy="301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id="{5C6E0721-B478-7E46-A022-07B1D5500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995" y="2276539"/>
                <a:ext cx="1215204" cy="3329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rot="5400000">
              <a:off x="9765104" y="4563373"/>
              <a:ext cx="2053086" cy="1588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10081406" y="4569124"/>
              <a:ext cx="2053086" cy="1588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ustomShape 5">
              <a:extLst>
                <a:ext uri="{FF2B5EF4-FFF2-40B4-BE49-F238E27FC236}">
                  <a16:creationId xmlns:a16="http://schemas.microsoft.com/office/drawing/2014/main" id="{73C17F42-887D-4B4F-A8F5-6A813882ED9F}"/>
                </a:ext>
              </a:extLst>
            </p:cNvPr>
            <p:cNvSpPr/>
            <p:nvPr/>
          </p:nvSpPr>
          <p:spPr>
            <a:xfrm>
              <a:off x="10382504" y="3173347"/>
              <a:ext cx="667940" cy="41768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108847" tIns="54423" rIns="108847" bIns="54423" anchor="t">
              <a:spAutoFit/>
            </a:bodyPr>
            <a:lstStyle/>
            <a:p>
              <a:pPr indent="-254700" algn="just">
                <a:buClr>
                  <a:srgbClr val="000000"/>
                </a:buClr>
              </a:pPr>
              <a:r>
                <a:rPr lang="en-US" sz="2000" b="1" dirty="0" smtClean="0">
                  <a:solidFill>
                    <a:srgbClr val="000000"/>
                  </a:solidFill>
                  <a:latin typeface="Calibri"/>
                  <a:cs typeface="Arial" panose="020B0604020202020204" pitchFamily="34" charset="0"/>
                </a:rPr>
                <a:t>BB</a:t>
              </a:r>
              <a:r>
                <a:rPr lang="en-US" sz="2000" b="1" baseline="30000" dirty="0" smtClean="0">
                  <a:solidFill>
                    <a:srgbClr val="000000"/>
                  </a:solidFill>
                  <a:latin typeface="Calibri"/>
                  <a:cs typeface="Arial" panose="020B0604020202020204" pitchFamily="34" charset="0"/>
                </a:rPr>
                <a:t>*</a:t>
              </a:r>
              <a:endParaRPr lang="ru-RU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ustomShape 5">
              <a:extLst>
                <a:ext uri="{FF2B5EF4-FFF2-40B4-BE49-F238E27FC236}">
                  <a16:creationId xmlns:a16="http://schemas.microsoft.com/office/drawing/2014/main" id="{73C17F42-887D-4B4F-A8F5-6A813882ED9F}"/>
                </a:ext>
              </a:extLst>
            </p:cNvPr>
            <p:cNvSpPr/>
            <p:nvPr/>
          </p:nvSpPr>
          <p:spPr>
            <a:xfrm>
              <a:off x="10983473" y="3179100"/>
              <a:ext cx="782960" cy="41768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108847" tIns="54423" rIns="108847" bIns="54423" anchor="t">
              <a:spAutoFit/>
            </a:bodyPr>
            <a:lstStyle/>
            <a:p>
              <a:pPr indent="-254700" algn="just">
                <a:buClr>
                  <a:srgbClr val="000000"/>
                </a:buClr>
              </a:pPr>
              <a:r>
                <a:rPr lang="en-US" sz="2000" b="1" dirty="0" smtClean="0">
                  <a:solidFill>
                    <a:srgbClr val="000000"/>
                  </a:solidFill>
                  <a:latin typeface="Calibri"/>
                  <a:cs typeface="Arial" panose="020B0604020202020204" pitchFamily="34" charset="0"/>
                </a:rPr>
                <a:t>B</a:t>
              </a:r>
              <a:r>
                <a:rPr lang="en-US" sz="2000" b="1" baseline="30000" dirty="0" smtClean="0">
                  <a:solidFill>
                    <a:srgbClr val="000000"/>
                  </a:solidFill>
                  <a:latin typeface="Calibri"/>
                  <a:cs typeface="Arial" panose="020B0604020202020204" pitchFamily="34" charset="0"/>
                </a:rPr>
                <a:t>*</a:t>
              </a:r>
              <a:r>
                <a:rPr lang="en-US" sz="2000" b="1" dirty="0" smtClean="0">
                  <a:solidFill>
                    <a:srgbClr val="000000"/>
                  </a:solidFill>
                  <a:latin typeface="Calibri"/>
                  <a:cs typeface="Arial" panose="020B0604020202020204" pitchFamily="34" charset="0"/>
                </a:rPr>
                <a:t>B</a:t>
              </a:r>
              <a:r>
                <a:rPr lang="en-US" sz="2000" b="1" baseline="30000" dirty="0" smtClean="0">
                  <a:solidFill>
                    <a:srgbClr val="000000"/>
                  </a:solidFill>
                  <a:latin typeface="Calibri"/>
                  <a:cs typeface="Arial" panose="020B0604020202020204" pitchFamily="34" charset="0"/>
                </a:rPr>
                <a:t>*</a:t>
              </a:r>
              <a:endParaRPr lang="ru-RU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75449"/>
            <a:ext cx="4348895" cy="311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09759" y="1648868"/>
            <a:ext cx="3686265" cy="355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3" name="Group 42"/>
          <p:cNvGrpSpPr/>
          <p:nvPr/>
        </p:nvGrpSpPr>
        <p:grpSpPr>
          <a:xfrm>
            <a:off x="3623094" y="2728103"/>
            <a:ext cx="4045789" cy="3111980"/>
            <a:chOff x="3200400" y="2745356"/>
            <a:chExt cx="4045789" cy="3111980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28205" y="2745356"/>
              <a:ext cx="3717984" cy="3056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Rectangle 41"/>
            <p:cNvSpPr/>
            <p:nvPr/>
          </p:nvSpPr>
          <p:spPr>
            <a:xfrm>
              <a:off x="3200400" y="5193102"/>
              <a:ext cx="526211" cy="664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007" y="3037448"/>
            <a:ext cx="4354902" cy="309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5" name="Group 29"/>
          <p:cNvGrpSpPr/>
          <p:nvPr/>
        </p:nvGrpSpPr>
        <p:grpSpPr>
          <a:xfrm>
            <a:off x="5639277" y="2751825"/>
            <a:ext cx="3228675" cy="3131389"/>
            <a:chOff x="5639277" y="2751825"/>
            <a:chExt cx="3228675" cy="3131389"/>
          </a:xfrm>
        </p:grpSpPr>
        <p:sp>
          <p:nvSpPr>
            <p:cNvPr id="46" name="Rectangle 45"/>
            <p:cNvSpPr/>
            <p:nvPr/>
          </p:nvSpPr>
          <p:spPr>
            <a:xfrm>
              <a:off x="8195094" y="3019245"/>
              <a:ext cx="362310" cy="586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36"/>
            <p:cNvGrpSpPr/>
            <p:nvPr/>
          </p:nvGrpSpPr>
          <p:grpSpPr>
            <a:xfrm>
              <a:off x="5639277" y="2751825"/>
              <a:ext cx="3228675" cy="3131389"/>
              <a:chOff x="5639277" y="2751825"/>
              <a:chExt cx="3228675" cy="3131389"/>
            </a:xfrm>
          </p:grpSpPr>
          <p:pic>
            <p:nvPicPr>
              <p:cNvPr id="49" name="Picture 5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639277" y="2751825"/>
                <a:ext cx="3206663" cy="3131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0" name="Прямоугольник 12"/>
              <p:cNvSpPr/>
              <p:nvPr/>
            </p:nvSpPr>
            <p:spPr>
              <a:xfrm>
                <a:off x="7537844" y="3570948"/>
                <a:ext cx="13301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  <a:latin typeface="Calibri"/>
                    <a:cs typeface="Arial" panose="020B0604020202020204" pitchFamily="34" charset="0"/>
                  </a:rPr>
                  <a:t>→ </a:t>
                </a:r>
                <a:r>
                  <a:rPr lang="en-US" dirty="0" err="1" smtClean="0">
                    <a:solidFill>
                      <a:srgbClr val="C00000"/>
                    </a:solidFill>
                    <a:latin typeface="Calibri"/>
                    <a:cs typeface="Arial" panose="020B0604020202020204" pitchFamily="34" charset="0"/>
                  </a:rPr>
                  <a:t>ppK</a:t>
                </a:r>
                <a:r>
                  <a:rPr lang="en-US" baseline="30000" dirty="0" smtClean="0">
                    <a:solidFill>
                      <a:srgbClr val="C00000"/>
                    </a:solidFill>
                    <a:latin typeface="Calibri"/>
                    <a:cs typeface="Arial" panose="020B0604020202020204" pitchFamily="34" charset="0"/>
                  </a:rPr>
                  <a:t>+</a:t>
                </a:r>
                <a:endParaRPr lang="en-US" baseline="30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1" name="Picture 14" descr="Belle-logo-2">
                <a:extLst>
                  <a:ext uri="{FF2B5EF4-FFF2-40B4-BE49-F238E27FC236}">
                    <a16:creationId xmlns:a16="http://schemas.microsoft.com/office/drawing/2014/main" id="{BE97C9CA-3B56-DC4B-8EE2-A014677C1A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59395" y="3065415"/>
                <a:ext cx="454876" cy="401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8" name="Прямоугольник 12"/>
            <p:cNvSpPr/>
            <p:nvPr/>
          </p:nvSpPr>
          <p:spPr>
            <a:xfrm>
              <a:off x="8199203" y="3386921"/>
              <a:ext cx="3754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</a:t>
              </a:r>
              <a:endParaRPr lang="en-US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CustomShape 5">
            <a:extLst>
              <a:ext uri="{FF2B5EF4-FFF2-40B4-BE49-F238E27FC236}">
                <a16:creationId xmlns:a16="http://schemas.microsoft.com/office/drawing/2014/main" id="{73C17F42-887D-4B4F-A8F5-6A813882ED9F}"/>
              </a:ext>
            </a:extLst>
          </p:cNvPr>
          <p:cNvSpPr/>
          <p:nvPr/>
        </p:nvSpPr>
        <p:spPr>
          <a:xfrm>
            <a:off x="0" y="834106"/>
            <a:ext cx="12191999" cy="7254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847" tIns="54423" rIns="108847" bIns="54423" anchor="t">
            <a:spAutoFit/>
          </a:bodyPr>
          <a:lstStyle/>
          <a:p>
            <a:pPr indent="-254700" algn="just">
              <a:buClr>
                <a:srgbClr val="000000"/>
              </a:buClr>
            </a:pPr>
            <a:r>
              <a:rPr lang="ru-RU" sz="2000" b="1" dirty="0" smtClean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Обнаружено </a:t>
            </a:r>
            <a:r>
              <a:rPr lang="ru-RU" sz="2000" b="1" dirty="0" smtClean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множество (десятки!) </a:t>
            </a:r>
            <a:r>
              <a:rPr lang="ru-RU" sz="2000" b="1" dirty="0" smtClean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структур </a:t>
            </a:r>
            <a:r>
              <a:rPr lang="ru-RU" sz="2000" b="1" dirty="0" smtClean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в системах с тяжелыми кварками (</a:t>
            </a:r>
            <a:r>
              <a:rPr lang="en-US" sz="2000" b="1" dirty="0" smtClean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c, b</a:t>
            </a:r>
            <a:r>
              <a:rPr lang="ru-RU" sz="2000" b="1" dirty="0" smtClean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), как правило </a:t>
            </a:r>
            <a:r>
              <a:rPr lang="ru-RU" sz="2000" b="1" dirty="0" smtClean="0">
                <a:solidFill>
                  <a:srgbClr val="C00000"/>
                </a:solidFill>
                <a:ea typeface="ＭＳ Ｐゴシック"/>
                <a:cs typeface="Arial" pitchFamily="34" charset="0"/>
              </a:rPr>
              <a:t>вблизи порогов рождения</a:t>
            </a:r>
            <a:r>
              <a:rPr lang="ru-RU" sz="2000" b="1" dirty="0" smtClean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 систем стабильных (в масштабе сильного взаимодействия) частиц (</a:t>
            </a:r>
            <a:r>
              <a:rPr lang="en-US" sz="2000" b="1" dirty="0" smtClean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B,D,J/</a:t>
            </a:r>
            <a:r>
              <a:rPr lang="el-GR" sz="2000" b="1" dirty="0" smtClean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ψ</a:t>
            </a:r>
            <a:r>
              <a:rPr lang="en-US" sz="2000" b="1" dirty="0" smtClean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…</a:t>
            </a:r>
            <a:r>
              <a:rPr lang="ru-RU" sz="2000" b="1" dirty="0" smtClean="0">
                <a:solidFill>
                  <a:srgbClr val="000000"/>
                </a:solidFill>
                <a:ea typeface="ＭＳ Ｐゴシック"/>
                <a:cs typeface="Arial" pitchFamily="34" charset="0"/>
              </a:rPr>
              <a:t>).</a:t>
            </a:r>
            <a:endParaRPr lang="ru-RU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CustomShape 5">
            <a:extLst>
              <a:ext uri="{FF2B5EF4-FFF2-40B4-BE49-F238E27FC236}">
                <a16:creationId xmlns:a16="http://schemas.microsoft.com/office/drawing/2014/main" id="{73C17F42-887D-4B4F-A8F5-6A813882ED9F}"/>
              </a:ext>
            </a:extLst>
          </p:cNvPr>
          <p:cNvSpPr/>
          <p:nvPr/>
        </p:nvSpPr>
        <p:spPr>
          <a:xfrm>
            <a:off x="1" y="6005319"/>
            <a:ext cx="12192000" cy="7870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847" tIns="54423" rIns="108847" bIns="54423" anchor="t">
            <a:spAutoFit/>
          </a:bodyPr>
          <a:lstStyle/>
          <a:p>
            <a:pPr indent="-254700" algn="just">
              <a:buClr>
                <a:srgbClr val="000000"/>
              </a:buClr>
            </a:pPr>
            <a:r>
              <a:rPr lang="ru-RU" sz="2000" b="1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В системах, состоящих из легких кварков (</a:t>
            </a:r>
            <a:r>
              <a:rPr lang="en-US" sz="2000" b="1" dirty="0" err="1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u,d,s</a:t>
            </a:r>
            <a:r>
              <a:rPr lang="ru-RU" sz="2000" b="1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), эти эффекты еще </a:t>
            </a:r>
            <a:r>
              <a:rPr lang="ru-RU" sz="2400" b="1" dirty="0" smtClean="0">
                <a:solidFill>
                  <a:srgbClr val="C00000"/>
                </a:solidFill>
                <a:ea typeface="ＭＳ Ｐゴシック"/>
                <a:cs typeface="Arial" panose="020B0604020202020204" pitchFamily="34" charset="0"/>
              </a:rPr>
              <a:t>изучены очень плохо</a:t>
            </a:r>
            <a:r>
              <a:rPr lang="ru-RU" sz="2000" b="1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. Однако уже есть первые указания. </a:t>
            </a:r>
            <a:r>
              <a:rPr lang="ru-RU" sz="2000" b="1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(</a:t>
            </a:r>
            <a:r>
              <a:rPr lang="ru-RU" sz="2000" dirty="0" smtClean="0">
                <a:solidFill>
                  <a:srgbClr val="C00000"/>
                </a:solidFill>
                <a:ea typeface="ＭＳ Ｐゴシック"/>
                <a:cs typeface="Arial" panose="020B0604020202020204" pitchFamily="34" charset="0"/>
              </a:rPr>
              <a:t>доклад </a:t>
            </a:r>
            <a:r>
              <a:rPr lang="ru-RU" sz="2000" dirty="0" err="1" smtClean="0">
                <a:solidFill>
                  <a:srgbClr val="C00000"/>
                </a:solidFill>
                <a:ea typeface="ＭＳ Ｐゴシック"/>
                <a:cs typeface="Arial" panose="020B0604020202020204" pitchFamily="34" charset="0"/>
              </a:rPr>
              <a:t>Л.Кардапольцева</a:t>
            </a:r>
            <a:r>
              <a:rPr lang="ru-RU" sz="2000" dirty="0" smtClean="0">
                <a:solidFill>
                  <a:srgbClr val="C00000"/>
                </a:solidFill>
                <a:ea typeface="ＭＳ Ｐゴシック"/>
                <a:cs typeface="Arial" panose="020B0604020202020204" pitchFamily="34" charset="0"/>
              </a:rPr>
              <a:t> на рабочем совещании ВЭПП-2000/ВЭПП-6</a:t>
            </a:r>
            <a:r>
              <a:rPr lang="ru-RU" sz="2000" b="1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)</a:t>
            </a:r>
            <a:endParaRPr lang="ru-RU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0" name="Заголовок 2"/>
          <p:cNvSpPr txBox="1">
            <a:spLocks/>
          </p:cNvSpPr>
          <p:nvPr/>
        </p:nvSpPr>
        <p:spPr>
          <a:xfrm>
            <a:off x="0" y="0"/>
            <a:ext cx="12192000" cy="72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Большая статистика     Новые эффекты</a:t>
            </a:r>
          </a:p>
        </p:txBody>
      </p:sp>
      <p:grpSp>
        <p:nvGrpSpPr>
          <p:cNvPr id="32" name="Group 17"/>
          <p:cNvGrpSpPr/>
          <p:nvPr/>
        </p:nvGrpSpPr>
        <p:grpSpPr>
          <a:xfrm>
            <a:off x="6256321" y="-39755"/>
            <a:ext cx="909130" cy="840160"/>
            <a:chOff x="7886344" y="1526650"/>
            <a:chExt cx="909130" cy="840160"/>
          </a:xfrm>
        </p:grpSpPr>
        <p:sp>
          <p:nvSpPr>
            <p:cNvPr id="33" name="CustomShape 5">
              <a:extLst>
                <a:ext uri="{FF2B5EF4-FFF2-40B4-BE49-F238E27FC236}">
                  <a16:creationId xmlns:a16="http://schemas.microsoft.com/office/drawing/2014/main" id="{73C17F42-887D-4B4F-A8F5-6A813882ED9F}"/>
                </a:ext>
              </a:extLst>
            </p:cNvPr>
            <p:cNvSpPr/>
            <p:nvPr/>
          </p:nvSpPr>
          <p:spPr>
            <a:xfrm>
              <a:off x="7886344" y="1526650"/>
              <a:ext cx="907799" cy="66390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108847" tIns="54423" rIns="108847" bIns="54423" anchor="t">
              <a:spAutoFit/>
            </a:bodyPr>
            <a:lstStyle/>
            <a:p>
              <a:pPr indent="-254700" algn="just">
                <a:buClr>
                  <a:srgbClr val="000000"/>
                </a:buClr>
              </a:pPr>
              <a:r>
                <a:rPr lang="ru-RU" sz="3600" b="1" dirty="0" smtClean="0">
                  <a:solidFill>
                    <a:srgbClr val="000000"/>
                  </a:solidFill>
                  <a:latin typeface="Calibri"/>
                  <a:ea typeface="ＭＳ Ｐゴシック"/>
                  <a:cs typeface="Arial" panose="020B0604020202020204" pitchFamily="34" charset="0"/>
                </a:rPr>
                <a:t>—</a:t>
              </a:r>
              <a:endParaRPr 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CustomShape 5">
              <a:extLst>
                <a:ext uri="{FF2B5EF4-FFF2-40B4-BE49-F238E27FC236}">
                  <a16:creationId xmlns:a16="http://schemas.microsoft.com/office/drawing/2014/main" id="{73C17F42-887D-4B4F-A8F5-6A813882ED9F}"/>
                </a:ext>
              </a:extLst>
            </p:cNvPr>
            <p:cNvSpPr/>
            <p:nvPr/>
          </p:nvSpPr>
          <p:spPr>
            <a:xfrm>
              <a:off x="7887675" y="1615442"/>
              <a:ext cx="907799" cy="66390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108847" tIns="54423" rIns="108847" bIns="54423" anchor="t">
              <a:spAutoFit/>
            </a:bodyPr>
            <a:lstStyle/>
            <a:p>
              <a:pPr indent="-254700" algn="just">
                <a:buClr>
                  <a:srgbClr val="000000"/>
                </a:buClr>
              </a:pPr>
              <a:r>
                <a:rPr lang="ru-RU" sz="3600" b="1" dirty="0" smtClean="0">
                  <a:solidFill>
                    <a:srgbClr val="000000"/>
                  </a:solidFill>
                  <a:latin typeface="Calibri"/>
                  <a:ea typeface="ＭＳ Ｐゴシック"/>
                  <a:cs typeface="Arial" panose="020B0604020202020204" pitchFamily="34" charset="0"/>
                </a:rPr>
                <a:t>—</a:t>
              </a:r>
              <a:endParaRPr 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CustomShape 5">
              <a:extLst>
                <a:ext uri="{FF2B5EF4-FFF2-40B4-BE49-F238E27FC236}">
                  <a16:creationId xmlns:a16="http://schemas.microsoft.com/office/drawing/2014/main" id="{73C17F42-887D-4B4F-A8F5-6A813882ED9F}"/>
                </a:ext>
              </a:extLst>
            </p:cNvPr>
            <p:cNvSpPr/>
            <p:nvPr/>
          </p:nvSpPr>
          <p:spPr>
            <a:xfrm>
              <a:off x="7887675" y="1702903"/>
              <a:ext cx="907799" cy="66390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108847" tIns="54423" rIns="108847" bIns="54423" anchor="t">
              <a:spAutoFit/>
            </a:bodyPr>
            <a:lstStyle/>
            <a:p>
              <a:pPr indent="-254700" algn="just">
                <a:buClr>
                  <a:srgbClr val="000000"/>
                </a:buClr>
              </a:pPr>
              <a:r>
                <a:rPr lang="ru-RU" sz="3600" b="1" dirty="0" smtClean="0">
                  <a:solidFill>
                    <a:srgbClr val="000000"/>
                  </a:solidFill>
                  <a:latin typeface="Calibri"/>
                  <a:ea typeface="ＭＳ Ｐゴシック"/>
                  <a:cs typeface="Arial" panose="020B0604020202020204" pitchFamily="34" charset="0"/>
                </a:rPr>
                <a:t>—</a:t>
              </a:r>
              <a:endParaRPr 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46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12192000" cy="72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Физика чармония</a:t>
            </a:r>
            <a:endParaRPr lang="ru-RU" sz="4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A4B7EDED-7BE9-674D-913E-77DF8E93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3628" y="6462679"/>
            <a:ext cx="2743200" cy="365125"/>
          </a:xfrm>
        </p:spPr>
        <p:txBody>
          <a:bodyPr/>
          <a:lstStyle/>
          <a:p>
            <a:fld id="{8D598D76-E925-4834-9252-CB507BD6FEB2}" type="slidenum">
              <a:rPr lang="ru-RU" sz="2000" b="1" smtClean="0">
                <a:solidFill>
                  <a:schemeClr val="tx1"/>
                </a:solidFill>
              </a:rPr>
              <a:pPr/>
              <a:t>6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6"/>
          <p:cNvSpPr/>
          <p:nvPr/>
        </p:nvSpPr>
        <p:spPr>
          <a:xfrm>
            <a:off x="0" y="719378"/>
            <a:ext cx="12192000" cy="99924"/>
          </a:xfrm>
          <a:prstGeom prst="rect">
            <a:avLst/>
          </a:prstGeom>
          <a:solidFill>
            <a:srgbClr val="7030A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142" y="1453730"/>
            <a:ext cx="5986372" cy="268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11124215" y="2473686"/>
            <a:ext cx="948520" cy="593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stomShape 5">
            <a:extLst>
              <a:ext uri="{FF2B5EF4-FFF2-40B4-BE49-F238E27FC236}">
                <a16:creationId xmlns:a16="http://schemas.microsoft.com/office/drawing/2014/main" id="{73C17F42-887D-4B4F-A8F5-6A813882ED9F}"/>
              </a:ext>
            </a:extLst>
          </p:cNvPr>
          <p:cNvSpPr/>
          <p:nvPr/>
        </p:nvSpPr>
        <p:spPr>
          <a:xfrm>
            <a:off x="6195271" y="1409719"/>
            <a:ext cx="5877464" cy="4484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847" tIns="54423" rIns="108847" bIns="54423" anchor="t">
            <a:spAutoFit/>
          </a:bodyPr>
          <a:lstStyle/>
          <a:p>
            <a:pPr indent="-254700" algn="just">
              <a:buClr>
                <a:srgbClr val="000000"/>
              </a:buClr>
            </a:pPr>
            <a:r>
              <a:rPr lang="ru-RU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Большой объем данных на </a:t>
            </a:r>
            <a:r>
              <a:rPr lang="el-GR" sz="2200" b="1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ψ</a:t>
            </a:r>
            <a:r>
              <a:rPr lang="ru-RU" sz="2200" b="1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 и </a:t>
            </a:r>
            <a:r>
              <a:rPr lang="el-GR" sz="2200" b="1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ψ</a:t>
            </a:r>
            <a:r>
              <a:rPr lang="en-US" sz="2200" b="1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’</a:t>
            </a:r>
            <a:r>
              <a:rPr lang="ru-RU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stomShape 5">
            <a:extLst>
              <a:ext uri="{FF2B5EF4-FFF2-40B4-BE49-F238E27FC236}">
                <a16:creationId xmlns:a16="http://schemas.microsoft.com/office/drawing/2014/main" id="{73C17F42-887D-4B4F-A8F5-6A813882ED9F}"/>
              </a:ext>
            </a:extLst>
          </p:cNvPr>
          <p:cNvSpPr/>
          <p:nvPr/>
        </p:nvSpPr>
        <p:spPr>
          <a:xfrm>
            <a:off x="6376951" y="1862137"/>
            <a:ext cx="5695784" cy="9409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847" tIns="54423" rIns="108847" bIns="54423" anchor="t">
            <a:spAutoFit/>
          </a:bodyPr>
          <a:lstStyle/>
          <a:p>
            <a:pPr indent="-254700" algn="just">
              <a:buClr>
                <a:srgbClr val="000000"/>
              </a:buClr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– позволит исследовать свойства «легких» (до порога рождение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DD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системы) состояний чармония с высокой точностью;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stomShape 5">
            <a:extLst>
              <a:ext uri="{FF2B5EF4-FFF2-40B4-BE49-F238E27FC236}">
                <a16:creationId xmlns:a16="http://schemas.microsoft.com/office/drawing/2014/main" id="{73C17F42-887D-4B4F-A8F5-6A813882ED9F}"/>
              </a:ext>
            </a:extLst>
          </p:cNvPr>
          <p:cNvSpPr/>
          <p:nvPr/>
        </p:nvSpPr>
        <p:spPr>
          <a:xfrm>
            <a:off x="6367800" y="4906031"/>
            <a:ext cx="5704935" cy="14949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847" tIns="54423" rIns="108847" bIns="54423" anchor="t">
            <a:spAutoFit/>
          </a:bodyPr>
          <a:lstStyle/>
          <a:p>
            <a:pPr indent="-254700" algn="just">
              <a:buClr>
                <a:srgbClr val="000000"/>
              </a:buClr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распад чармония происходит через аннигиляцию   с и анти-с кварков в систему глюоны+фотоны =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&gt;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глюонно обогащенная среда, возможно рождение «экзотических» кварк-глюонных систем (гибриды) или чисто глюонных систем (глюболы);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stomShape 5">
            <a:extLst>
              <a:ext uri="{FF2B5EF4-FFF2-40B4-BE49-F238E27FC236}">
                <a16:creationId xmlns:a16="http://schemas.microsoft.com/office/drawing/2014/main" id="{73C17F42-887D-4B4F-A8F5-6A813882ED9F}"/>
              </a:ext>
            </a:extLst>
          </p:cNvPr>
          <p:cNvSpPr/>
          <p:nvPr/>
        </p:nvSpPr>
        <p:spPr>
          <a:xfrm>
            <a:off x="6361049" y="3489885"/>
            <a:ext cx="5711686" cy="12179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847" tIns="54423" rIns="108847" bIns="54423" anchor="t">
            <a:spAutoFit/>
          </a:bodyPr>
          <a:lstStyle/>
          <a:p>
            <a:pPr indent="-254700" algn="just">
              <a:buClr>
                <a:srgbClr val="000000"/>
              </a:buClr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– предоставляет широкие возможности по исследованию структуры систем легких кварков в адронных (многочастичных) распадах чармония;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stomShape 5">
            <a:extLst>
              <a:ext uri="{FF2B5EF4-FFF2-40B4-BE49-F238E27FC236}">
                <a16:creationId xmlns:a16="http://schemas.microsoft.com/office/drawing/2014/main" id="{73C17F42-887D-4B4F-A8F5-6A813882ED9F}"/>
              </a:ext>
            </a:extLst>
          </p:cNvPr>
          <p:cNvSpPr/>
          <p:nvPr/>
        </p:nvSpPr>
        <p:spPr>
          <a:xfrm>
            <a:off x="8951823" y="1868774"/>
            <a:ext cx="214611" cy="4176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847" tIns="54423" rIns="108847" bIns="54423" anchor="t">
            <a:spAutoFit/>
          </a:bodyPr>
          <a:lstStyle/>
          <a:p>
            <a:pPr indent="-254700" algn="just">
              <a:buClr>
                <a:srgbClr val="000000"/>
              </a:buClr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_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6EB7EB2-393D-51BA-FEDC-B9E0A3F9B6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6552" y="4330617"/>
          <a:ext cx="5920293" cy="2346960"/>
        </p:xfrm>
        <a:graphic>
          <a:graphicData uri="http://schemas.openxmlformats.org/drawingml/2006/table">
            <a:tbl>
              <a:tblPr firstRow="1" bandRow="1"/>
              <a:tblGrid>
                <a:gridCol w="1760310">
                  <a:extLst>
                    <a:ext uri="{9D8B030D-6E8A-4147-A177-3AD203B41FA5}">
                      <a16:colId xmlns:a16="http://schemas.microsoft.com/office/drawing/2014/main" val="2906388034"/>
                    </a:ext>
                  </a:extLst>
                </a:gridCol>
                <a:gridCol w="4159983">
                  <a:extLst>
                    <a:ext uri="{9D8B030D-6E8A-4147-A177-3AD203B41FA5}">
                      <a16:colId xmlns:a16="http://schemas.microsoft.com/office/drawing/2014/main" val="2354397458"/>
                    </a:ext>
                  </a:extLst>
                </a:gridCol>
              </a:tblGrid>
              <a:tr h="30933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Чармоний</a:t>
                      </a:r>
                      <a:endParaRPr lang="x-none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16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Полный известный </a:t>
                      </a:r>
                      <a:r>
                        <a:rPr lang="ru-RU" sz="1600" dirty="0" err="1"/>
                        <a:t>бранчинг</a:t>
                      </a:r>
                      <a:endParaRPr lang="x-none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1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62656"/>
                  </a:ext>
                </a:extLst>
              </a:tr>
              <a:tr h="30933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x-none" sz="160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𝜂</a:t>
                      </a:r>
                      <a:r>
                        <a:rPr lang="x-none" sz="1600" i="0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</a:t>
                      </a:r>
                      <a:endParaRPr lang="x-none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1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x-none" sz="1600" dirty="0"/>
                        <a:t>60 %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1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250825"/>
                  </a:ext>
                </a:extLst>
              </a:tr>
              <a:tr h="30933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x-none" sz="160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𝜒</a:t>
                      </a:r>
                      <a:r>
                        <a:rPr lang="x-none" sz="1600" i="0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c0</a:t>
                      </a:r>
                      <a:endParaRPr lang="x-none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1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x-none" sz="1600" dirty="0"/>
                        <a:t>30 %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1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323136"/>
                  </a:ext>
                </a:extLst>
              </a:tr>
              <a:tr h="30933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x-none" sz="160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𝜒</a:t>
                      </a:r>
                      <a:r>
                        <a:rPr lang="x-none" sz="1600" i="0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c1</a:t>
                      </a:r>
                      <a:endParaRPr lang="x-none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1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x-none" sz="1600" dirty="0"/>
                        <a:t>50 %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1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092989"/>
                  </a:ext>
                </a:extLst>
              </a:tr>
              <a:tr h="30933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x-none" sz="1600" dirty="0"/>
                        <a:t>h</a:t>
                      </a:r>
                      <a:r>
                        <a:rPr lang="x-none" sz="1600" baseline="-25000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1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x-none" sz="1600" dirty="0"/>
                        <a:t>70 %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1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818494"/>
                  </a:ext>
                </a:extLst>
              </a:tr>
              <a:tr h="30933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x-none" sz="160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𝜒</a:t>
                      </a:r>
                      <a:r>
                        <a:rPr lang="x-none" sz="1600" i="0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1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x-none" sz="1600" dirty="0"/>
                        <a:t>30 %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1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15361"/>
                  </a:ext>
                </a:extLst>
              </a:tr>
              <a:tr h="30933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𝜂</a:t>
                      </a:r>
                      <a:r>
                        <a:rPr lang="x-none" sz="1600" i="0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</a:t>
                      </a:r>
                      <a:r>
                        <a:rPr lang="ru-RU" sz="160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(2</a:t>
                      </a:r>
                      <a:r>
                        <a:rPr lang="en-US" sz="160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</a:t>
                      </a:r>
                      <a:r>
                        <a:rPr lang="ru-RU" sz="160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  <a:endParaRPr lang="x-none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1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x-none" sz="1600" dirty="0"/>
                        <a:t>10 %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1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280442"/>
                  </a:ext>
                </a:extLst>
              </a:tr>
            </a:tbl>
          </a:graphicData>
        </a:graphic>
      </p:graphicFrame>
      <p:sp>
        <p:nvSpPr>
          <p:cNvPr id="18" name="CustomShape 5">
            <a:extLst>
              <a:ext uri="{FF2B5EF4-FFF2-40B4-BE49-F238E27FC236}">
                <a16:creationId xmlns:a16="http://schemas.microsoft.com/office/drawing/2014/main" id="{73C17F42-887D-4B4F-A8F5-6A813882ED9F}"/>
              </a:ext>
            </a:extLst>
          </p:cNvPr>
          <p:cNvSpPr/>
          <p:nvPr/>
        </p:nvSpPr>
        <p:spPr>
          <a:xfrm>
            <a:off x="6265632" y="2729507"/>
            <a:ext cx="5807104" cy="4176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847" tIns="54423" rIns="108847" bIns="54423" anchor="t">
            <a:spAutoFit/>
          </a:bodyPr>
          <a:lstStyle/>
          <a:p>
            <a:pPr indent="-254700" algn="just">
              <a:buClr>
                <a:srgbClr val="000000"/>
              </a:buClr>
            </a:pPr>
            <a:r>
              <a:rPr lang="ru-RU" sz="2000" b="1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  </a:t>
            </a:r>
            <a:r>
              <a:rPr lang="ru-RU" sz="2000" b="1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(</a:t>
            </a:r>
            <a:r>
              <a:rPr lang="ru-RU" sz="2000" dirty="0" smtClean="0">
                <a:solidFill>
                  <a:srgbClr val="C00000"/>
                </a:solidFill>
                <a:ea typeface="ＭＳ Ｐゴシック"/>
                <a:cs typeface="Arial" panose="020B0604020202020204" pitchFamily="34" charset="0"/>
              </a:rPr>
              <a:t>доклад </a:t>
            </a:r>
            <a:r>
              <a:rPr lang="ru-RU" sz="2000" dirty="0" smtClean="0">
                <a:solidFill>
                  <a:srgbClr val="C00000"/>
                </a:solidFill>
                <a:ea typeface="ＭＳ Ｐゴシック"/>
                <a:cs typeface="Arial" panose="020B0604020202020204" pitchFamily="34" charset="0"/>
              </a:rPr>
              <a:t>А.Винокуровой</a:t>
            </a:r>
            <a:r>
              <a:rPr lang="ru-RU" sz="2000" b="1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)</a:t>
            </a:r>
            <a:endParaRPr lang="ru-RU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CustomShape 5">
            <a:extLst>
              <a:ext uri="{FF2B5EF4-FFF2-40B4-BE49-F238E27FC236}">
                <a16:creationId xmlns:a16="http://schemas.microsoft.com/office/drawing/2014/main" id="{73C17F42-887D-4B4F-A8F5-6A813882ED9F}"/>
              </a:ext>
            </a:extLst>
          </p:cNvPr>
          <p:cNvSpPr/>
          <p:nvPr/>
        </p:nvSpPr>
        <p:spPr>
          <a:xfrm>
            <a:off x="6265631" y="6285084"/>
            <a:ext cx="5807104" cy="4176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847" tIns="54423" rIns="108847" bIns="54423" anchor="t">
            <a:spAutoFit/>
          </a:bodyPr>
          <a:lstStyle/>
          <a:p>
            <a:pPr indent="-254700" algn="just">
              <a:buClr>
                <a:srgbClr val="000000"/>
              </a:buClr>
            </a:pPr>
            <a:r>
              <a:rPr lang="ru-RU" sz="2000" b="1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  </a:t>
            </a:r>
            <a:r>
              <a:rPr lang="ru-RU" sz="2000" b="1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(</a:t>
            </a:r>
            <a:r>
              <a:rPr lang="ru-RU" sz="2000" dirty="0" smtClean="0">
                <a:solidFill>
                  <a:srgbClr val="C00000"/>
                </a:solidFill>
                <a:ea typeface="ＭＳ Ｐゴシック"/>
                <a:cs typeface="Arial" panose="020B0604020202020204" pitchFamily="34" charset="0"/>
              </a:rPr>
              <a:t>доклад </a:t>
            </a:r>
            <a:r>
              <a:rPr lang="ru-RU" sz="2000" dirty="0" smtClean="0">
                <a:solidFill>
                  <a:srgbClr val="C00000"/>
                </a:solidFill>
                <a:ea typeface="ＭＳ Ｐゴシック"/>
                <a:cs typeface="Arial" panose="020B0604020202020204" pitchFamily="34" charset="0"/>
              </a:rPr>
              <a:t>Л.Кардапольцева</a:t>
            </a:r>
            <a:r>
              <a:rPr lang="ru-RU" sz="2000" b="1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)</a:t>
            </a:r>
            <a:endParaRPr lang="ru-RU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56097" y="2091172"/>
            <a:ext cx="890546" cy="2027583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9FB8BF-582F-4629-908B-B980B0E8B917}"/>
              </a:ext>
            </a:extLst>
          </p:cNvPr>
          <p:cNvSpPr txBox="1"/>
          <p:nvPr/>
        </p:nvSpPr>
        <p:spPr>
          <a:xfrm>
            <a:off x="111325" y="815229"/>
            <a:ext cx="3244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BESIII </a:t>
            </a:r>
            <a:r>
              <a:rPr lang="ru-RU" dirty="0" smtClean="0">
                <a:ea typeface="Cambria Math" panose="02040503050406030204" pitchFamily="18" charset="0"/>
              </a:rPr>
              <a:t>На </a:t>
            </a:r>
            <a:r>
              <a:rPr lang="ru-RU" dirty="0">
                <a:ea typeface="Cambria Math" panose="02040503050406030204" pitchFamily="18" charset="0"/>
              </a:rPr>
              <a:t>данный момент: </a:t>
            </a:r>
          </a:p>
          <a:p>
            <a:r>
              <a:rPr lang="ru-RU" dirty="0">
                <a:ea typeface="Cambria Math" panose="02040503050406030204" pitchFamily="18" charset="0"/>
              </a:rPr>
              <a:t>∼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x-none" dirty="0">
                <a:ea typeface="Cambria Math" panose="02040503050406030204" pitchFamily="18" charset="0"/>
              </a:rPr>
              <a:t>10</a:t>
            </a:r>
            <a:r>
              <a:rPr lang="ru-RU" baseline="30000" dirty="0">
                <a:ea typeface="Cambria Math" panose="02040503050406030204" pitchFamily="18" charset="0"/>
              </a:rPr>
              <a:t>10</a:t>
            </a:r>
            <a:r>
              <a:rPr lang="ru-RU" dirty="0">
                <a:ea typeface="Cambria Math" panose="02040503050406030204" pitchFamily="18" charset="0"/>
              </a:rPr>
              <a:t> </a:t>
            </a:r>
            <a:r>
              <a:rPr lang="x-none" dirty="0">
                <a:latin typeface="Cambria Math" panose="02040503050406030204" pitchFamily="18" charset="0"/>
                <a:ea typeface="Cambria Math" panose="02040503050406030204" pitchFamily="18" charset="0"/>
              </a:rPr>
              <a:t>J</a:t>
            </a:r>
            <a:r>
              <a:rPr lang="x-none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x-none" smtClean="0">
                <a:latin typeface="Cambria Math" panose="02040503050406030204" pitchFamily="18" charset="0"/>
                <a:ea typeface="Cambria Math" panose="02040503050406030204" pitchFamily="18" charset="0"/>
              </a:rPr>
              <a:t>𝜓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  <a:r>
              <a:rPr lang="ru-RU" dirty="0" smtClean="0">
                <a:ea typeface="Cambria Math" panose="02040503050406030204" pitchFamily="18" charset="0"/>
              </a:rPr>
              <a:t>∼</a:t>
            </a:r>
            <a:r>
              <a:rPr lang="en-US" dirty="0" smtClean="0">
                <a:ea typeface="Cambria Math" panose="02040503050406030204" pitchFamily="18" charset="0"/>
              </a:rPr>
              <a:t> </a:t>
            </a:r>
            <a:r>
              <a:rPr lang="ru-RU" dirty="0">
                <a:ea typeface="Cambria Math" panose="02040503050406030204" pitchFamily="18" charset="0"/>
              </a:rPr>
              <a:t>3</a:t>
            </a:r>
            <a:r>
              <a:rPr lang="x-none" dirty="0">
                <a:ea typeface="Cambria Math" panose="02040503050406030204" pitchFamily="18" charset="0"/>
              </a:rPr>
              <a:t> × </a:t>
            </a:r>
            <a:r>
              <a:rPr lang="ru-RU" dirty="0">
                <a:ea typeface="Cambria Math" panose="02040503050406030204" pitchFamily="18" charset="0"/>
              </a:rPr>
              <a:t>1</a:t>
            </a:r>
            <a:r>
              <a:rPr lang="x-none" dirty="0">
                <a:ea typeface="Cambria Math" panose="02040503050406030204" pitchFamily="18" charset="0"/>
              </a:rPr>
              <a:t>0</a:t>
            </a:r>
            <a:r>
              <a:rPr lang="ru-RU" baseline="30000" dirty="0">
                <a:ea typeface="Cambria Math" panose="02040503050406030204" pitchFamily="18" charset="0"/>
              </a:rPr>
              <a:t>9</a:t>
            </a:r>
            <a:r>
              <a:rPr lang="ru-RU" dirty="0">
                <a:ea typeface="Cambria Math" panose="02040503050406030204" pitchFamily="18" charset="0"/>
              </a:rPr>
              <a:t> </a:t>
            </a:r>
            <a:r>
              <a:rPr lang="x-none" dirty="0">
                <a:latin typeface="Cambria Math" panose="02040503050406030204" pitchFamily="18" charset="0"/>
                <a:ea typeface="Cambria Math" panose="02040503050406030204" pitchFamily="18" charset="0"/>
              </a:rPr>
              <a:t>𝜓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(2S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ru-RU" dirty="0">
              <a:ea typeface="Cambria Math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9FB8BF-582F-4629-908B-B980B0E8B917}"/>
              </a:ext>
            </a:extLst>
          </p:cNvPr>
          <p:cNvSpPr txBox="1"/>
          <p:nvPr/>
        </p:nvSpPr>
        <p:spPr>
          <a:xfrm>
            <a:off x="3684074" y="958370"/>
            <a:ext cx="80281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ВЭПП6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ea typeface="Cambria Math" panose="02040503050406030204" pitchFamily="18" charset="0"/>
              </a:rPr>
              <a:t>Год </a:t>
            </a:r>
            <a:r>
              <a:rPr lang="ru-RU" dirty="0">
                <a:ea typeface="Cambria Math" panose="02040503050406030204" pitchFamily="18" charset="0"/>
              </a:rPr>
              <a:t>работы со светимостью </a:t>
            </a:r>
            <a:r>
              <a:rPr lang="x-none" dirty="0">
                <a:ea typeface="Cambria Math" panose="02040503050406030204" pitchFamily="18" charset="0"/>
              </a:rPr>
              <a:t>10</a:t>
            </a:r>
            <a:r>
              <a:rPr lang="ru-RU" baseline="30000" dirty="0">
                <a:ea typeface="Cambria Math" panose="02040503050406030204" pitchFamily="18" charset="0"/>
              </a:rPr>
              <a:t>34</a:t>
            </a:r>
            <a:r>
              <a:rPr lang="ru-RU" dirty="0" smtClean="0">
                <a:ea typeface="Cambria Math" panose="02040503050406030204" pitchFamily="18" charset="0"/>
              </a:rPr>
              <a:t>:      ∼</a:t>
            </a:r>
            <a:r>
              <a:rPr lang="en-US" dirty="0" smtClean="0">
                <a:ea typeface="Cambria Math" panose="02040503050406030204" pitchFamily="18" charset="0"/>
              </a:rPr>
              <a:t> </a:t>
            </a:r>
            <a:r>
              <a:rPr lang="x-none" dirty="0">
                <a:ea typeface="Cambria Math" panose="02040503050406030204" pitchFamily="18" charset="0"/>
              </a:rPr>
              <a:t>10</a:t>
            </a:r>
            <a:r>
              <a:rPr lang="ru-RU" baseline="30000" dirty="0">
                <a:ea typeface="Cambria Math" panose="02040503050406030204" pitchFamily="18" charset="0"/>
              </a:rPr>
              <a:t>11</a:t>
            </a:r>
            <a:r>
              <a:rPr lang="ru-RU" dirty="0">
                <a:ea typeface="Cambria Math" panose="02040503050406030204" pitchFamily="18" charset="0"/>
              </a:rPr>
              <a:t> </a:t>
            </a:r>
            <a:r>
              <a:rPr lang="x-none" dirty="0">
                <a:latin typeface="Cambria Math" panose="02040503050406030204" pitchFamily="18" charset="0"/>
                <a:ea typeface="Cambria Math" panose="02040503050406030204" pitchFamily="18" charset="0"/>
              </a:rPr>
              <a:t>J/</a:t>
            </a:r>
            <a:r>
              <a:rPr lang="x-none">
                <a:latin typeface="Cambria Math" panose="02040503050406030204" pitchFamily="18" charset="0"/>
                <a:ea typeface="Cambria Math" panose="02040503050406030204" pitchFamily="18" charset="0"/>
              </a:rPr>
              <a:t>𝜓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или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  <a:r>
              <a:rPr lang="ru-RU" dirty="0" smtClean="0">
                <a:ea typeface="Cambria Math" panose="02040503050406030204" pitchFamily="18" charset="0"/>
              </a:rPr>
              <a:t>∼</a:t>
            </a:r>
            <a:r>
              <a:rPr lang="en-US" dirty="0" smtClean="0">
                <a:ea typeface="Cambria Math" panose="02040503050406030204" pitchFamily="18" charset="0"/>
              </a:rPr>
              <a:t> </a:t>
            </a:r>
            <a:r>
              <a:rPr lang="ru-RU" dirty="0">
                <a:ea typeface="Cambria Math" panose="02040503050406030204" pitchFamily="18" charset="0"/>
              </a:rPr>
              <a:t>2</a:t>
            </a:r>
            <a:r>
              <a:rPr lang="x-none" dirty="0">
                <a:ea typeface="Cambria Math" panose="02040503050406030204" pitchFamily="18" charset="0"/>
              </a:rPr>
              <a:t> × </a:t>
            </a:r>
            <a:r>
              <a:rPr lang="ru-RU" dirty="0">
                <a:ea typeface="Cambria Math" panose="02040503050406030204" pitchFamily="18" charset="0"/>
              </a:rPr>
              <a:t>1</a:t>
            </a:r>
            <a:r>
              <a:rPr lang="x-none" dirty="0">
                <a:ea typeface="Cambria Math" panose="02040503050406030204" pitchFamily="18" charset="0"/>
              </a:rPr>
              <a:t>0</a:t>
            </a:r>
            <a:r>
              <a:rPr lang="ru-RU" baseline="30000" dirty="0">
                <a:ea typeface="Cambria Math" panose="02040503050406030204" pitchFamily="18" charset="0"/>
              </a:rPr>
              <a:t>10</a:t>
            </a:r>
            <a:r>
              <a:rPr lang="ru-RU" dirty="0">
                <a:ea typeface="Cambria Math" panose="02040503050406030204" pitchFamily="18" charset="0"/>
              </a:rPr>
              <a:t> </a:t>
            </a:r>
            <a:r>
              <a:rPr lang="x-none" dirty="0">
                <a:latin typeface="Cambria Math" panose="02040503050406030204" pitchFamily="18" charset="0"/>
                <a:ea typeface="Cambria Math" panose="02040503050406030204" pitchFamily="18" charset="0"/>
              </a:rPr>
              <a:t>𝜓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(2S)</a:t>
            </a:r>
            <a:r>
              <a:rPr lang="x-none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x-none" dirty="0">
              <a:ea typeface="Cambria Math" panose="02040503050406030204" pitchFamily="18" charset="0"/>
            </a:endParaRPr>
          </a:p>
        </p:txBody>
      </p:sp>
      <p:pic>
        <p:nvPicPr>
          <p:cNvPr id="5123" name="Picture 3" descr="E:\BINP\ВЭПП-6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2577" y="4754879"/>
            <a:ext cx="1243658" cy="1828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01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12192000" cy="72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ЭМФФ легких гиперонов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4000" b="1" dirty="0" smtClean="0">
                <a:latin typeface="Calibri"/>
                <a:cs typeface="Arial" panose="020B0604020202020204" pitchFamily="34" charset="0"/>
              </a:rPr>
              <a:t>ΛΣΞΩ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A4B7EDED-7BE9-674D-913E-77DF8E93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3628" y="6462679"/>
            <a:ext cx="2743200" cy="365125"/>
          </a:xfrm>
        </p:spPr>
        <p:txBody>
          <a:bodyPr/>
          <a:lstStyle/>
          <a:p>
            <a:fld id="{8D598D76-E925-4834-9252-CB507BD6FEB2}" type="slidenum">
              <a:rPr lang="ru-RU" sz="2000" b="1" smtClean="0">
                <a:solidFill>
                  <a:schemeClr val="tx1"/>
                </a:solidFill>
              </a:rPr>
              <a:pPr/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CustomShape 5">
            <a:extLst>
              <a:ext uri="{FF2B5EF4-FFF2-40B4-BE49-F238E27FC236}">
                <a16:creationId xmlns:a16="http://schemas.microsoft.com/office/drawing/2014/main" id="{73C17F42-887D-4B4F-A8F5-6A813882ED9F}"/>
              </a:ext>
            </a:extLst>
          </p:cNvPr>
          <p:cNvSpPr/>
          <p:nvPr/>
        </p:nvSpPr>
        <p:spPr>
          <a:xfrm>
            <a:off x="0" y="1049756"/>
            <a:ext cx="12191999" cy="4484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847" tIns="54423" rIns="108847" bIns="54423" anchor="t">
            <a:spAutoFit/>
          </a:bodyPr>
          <a:lstStyle/>
          <a:p>
            <a:pPr indent="-254700" algn="just">
              <a:buClr>
                <a:srgbClr val="000000"/>
              </a:buClr>
            </a:pPr>
            <a:r>
              <a:rPr lang="ru-RU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Первые результаты по измерению ЭМФФ для гиперонов в эксперименте </a:t>
            </a:r>
            <a:r>
              <a:rPr 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BESIII.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18925" y="1973344"/>
            <a:ext cx="2083841" cy="3277581"/>
            <a:chOff x="315275" y="1608568"/>
            <a:chExt cx="2083841" cy="3277581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3"/>
            <a:srcRect b="-634"/>
            <a:stretch>
              <a:fillRect/>
            </a:stretch>
          </p:blipFill>
          <p:spPr bwMode="auto">
            <a:xfrm>
              <a:off x="315275" y="1608568"/>
              <a:ext cx="2083841" cy="3277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Group 46"/>
            <p:cNvGrpSpPr/>
            <p:nvPr/>
          </p:nvGrpSpPr>
          <p:grpSpPr>
            <a:xfrm>
              <a:off x="1312326" y="1755732"/>
              <a:ext cx="952193" cy="327692"/>
              <a:chOff x="8133285" y="4550678"/>
              <a:chExt cx="1060992" cy="365135"/>
            </a:xfrm>
          </p:grpSpPr>
          <p:pic>
            <p:nvPicPr>
              <p:cNvPr id="45" name="Picture 8"/>
              <p:cNvPicPr>
                <a:picLocks noChangeAspect="1" noChangeArrowheads="1"/>
              </p:cNvPicPr>
              <p:nvPr/>
            </p:nvPicPr>
            <p:blipFill>
              <a:blip r:embed="rId4"/>
              <a:srcRect r="71346"/>
              <a:stretch>
                <a:fillRect/>
              </a:stretch>
            </p:blipFill>
            <p:spPr bwMode="auto">
              <a:xfrm>
                <a:off x="8133285" y="4550678"/>
                <a:ext cx="396238" cy="365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6" name="Picture 8"/>
              <p:cNvPicPr>
                <a:picLocks noChangeAspect="1" noChangeArrowheads="1"/>
              </p:cNvPicPr>
              <p:nvPr/>
            </p:nvPicPr>
            <p:blipFill>
              <a:blip r:embed="rId4"/>
              <a:srcRect l="50342"/>
              <a:stretch>
                <a:fillRect/>
              </a:stretch>
            </p:blipFill>
            <p:spPr bwMode="auto">
              <a:xfrm>
                <a:off x="8507586" y="4550678"/>
                <a:ext cx="686691" cy="365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/>
          <a:srcRect l="2573"/>
          <a:stretch>
            <a:fillRect/>
          </a:stretch>
        </p:blipFill>
        <p:spPr bwMode="auto">
          <a:xfrm>
            <a:off x="2462708" y="2027664"/>
            <a:ext cx="4301367" cy="350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Rectangle 35"/>
          <p:cNvSpPr/>
          <p:nvPr/>
        </p:nvSpPr>
        <p:spPr>
          <a:xfrm>
            <a:off x="2625989" y="1727568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  <a:ea typeface="ＭＳ Ｐゴシック"/>
                <a:cs typeface="Arial" panose="020B0604020202020204" pitchFamily="34" charset="0"/>
              </a:rPr>
              <a:t>Phys. </a:t>
            </a:r>
            <a:r>
              <a:rPr lang="en-US" b="1" dirty="0" err="1" smtClean="0">
                <a:solidFill>
                  <a:srgbClr val="0000FF"/>
                </a:solidFill>
                <a:latin typeface="Arial Narrow" pitchFamily="34" charset="0"/>
                <a:ea typeface="ＭＳ Ｐゴシック"/>
                <a:cs typeface="Arial" panose="020B0604020202020204" pitchFamily="34" charset="0"/>
              </a:rPr>
              <a:t>Lett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  <a:ea typeface="ＭＳ Ｐゴシック"/>
                <a:cs typeface="Arial" panose="020B0604020202020204" pitchFamily="34" charset="0"/>
              </a:rPr>
              <a:t>. B 831 (2022) 137187</a:t>
            </a:r>
            <a:endParaRPr lang="en-US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37" name="CustomShape 5">
            <a:extLst>
              <a:ext uri="{FF2B5EF4-FFF2-40B4-BE49-F238E27FC236}">
                <a16:creationId xmlns:a16="http://schemas.microsoft.com/office/drawing/2014/main" id="{73C17F42-887D-4B4F-A8F5-6A813882ED9F}"/>
              </a:ext>
            </a:extLst>
          </p:cNvPr>
          <p:cNvSpPr/>
          <p:nvPr/>
        </p:nvSpPr>
        <p:spPr>
          <a:xfrm>
            <a:off x="6889294" y="3110530"/>
            <a:ext cx="4891759" cy="16487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847" tIns="54423" rIns="108847" bIns="54423" anchor="t">
            <a:spAutoFit/>
          </a:bodyPr>
          <a:lstStyle/>
          <a:p>
            <a:pPr indent="-254700" algn="just">
              <a:buClr>
                <a:srgbClr val="000000"/>
              </a:buClr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ВЭПП-6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ЭМФФ и относительная фаза могут быть детально (с малым шагом по энергии) и с высокой точностью (статистикой) измерены от порога рождения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ГэВ и до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ГэВ. 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stomShape 5">
            <a:extLst>
              <a:ext uri="{FF2B5EF4-FFF2-40B4-BE49-F238E27FC236}">
                <a16:creationId xmlns:a16="http://schemas.microsoft.com/office/drawing/2014/main" id="{73C17F42-887D-4B4F-A8F5-6A813882ED9F}"/>
              </a:ext>
            </a:extLst>
          </p:cNvPr>
          <p:cNvSpPr/>
          <p:nvPr/>
        </p:nvSpPr>
        <p:spPr>
          <a:xfrm>
            <a:off x="2890258" y="6346552"/>
            <a:ext cx="6247180" cy="3869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847" tIns="54423" rIns="108847" bIns="54423" anchor="t">
            <a:spAutoFit/>
          </a:bodyPr>
          <a:lstStyle/>
          <a:p>
            <a:pPr indent="-254700" algn="just">
              <a:buClr>
                <a:srgbClr val="000000"/>
              </a:buClr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(диапазон от 2 ГэВ до 3 ГэВ с шагом 10 МэВ за год)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stomShape 5">
            <a:extLst>
              <a:ext uri="{FF2B5EF4-FFF2-40B4-BE49-F238E27FC236}">
                <a16:creationId xmlns:a16="http://schemas.microsoft.com/office/drawing/2014/main" id="{73C17F42-887D-4B4F-A8F5-6A813882ED9F}"/>
              </a:ext>
            </a:extLst>
          </p:cNvPr>
          <p:cNvSpPr/>
          <p:nvPr/>
        </p:nvSpPr>
        <p:spPr>
          <a:xfrm>
            <a:off x="0" y="5524238"/>
            <a:ext cx="12192000" cy="4792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847" tIns="54423" rIns="108847" bIns="54423" anchor="t">
            <a:spAutoFit/>
          </a:bodyPr>
          <a:lstStyle/>
          <a:p>
            <a:pPr indent="-254700" algn="ctr">
              <a:buClr>
                <a:srgbClr val="000000"/>
              </a:buClr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При проектной светимости ВЭПП-6, темп набора статистики составит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~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00 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пб</a:t>
            </a:r>
            <a:r>
              <a:rPr lang="ru-RU" sz="2400" b="1" baseline="30000" dirty="0" smtClean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–</a:t>
            </a:r>
            <a:r>
              <a:rPr lang="en-US" sz="2400" b="1" baseline="30000" dirty="0" smtClean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в сутки! </a:t>
            </a:r>
            <a:endParaRPr lang="ru-RU" sz="2400" dirty="0">
              <a:solidFill>
                <a:srgbClr val="C0000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7" name="CustomShape 5">
            <a:extLst>
              <a:ext uri="{FF2B5EF4-FFF2-40B4-BE49-F238E27FC236}">
                <a16:creationId xmlns:a16="http://schemas.microsoft.com/office/drawing/2014/main" id="{73C17F42-887D-4B4F-A8F5-6A813882ED9F}"/>
              </a:ext>
            </a:extLst>
          </p:cNvPr>
          <p:cNvSpPr/>
          <p:nvPr/>
        </p:nvSpPr>
        <p:spPr>
          <a:xfrm>
            <a:off x="6898571" y="1791908"/>
            <a:ext cx="4891759" cy="10332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847" tIns="54423" rIns="108847" bIns="54423" anchor="t">
            <a:spAutoFit/>
          </a:bodyPr>
          <a:lstStyle/>
          <a:p>
            <a:pPr indent="-254700" algn="just">
              <a:buClr>
                <a:srgbClr val="000000"/>
              </a:buClr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BESIII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статистика в области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&lt;~3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ГэВ всего О(100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пб</a:t>
            </a:r>
            <a:r>
              <a:rPr lang="en-US" sz="2000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несколько точек по энергии. 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581816" y="6050944"/>
            <a:ext cx="930302" cy="24649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6"/>
          <p:cNvSpPr/>
          <p:nvPr/>
        </p:nvSpPr>
        <p:spPr>
          <a:xfrm>
            <a:off x="0" y="719378"/>
            <a:ext cx="12192000" cy="99924"/>
          </a:xfrm>
          <a:prstGeom prst="rect">
            <a:avLst/>
          </a:prstGeom>
          <a:solidFill>
            <a:srgbClr val="7030A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3466769" y="2385391"/>
            <a:ext cx="596348" cy="389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Планируемые эксперименты на ВЭПП-6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4BF8-8F6B-4A23-AD6C-ADF9932316EC}" type="slidenum">
              <a:rPr lang="ru-RU" smtClean="0"/>
              <a:t>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370526" cy="69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Иван Логашенко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Планируемые эксперименты на ВЭПП-6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4BF8-8F6B-4A23-AD6C-ADF9932316EC}" type="slidenum">
              <a:rPr lang="ru-RU" smtClean="0"/>
              <a:t>9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NP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NP3" id="{084AFB46-A1BC-4DE3-9345-51E35AFC49F7}" vid="{201AEA01-B61C-4A39-8BB6-CC38C6369018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2212</Words>
  <Application>Microsoft Office PowerPoint</Application>
  <PresentationFormat>Широкоэкранный</PresentationFormat>
  <Paragraphs>410</Paragraphs>
  <Slides>22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22</vt:i4>
      </vt:variant>
    </vt:vector>
  </HeadingPairs>
  <TitlesOfParts>
    <vt:vector size="38" baseType="lpstr">
      <vt:lpstr>ＭＳ Ｐゴシック</vt:lpstr>
      <vt:lpstr>Arial</vt:lpstr>
      <vt:lpstr>Arial Cyr</vt:lpstr>
      <vt:lpstr>Arial Narrow</vt:lpstr>
      <vt:lpstr>Calibri</vt:lpstr>
      <vt:lpstr>Calibri Light</vt:lpstr>
      <vt:lpstr>Cambria Math</vt:lpstr>
      <vt:lpstr>Century Gothic</vt:lpstr>
      <vt:lpstr>Comic Sans MS</vt:lpstr>
      <vt:lpstr>Open Sans</vt:lpstr>
      <vt:lpstr>Symbol</vt:lpstr>
      <vt:lpstr>Times New Roman</vt:lpstr>
      <vt:lpstr>Wingdings</vt:lpstr>
      <vt:lpstr>Тема Office</vt:lpstr>
      <vt:lpstr>BINP3</vt:lpstr>
      <vt:lpstr>1_Тема Office</vt:lpstr>
      <vt:lpstr>Планируемые эксперименты на ВЭПП-6</vt:lpstr>
      <vt:lpstr>Почему ВЭПП-6</vt:lpstr>
      <vt:lpstr>Электрон-позитронные коллайдеры в мире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коллайдеру</vt:lpstr>
      <vt:lpstr>ВЭПП-6</vt:lpstr>
      <vt:lpstr>Презентация PowerPoint</vt:lpstr>
      <vt:lpstr>Презентация PowerPoint</vt:lpstr>
      <vt:lpstr>Презентация PowerPoint</vt:lpstr>
      <vt:lpstr>Концепт универсального детектора </vt:lpstr>
      <vt:lpstr>Вопросы и проблемы CW коллайдеров</vt:lpstr>
      <vt:lpstr>ВЭПП-4CW. Частичный краб-вэйст.</vt:lpstr>
      <vt:lpstr>ВЭПП-4CW. Параметры.</vt:lpstr>
      <vt:lpstr>IP mock-up</vt:lpstr>
      <vt:lpstr>Презентация PowerPoint</vt:lpstr>
      <vt:lpstr>На пути к реализации</vt:lpstr>
      <vt:lpstr>Заключение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программы развития ФЭЧ в ИЯФ до 2030 года</dc:title>
  <dc:creator>Ivan Logashenko</dc:creator>
  <cp:lastModifiedBy>BINP User</cp:lastModifiedBy>
  <cp:revision>77</cp:revision>
  <dcterms:created xsi:type="dcterms:W3CDTF">2024-03-17T06:18:40Z</dcterms:created>
  <dcterms:modified xsi:type="dcterms:W3CDTF">2026-02-25T14:20:16Z</dcterms:modified>
</cp:coreProperties>
</file>